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sldIdLst>
    <p:sldId id="282" r:id="rId2"/>
  </p:sldIdLst>
  <p:sldSz cx="42803763" cy="320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CA43B3C1-B38F-42AD-8BE9-71E9B5FF2681}">
          <p14:sldIdLst>
            <p14:sldId id="282"/>
          </p14:sldIdLst>
        </p14:section>
        <p14:section name="Templates" id="{308BD6DF-2AF1-4753-B82C-DC8B0482435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820"/>
    <a:srgbClr val="B64C4B"/>
    <a:srgbClr val="E72240"/>
    <a:srgbClr val="35697E"/>
    <a:srgbClr val="F47C20"/>
    <a:srgbClr val="468CA8"/>
    <a:srgbClr val="175895"/>
    <a:srgbClr val="009999"/>
    <a:srgbClr val="234654"/>
    <a:srgbClr val="0C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 autoAdjust="0"/>
    <p:restoredTop sz="94009" autoAdjust="0"/>
  </p:normalViewPr>
  <p:slideViewPr>
    <p:cSldViewPr snapToGrid="0" showGuides="1">
      <p:cViewPr>
        <p:scale>
          <a:sx n="41" d="100"/>
          <a:sy n="41" d="100"/>
        </p:scale>
        <p:origin x="688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319A-0DF8-4A3C-9535-9A7B3EA2ACDE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5ACB-2C62-47C6-8DA3-C5292626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05ACB-2C62-47C6-8DA3-C5292626D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0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1951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0572498"/>
            <a:ext cx="25527985" cy="12159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8697611"/>
            <a:ext cx="25527984" cy="155156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288363" y="27211308"/>
            <a:ext cx="25527985" cy="16641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288366" y="2563704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60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73600" y="23285216"/>
            <a:ext cx="11448496" cy="52207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73600" y="21710950"/>
            <a:ext cx="11448497" cy="126011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53726" y="5978842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72122" y="4404576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029760"/>
            <a:ext cx="5029200" cy="447916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353726" y="15801467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072122" y="14227201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353726" y="25821734"/>
            <a:ext cx="11363079" cy="4050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072122" y="24203924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8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Border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>
            <a:spLocks noChangeAspect="1"/>
          </p:cNvSpPr>
          <p:nvPr userDrawn="1"/>
        </p:nvSpPr>
        <p:spPr>
          <a:xfrm>
            <a:off x="713581" y="806688"/>
            <a:ext cx="41376600" cy="30541367"/>
          </a:xfrm>
          <a:prstGeom prst="rect">
            <a:avLst/>
          </a:prstGeom>
          <a:noFill/>
          <a:ln w="508000">
            <a:solidFill>
              <a:srgbClr val="7F18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343" y="30006813"/>
            <a:ext cx="31211076" cy="1872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96F411-7689-4755-9B46-44B8B1C5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13" y="1548618"/>
            <a:ext cx="10700941" cy="387578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062" y="6163831"/>
            <a:ext cx="38217645" cy="3170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0" b="1">
                <a:solidFill>
                  <a:srgbClr val="1758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B430F4A-4AE2-4688-B0C4-0DDD767C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81530" y="9799194"/>
            <a:ext cx="18429177" cy="18928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C9B20FB-5095-4694-BA3B-16C7E104D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93062" y="9799194"/>
            <a:ext cx="18429177" cy="18928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A7143-5694-4E11-BB05-F1F9F5F994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89908" y="29335896"/>
            <a:ext cx="4223949" cy="3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7F1820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5893708"/>
            <a:ext cx="26427591" cy="36857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4525414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2772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  <a:ln>
            <a:solidFill>
              <a:srgbClr val="7F1820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490675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4906758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1375919"/>
            <a:ext cx="26427591" cy="12049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0007626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1844307"/>
            <a:ext cx="25527985" cy="110224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9969419"/>
            <a:ext cx="25527984" cy="140649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5379090"/>
            <a:ext cx="26427591" cy="38102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4010796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9087" y="25847478"/>
            <a:ext cx="25527985" cy="2756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29090" y="2427321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343" y="30006813"/>
            <a:ext cx="31211076" cy="1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E72240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5893708"/>
            <a:ext cx="26427591" cy="36857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4525414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2772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  <a:ln>
            <a:solidFill>
              <a:srgbClr val="E72240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490675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4906758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1375919"/>
            <a:ext cx="26427591" cy="12049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0007626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1844307"/>
            <a:ext cx="25527985" cy="110224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9969419"/>
            <a:ext cx="25527984" cy="140649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5379090"/>
            <a:ext cx="26427591" cy="38102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4010796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9087" y="25847478"/>
            <a:ext cx="25527985" cy="2756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29090" y="2427321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0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727"/>
            <a:ext cx="36918246" cy="61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8600"/>
            <a:ext cx="36918246" cy="2035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ADBF-C19E-4367-8D78-0988518A1CF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29186"/>
            <a:ext cx="14446270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4" r:id="rId3"/>
    <p:sldLayoutId id="2147483736" r:id="rId4"/>
    <p:sldLayoutId id="2147483735" r:id="rId5"/>
  </p:sldLayoutIdLst>
  <p:txStyles>
    <p:titleStyle>
      <a:lvl1pPr algn="l" defTabSz="4276740" rtl="0" eaLnBrk="1" latinLnBrk="0" hangingPunct="1">
        <a:lnSpc>
          <a:spcPct val="90000"/>
        </a:lnSpc>
        <a:spcBef>
          <a:spcPct val="0"/>
        </a:spcBef>
        <a:buNone/>
        <a:defRPr sz="205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185" indent="-1069185" algn="l" defTabSz="4276740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55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5" kern="1200">
          <a:solidFill>
            <a:schemeClr val="tx1"/>
          </a:solidFill>
          <a:latin typeface="+mn-lt"/>
          <a:ea typeface="+mn-ea"/>
          <a:cs typeface="+mn-cs"/>
        </a:defRPr>
      </a:lvl2pPr>
      <a:lvl3pPr marL="534592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4" kern="1200">
          <a:solidFill>
            <a:schemeClr val="tx1"/>
          </a:solidFill>
          <a:latin typeface="+mn-lt"/>
          <a:ea typeface="+mn-ea"/>
          <a:cs typeface="+mn-cs"/>
        </a:defRPr>
      </a:lvl3pPr>
      <a:lvl4pPr marL="748429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266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03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89940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777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4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37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74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11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48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5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22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9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696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482" userDrawn="1">
          <p15:clr>
            <a:srgbClr val="F26B43"/>
          </p15:clr>
        </p15:guide>
        <p15:guide id="2" orient="horz" pos="1990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26659" userDrawn="1">
          <p15:clr>
            <a:srgbClr val="F26B43"/>
          </p15:clr>
        </p15:guide>
        <p15:guide id="5" orient="horz" pos="304" userDrawn="1">
          <p15:clr>
            <a:srgbClr val="F26B43"/>
          </p15:clr>
        </p15:guide>
        <p15:guide id="6" orient="horz" pos="101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2840" t="2175" r="892" b="1818"/>
          <a:stretch/>
        </p:blipFill>
        <p:spPr>
          <a:xfrm>
            <a:off x="11805471" y="4709813"/>
            <a:ext cx="21909281" cy="1348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D85329-38DE-4E85-89A6-340C45039B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918" y="18631598"/>
            <a:ext cx="10123133" cy="1125974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D07518-7979-489F-BB23-C2895E63CD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000" y="4310231"/>
            <a:ext cx="10068051" cy="8253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62696" y="4722904"/>
            <a:ext cx="428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dirty="0"/>
              <a:t>Table 1: </a:t>
            </a:r>
            <a:r>
              <a:rPr lang="en-GB" sz="3200" b="1" dirty="0" err="1"/>
              <a:t>PrEP</a:t>
            </a:r>
            <a:r>
              <a:rPr lang="en-GB" sz="3200" b="1" dirty="0"/>
              <a:t> Initiations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392649" y="4419948"/>
            <a:ext cx="7928085" cy="8074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03742" y="5611230"/>
            <a:ext cx="7542978" cy="1560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Initial uptake of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was high in the early months of the initiative; however, one-month retention was low as many clients did not return for a first refill. In response, TLC adjusted strategy to focus on more extensive education and counseling about consistent use of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By including a private code in SMS invitations, indexed HIV-negative clients were identified to counselors without stigma as potential candidates for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PrEP.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347106" y="18533900"/>
            <a:ext cx="7928085" cy="8074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23311C4-8C4A-4A88-B751-6501D91B8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736" y="-440140"/>
            <a:ext cx="42281041" cy="4702815"/>
          </a:xfrm>
        </p:spPr>
        <p:txBody>
          <a:bodyPr>
            <a:noAutofit/>
          </a:bodyPr>
          <a:lstStyle/>
          <a:p>
            <a:pPr algn="ctr">
              <a:spcBef>
                <a:spcPts val="2400"/>
              </a:spcBef>
            </a:pPr>
            <a:r>
              <a:rPr lang="en-GB" sz="8800" dirty="0"/>
              <a:t>Increasing </a:t>
            </a:r>
            <a:r>
              <a:rPr lang="en-GB" sz="8800" dirty="0" err="1"/>
              <a:t>PrEP</a:t>
            </a:r>
            <a:r>
              <a:rPr lang="en-GB" sz="8800" dirty="0"/>
              <a:t> Uptake through HTS </a:t>
            </a:r>
            <a:r>
              <a:rPr lang="en-GB" sz="8800" dirty="0" err="1"/>
              <a:t>Counselor</a:t>
            </a:r>
            <a:r>
              <a:rPr lang="en-GB" sz="8800" dirty="0"/>
              <a:t> Sensitization, Integrated Screening, and Client Education</a:t>
            </a:r>
          </a:p>
          <a:p>
            <a:pPr algn="ctr">
              <a:spcBef>
                <a:spcPts val="2400"/>
              </a:spcBef>
            </a:pPr>
            <a:r>
              <a:rPr lang="en-GB" sz="4000" dirty="0"/>
              <a:t>Authors: </a:t>
            </a:r>
            <a:r>
              <a:rPr lang="en-GB" sz="4000" dirty="0" err="1"/>
              <a:t>VanderWal</a:t>
            </a:r>
            <a:r>
              <a:rPr lang="en-GB" sz="4000" dirty="0"/>
              <a:t>, Echo; </a:t>
            </a:r>
            <a:r>
              <a:rPr lang="en-GB" sz="4000" dirty="0" err="1"/>
              <a:t>Benzerga</a:t>
            </a:r>
            <a:r>
              <a:rPr lang="en-GB" sz="4000" dirty="0"/>
              <a:t>, Wendy; </a:t>
            </a:r>
            <a:r>
              <a:rPr lang="en-GB" sz="4000" dirty="0" err="1"/>
              <a:t>Lukhele</a:t>
            </a:r>
            <a:r>
              <a:rPr lang="en-GB" sz="4000" dirty="0"/>
              <a:t>, </a:t>
            </a:r>
            <a:r>
              <a:rPr lang="en-GB" sz="4000" dirty="0" err="1"/>
              <a:t>Njabuliso</a:t>
            </a:r>
            <a:endParaRPr lang="en-GB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2106856"/>
            <a:ext cx="2409162" cy="1545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36" y="2011200"/>
            <a:ext cx="5154088" cy="1971998"/>
          </a:xfrm>
          <a:prstGeom prst="rect">
            <a:avLst/>
          </a:prstGeom>
        </p:spPr>
      </p:pic>
      <p:pic>
        <p:nvPicPr>
          <p:cNvPr id="23" name="Graphic 6">
            <a:extLst>
              <a:ext uri="{FF2B5EF4-FFF2-40B4-BE49-F238E27FC236}">
                <a16:creationId xmlns:a16="http://schemas.microsoft.com/office/drawing/2014/main" id="{32DF9168-706B-744D-A6AE-F42A0A49E8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6323" y="2106856"/>
            <a:ext cx="2136006" cy="15023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FD5DCC-838D-274A-9B5D-43AA12E634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30675" r="6923" b="47713"/>
          <a:stretch/>
        </p:blipFill>
        <p:spPr>
          <a:xfrm>
            <a:off x="37162670" y="2010070"/>
            <a:ext cx="4773478" cy="1687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37958" y="22548520"/>
            <a:ext cx="6237465" cy="668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56630" y="19391812"/>
            <a:ext cx="21958122" cy="895880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4503742" y="21599297"/>
            <a:ext cx="7082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b="1" dirty="0"/>
              <a:t>Sample SMS for Index Clients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027" y="20133503"/>
            <a:ext cx="10464614" cy="9125880"/>
          </a:xfrm>
          <a:prstGeom prst="rect">
            <a:avLst/>
          </a:prstGeom>
        </p:spPr>
      </p:pic>
      <p:pic>
        <p:nvPicPr>
          <p:cNvPr id="2" name="TLC PrEP - Audio 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 flipV="1">
            <a:off x="41008322" y="29231516"/>
            <a:ext cx="1570672" cy="1570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071" y="4806793"/>
            <a:ext cx="5431252" cy="5431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56630" y="28297491"/>
            <a:ext cx="21869693" cy="1236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709" y="5598025"/>
            <a:ext cx="10527250" cy="124955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D1705A-2EDA-8C42-82BA-34E18F481F5D}"/>
              </a:ext>
            </a:extLst>
          </p:cNvPr>
          <p:cNvSpPr txBox="1"/>
          <p:nvPr/>
        </p:nvSpPr>
        <p:spPr>
          <a:xfrm>
            <a:off x="13195712" y="28694232"/>
            <a:ext cx="189915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EAF2C6-E3F1-064C-A1B8-39CDA75B9E19}"/>
              </a:ext>
            </a:extLst>
          </p:cNvPr>
          <p:cNvSpPr txBox="1"/>
          <p:nvPr/>
        </p:nvSpPr>
        <p:spPr>
          <a:xfrm>
            <a:off x="13186795" y="28603150"/>
            <a:ext cx="1899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Contact: Echo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VanderWal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The Luke Commission, Eswatini,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vanderwal@lukecommission.org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4727</TotalTime>
  <Words>134</Words>
  <Application>Microsoft Macintosh PowerPoint</Application>
  <PresentationFormat>Custom</PresentationFormat>
  <Paragraphs>14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Colin Moody</cp:lastModifiedBy>
  <cp:revision>279</cp:revision>
  <dcterms:created xsi:type="dcterms:W3CDTF">2018-06-11T13:16:26Z</dcterms:created>
  <dcterms:modified xsi:type="dcterms:W3CDTF">2020-06-26T10:37:35Z</dcterms:modified>
</cp:coreProperties>
</file>