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679" r:id="rId2"/>
  </p:sldMasterIdLst>
  <p:sldIdLst>
    <p:sldId id="289" r:id="rId3"/>
    <p:sldId id="269" r:id="rId4"/>
    <p:sldId id="276" r:id="rId5"/>
    <p:sldId id="277" r:id="rId6"/>
    <p:sldId id="275" r:id="rId7"/>
    <p:sldId id="280" r:id="rId8"/>
    <p:sldId id="281" r:id="rId9"/>
    <p:sldId id="282" r:id="rId10"/>
    <p:sldId id="283" r:id="rId11"/>
    <p:sldId id="284" r:id="rId12"/>
    <p:sldId id="285" r:id="rId13"/>
    <p:sldId id="278" r:id="rId14"/>
    <p:sldId id="279" r:id="rId15"/>
    <p:sldId id="265" r:id="rId16"/>
    <p:sldId id="270" r:id="rId17"/>
    <p:sldId id="26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orsen, Viva (CDC/DDPHSIS/CGH/DGHT)" initials="TV(" lastIdx="4" clrIdx="0">
    <p:extLst>
      <p:ext uri="{19B8F6BF-5375-455C-9EA6-DF929625EA0E}">
        <p15:presenceInfo xmlns:p15="http://schemas.microsoft.com/office/powerpoint/2012/main" userId="S::vcc5@cdc.gov::77c1d568-dd3f-433d-b902-1dd46ec140a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84DE7C-FD9E-498A-A498-27DE4BCB2581}" v="7" dt="2022-01-18T15:00:19.3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78" autoAdjust="0"/>
    <p:restoredTop sz="94660"/>
  </p:normalViewPr>
  <p:slideViewPr>
    <p:cSldViewPr snapToGrid="0">
      <p:cViewPr varScale="1">
        <p:scale>
          <a:sx n="68" d="100"/>
          <a:sy n="68" d="100"/>
        </p:scale>
        <p:origin x="58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a Uehling" userId="0c8b016d-0992-4a5f-bef4-3fc9974dc8e6" providerId="ADAL" clId="{2DD790B8-860A-4600-9DAE-5BC26F4A6439}"/>
    <pc:docChg chg="modSld">
      <pc:chgData name="Andrea Uehling" userId="0c8b016d-0992-4a5f-bef4-3fc9974dc8e6" providerId="ADAL" clId="{2DD790B8-860A-4600-9DAE-5BC26F4A6439}" dt="2022-01-18T22:08:56.141" v="56"/>
      <pc:docMkLst>
        <pc:docMk/>
      </pc:docMkLst>
      <pc:sldChg chg="modSp modTransition delCm">
        <pc:chgData name="Andrea Uehling" userId="0c8b016d-0992-4a5f-bef4-3fc9974dc8e6" providerId="ADAL" clId="{2DD790B8-860A-4600-9DAE-5BC26F4A6439}" dt="2022-01-18T22:08:56.141" v="56"/>
        <pc:sldMkLst>
          <pc:docMk/>
          <pc:sldMk cId="30138746" sldId="270"/>
        </pc:sldMkLst>
        <pc:graphicFrameChg chg="modGraphic">
          <ac:chgData name="Andrea Uehling" userId="0c8b016d-0992-4a5f-bef4-3fc9974dc8e6" providerId="ADAL" clId="{2DD790B8-860A-4600-9DAE-5BC26F4A6439}" dt="2022-01-18T21:11:39.184" v="55" actId="20577"/>
          <ac:graphicFrameMkLst>
            <pc:docMk/>
            <pc:sldMk cId="30138746" sldId="270"/>
            <ac:graphicFrameMk id="4" creationId="{3D16DFF8-796F-4093-9061-A9E1A23E9984}"/>
          </ac:graphicFrameMkLst>
        </pc:graphicFrameChg>
      </pc:sldChg>
      <pc:sldChg chg="modSp modTransition delCm">
        <pc:chgData name="Andrea Uehling" userId="0c8b016d-0992-4a5f-bef4-3fc9974dc8e6" providerId="ADAL" clId="{2DD790B8-860A-4600-9DAE-5BC26F4A6439}" dt="2022-01-18T21:09:30.167" v="35"/>
        <pc:sldMkLst>
          <pc:docMk/>
          <pc:sldMk cId="4263767241" sldId="278"/>
        </pc:sldMkLst>
        <pc:graphicFrameChg chg="modGraphic">
          <ac:chgData name="Andrea Uehling" userId="0c8b016d-0992-4a5f-bef4-3fc9974dc8e6" providerId="ADAL" clId="{2DD790B8-860A-4600-9DAE-5BC26F4A6439}" dt="2022-01-18T21:09:16.130" v="33" actId="20577"/>
          <ac:graphicFrameMkLst>
            <pc:docMk/>
            <pc:sldMk cId="4263767241" sldId="278"/>
            <ac:graphicFrameMk id="4" creationId="{00000000-0000-0000-0000-000000000000}"/>
          </ac:graphicFrameMkLst>
        </pc:graphicFrameChg>
      </pc:sldChg>
      <pc:sldChg chg="delCm">
        <pc:chgData name="Andrea Uehling" userId="0c8b016d-0992-4a5f-bef4-3fc9974dc8e6" providerId="ADAL" clId="{2DD790B8-860A-4600-9DAE-5BC26F4A6439}" dt="2022-01-18T21:10:15.636" v="36"/>
        <pc:sldMkLst>
          <pc:docMk/>
          <pc:sldMk cId="747107885" sldId="279"/>
        </pc:sldMkLst>
      </pc:sldChg>
    </pc:docChg>
  </pc:docChgLst>
  <pc:docChgLst>
    <pc:chgData name="Thorsen, Viva (CDC/DDPHSIS/CGH/DGHT)" userId="77c1d568-dd3f-433d-b902-1dd46ec140af" providerId="ADAL" clId="{7F84DE7C-FD9E-498A-A498-27DE4BCB2581}"/>
    <pc:docChg chg="custSel modSld">
      <pc:chgData name="Thorsen, Viva (CDC/DDPHSIS/CGH/DGHT)" userId="77c1d568-dd3f-433d-b902-1dd46ec140af" providerId="ADAL" clId="{7F84DE7C-FD9E-498A-A498-27DE4BCB2581}" dt="2022-01-18T15:00:19.394" v="24"/>
      <pc:docMkLst>
        <pc:docMk/>
      </pc:docMkLst>
      <pc:sldChg chg="modSp mod addCm modCm">
        <pc:chgData name="Thorsen, Viva (CDC/DDPHSIS/CGH/DGHT)" userId="77c1d568-dd3f-433d-b902-1dd46ec140af" providerId="ADAL" clId="{7F84DE7C-FD9E-498A-A498-27DE4BCB2581}" dt="2022-01-18T15:00:19.394" v="24"/>
        <pc:sldMkLst>
          <pc:docMk/>
          <pc:sldMk cId="30138746" sldId="270"/>
        </pc:sldMkLst>
        <pc:graphicFrameChg chg="modGraphic">
          <ac:chgData name="Thorsen, Viva (CDC/DDPHSIS/CGH/DGHT)" userId="77c1d568-dd3f-433d-b902-1dd46ec140af" providerId="ADAL" clId="{7F84DE7C-FD9E-498A-A498-27DE4BCB2581}" dt="2022-01-18T14:59:13.480" v="19" actId="20577"/>
          <ac:graphicFrameMkLst>
            <pc:docMk/>
            <pc:sldMk cId="30138746" sldId="270"/>
            <ac:graphicFrameMk id="4" creationId="{3D16DFF8-796F-4093-9061-A9E1A23E9984}"/>
          </ac:graphicFrameMkLst>
        </pc:graphicFrameChg>
      </pc:sldChg>
      <pc:sldChg chg="addCm modCm">
        <pc:chgData name="Thorsen, Viva (CDC/DDPHSIS/CGH/DGHT)" userId="77c1d568-dd3f-433d-b902-1dd46ec140af" providerId="ADAL" clId="{7F84DE7C-FD9E-498A-A498-27DE4BCB2581}" dt="2022-01-18T14:57:55.584" v="6"/>
        <pc:sldMkLst>
          <pc:docMk/>
          <pc:sldMk cId="4263767241" sldId="278"/>
        </pc:sldMkLst>
      </pc:sldChg>
      <pc:sldChg chg="addCm modCm">
        <pc:chgData name="Thorsen, Viva (CDC/DDPHSIS/CGH/DGHT)" userId="77c1d568-dd3f-433d-b902-1dd46ec140af" providerId="ADAL" clId="{7F84DE7C-FD9E-498A-A498-27DE4BCB2581}" dt="2022-01-18T14:51:17.426" v="2"/>
        <pc:sldMkLst>
          <pc:docMk/>
          <pc:sldMk cId="747107885" sldId="279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RS\Downloads\COVID%20GRAPH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i="0" u="none" strike="noStrike" baseline="0" dirty="0">
                <a:effectLst/>
              </a:rPr>
              <a:t>Cumulatively COH has vaccinated 18,309 persons </a:t>
            </a:r>
            <a:endParaRPr lang="en-US" sz="20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5139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7D8-41A1-82FE-FB99706ABF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'[COVID GRAPH.xlsx]Sheet1'!$A$2:$A$7</c:f>
              <c:numCache>
                <c:formatCode>mmm\-yy</c:formatCode>
                <c:ptCount val="6"/>
                <c:pt idx="0">
                  <c:v>44378</c:v>
                </c:pt>
                <c:pt idx="1">
                  <c:v>44409</c:v>
                </c:pt>
                <c:pt idx="2">
                  <c:v>44440</c:v>
                </c:pt>
                <c:pt idx="3">
                  <c:v>44470</c:v>
                </c:pt>
                <c:pt idx="4">
                  <c:v>44501</c:v>
                </c:pt>
                <c:pt idx="5">
                  <c:v>44531</c:v>
                </c:pt>
              </c:numCache>
            </c:numRef>
          </c:cat>
          <c:val>
            <c:numRef>
              <c:f>'[COVID GRAPH.xlsx]Sheet1'!$B$2:$B$7</c:f>
              <c:numCache>
                <c:formatCode>General</c:formatCode>
                <c:ptCount val="6"/>
                <c:pt idx="0">
                  <c:v>1</c:v>
                </c:pt>
                <c:pt idx="1">
                  <c:v>546</c:v>
                </c:pt>
                <c:pt idx="2">
                  <c:v>1035</c:v>
                </c:pt>
                <c:pt idx="3">
                  <c:v>1379</c:v>
                </c:pt>
                <c:pt idx="4">
                  <c:v>3613</c:v>
                </c:pt>
                <c:pt idx="5">
                  <c:v>10209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00-4182-B26B-4A662120C5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35867407"/>
        <c:axId val="1535864495"/>
      </c:barChart>
      <c:lineChart>
        <c:grouping val="standard"/>
        <c:varyColors val="0"/>
        <c:ser>
          <c:idx val="1"/>
          <c:order val="1"/>
          <c:spPr>
            <a:ln w="28575" cap="rnd">
              <a:solidFill>
                <a:schemeClr val="accent2">
                  <a:alpha val="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'[COVID GRAPH.xlsx]Sheet1'!$A$2:$A$7</c:f>
              <c:numCache>
                <c:formatCode>mmm\-yy</c:formatCode>
                <c:ptCount val="6"/>
                <c:pt idx="0">
                  <c:v>44378</c:v>
                </c:pt>
                <c:pt idx="1">
                  <c:v>44409</c:v>
                </c:pt>
                <c:pt idx="2">
                  <c:v>44440</c:v>
                </c:pt>
                <c:pt idx="3">
                  <c:v>44470</c:v>
                </c:pt>
                <c:pt idx="4">
                  <c:v>44501</c:v>
                </c:pt>
                <c:pt idx="5">
                  <c:v>44531</c:v>
                </c:pt>
              </c:numCache>
            </c:numRef>
          </c:cat>
          <c:val>
            <c:numRef>
              <c:f>'[COVID GRAPH.xlsx]Sheet1'!$C$2:$C$7</c:f>
              <c:numCache>
                <c:formatCode>0%</c:formatCode>
                <c:ptCount val="6"/>
                <c:pt idx="0">
                  <c:v>0</c:v>
                </c:pt>
                <c:pt idx="1">
                  <c:v>0.48</c:v>
                </c:pt>
                <c:pt idx="2">
                  <c:v>0.43</c:v>
                </c:pt>
                <c:pt idx="3">
                  <c:v>0.45</c:v>
                </c:pt>
                <c:pt idx="4">
                  <c:v>0.47</c:v>
                </c:pt>
                <c:pt idx="5">
                  <c:v>0.45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000-4182-B26B-4A662120C5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35861583"/>
        <c:axId val="1535858255"/>
      </c:lineChart>
      <c:dateAx>
        <c:axId val="1535867407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5864495"/>
        <c:crosses val="autoZero"/>
        <c:auto val="1"/>
        <c:lblOffset val="100"/>
        <c:baseTimeUnit val="months"/>
      </c:dateAx>
      <c:valAx>
        <c:axId val="15358644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5867407"/>
        <c:crosses val="autoZero"/>
        <c:crossBetween val="between"/>
      </c:valAx>
      <c:valAx>
        <c:axId val="1535858255"/>
        <c:scaling>
          <c:orientation val="minMax"/>
        </c:scaling>
        <c:delete val="0"/>
        <c:axPos val="r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5861583"/>
        <c:crosses val="max"/>
        <c:crossBetween val="between"/>
      </c:valAx>
      <c:dateAx>
        <c:axId val="1535861583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1535858255"/>
        <c:crosses val="autoZero"/>
        <c:auto val="1"/>
        <c:lblOffset val="100"/>
        <c:baseTimeUnit val="months"/>
      </c:dateAx>
      <c:spPr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4F348-B6D8-4998-843A-B50824C566C9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A7814-763F-4B08-8175-16BDA29886C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7601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4F348-B6D8-4998-843A-B50824C566C9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A7814-763F-4B08-8175-16BDA2988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348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4F348-B6D8-4998-843A-B50824C566C9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A7814-763F-4B08-8175-16BDA2988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077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 userDrawn="1">
            <p:ph type="title"/>
          </p:nvPr>
        </p:nvSpPr>
        <p:spPr>
          <a:xfrm>
            <a:off x="1" y="4675991"/>
            <a:ext cx="12192001" cy="838635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ts val="4000"/>
              </a:lnSpc>
              <a:defRPr sz="4267" b="0" i="0" baseline="0">
                <a:solidFill>
                  <a:schemeClr val="tx2"/>
                </a:solidFill>
                <a:effectLst/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12" name="Picture 11" descr="Illustration of a bandage and check mark positioned in the shape of a V that sybolizes vaccine confidence.">
            <a:extLst>
              <a:ext uri="{FF2B5EF4-FFF2-40B4-BE49-F238E27FC236}">
                <a16:creationId xmlns:a16="http://schemas.microsoft.com/office/drawing/2014/main" id="{BA2EA57B-A796-7149-B206-61BE038B062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981" y="1231515"/>
            <a:ext cx="2697019" cy="25861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4E7874B-AF34-4A01-837B-0E8558412C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13" y="6394053"/>
            <a:ext cx="579749" cy="4265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3301F4-E349-4CFB-BFD8-2BB8E7FADC3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6431452"/>
            <a:ext cx="560032" cy="4265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72C7DA4-96AE-409B-9661-0866E2471C6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583530" y="6431451"/>
            <a:ext cx="565379" cy="4265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32C12DB-6337-4839-B547-489FD0B18C4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188696" y="6431451"/>
            <a:ext cx="569183" cy="42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452849"/>
      </p:ext>
    </p:extLst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ribbon">
  <p:cSld name="Blank with ribbon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A6A03D8-9D95-4B0D-8A86-67A29A5097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49" y="6394053"/>
            <a:ext cx="579749" cy="4265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97132D0-5E76-496F-A1EB-B0BECA99DBF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1452"/>
            <a:ext cx="560032" cy="4265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45356DF-97E0-41BB-AE0E-A2F3F50C293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376266" y="6431451"/>
            <a:ext cx="565379" cy="42654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921BDAA-A62E-4685-84D9-BD948088E6C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981432" y="6431451"/>
            <a:ext cx="569183" cy="4265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D9CAB4-CA2E-4528-9A6F-CFA680C7C0A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215" y="914399"/>
            <a:ext cx="3840479" cy="54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0612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9759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5E1698-7984-4ABE-B273-30958D7FDBB9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C02BC4-ED84-4AD9-899F-B91775AAD2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97309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864C87-9203-44EE-9658-3DF6D38FE673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C02BC4-ED84-4AD9-899F-B91775AAD2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22738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A5A539-AE4F-47EB-91E5-12E549F71C8C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C02BC4-ED84-4AD9-899F-B91775AAD2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88655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502863-8A20-4A27-BA7A-C0B7F91D479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C02BC4-ED84-4AD9-899F-B91775AAD2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38734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9" indent="0">
              <a:buNone/>
              <a:defRPr sz="2000" b="1"/>
            </a:lvl2pPr>
            <a:lvl3pPr marL="914418" indent="0">
              <a:buNone/>
              <a:defRPr sz="1800" b="1"/>
            </a:lvl3pPr>
            <a:lvl4pPr marL="1371627" indent="0">
              <a:buNone/>
              <a:defRPr sz="1600" b="1"/>
            </a:lvl4pPr>
            <a:lvl5pPr marL="1828837" indent="0">
              <a:buNone/>
              <a:defRPr sz="1600" b="1"/>
            </a:lvl5pPr>
            <a:lvl6pPr marL="2286046" indent="0">
              <a:buNone/>
              <a:defRPr sz="1600" b="1"/>
            </a:lvl6pPr>
            <a:lvl7pPr marL="2743255" indent="0">
              <a:buNone/>
              <a:defRPr sz="1600" b="1"/>
            </a:lvl7pPr>
            <a:lvl8pPr marL="3200464" indent="0">
              <a:buNone/>
              <a:defRPr sz="1600" b="1"/>
            </a:lvl8pPr>
            <a:lvl9pPr marL="365767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9" indent="0">
              <a:buNone/>
              <a:defRPr sz="2000" b="1"/>
            </a:lvl2pPr>
            <a:lvl3pPr marL="914418" indent="0">
              <a:buNone/>
              <a:defRPr sz="1800" b="1"/>
            </a:lvl3pPr>
            <a:lvl4pPr marL="1371627" indent="0">
              <a:buNone/>
              <a:defRPr sz="1600" b="1"/>
            </a:lvl4pPr>
            <a:lvl5pPr marL="1828837" indent="0">
              <a:buNone/>
              <a:defRPr sz="1600" b="1"/>
            </a:lvl5pPr>
            <a:lvl6pPr marL="2286046" indent="0">
              <a:buNone/>
              <a:defRPr sz="1600" b="1"/>
            </a:lvl6pPr>
            <a:lvl7pPr marL="2743255" indent="0">
              <a:buNone/>
              <a:defRPr sz="1600" b="1"/>
            </a:lvl7pPr>
            <a:lvl8pPr marL="3200464" indent="0">
              <a:buNone/>
              <a:defRPr sz="1600" b="1"/>
            </a:lvl8pPr>
            <a:lvl9pPr marL="365767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32567F-6645-499D-884E-CFBFDE56EB5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C02BC4-ED84-4AD9-899F-B91775AAD2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5136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4F348-B6D8-4998-843A-B50824C566C9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A7814-763F-4B08-8175-16BDA2988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8045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857321-75A7-4B08-AC19-38F7EAA44B4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C02BC4-ED84-4AD9-899F-B91775AAD2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39427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582834-3623-4889-9951-079247310BA1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C02BC4-ED84-4AD9-899F-B91775AAD2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65659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9" indent="0">
              <a:buNone/>
              <a:defRPr sz="1400"/>
            </a:lvl2pPr>
            <a:lvl3pPr marL="914418" indent="0">
              <a:buNone/>
              <a:defRPr sz="1200"/>
            </a:lvl3pPr>
            <a:lvl4pPr marL="1371627" indent="0">
              <a:buNone/>
              <a:defRPr sz="1000"/>
            </a:lvl4pPr>
            <a:lvl5pPr marL="1828837" indent="0">
              <a:buNone/>
              <a:defRPr sz="1000"/>
            </a:lvl5pPr>
            <a:lvl6pPr marL="2286046" indent="0">
              <a:buNone/>
              <a:defRPr sz="1000"/>
            </a:lvl6pPr>
            <a:lvl7pPr marL="2743255" indent="0">
              <a:buNone/>
              <a:defRPr sz="1000"/>
            </a:lvl7pPr>
            <a:lvl8pPr marL="3200464" indent="0">
              <a:buNone/>
              <a:defRPr sz="1000"/>
            </a:lvl8pPr>
            <a:lvl9pPr marL="365767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75DA07-F754-4E14-A772-C81DD298F310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C02BC4-ED84-4AD9-899F-B91775AAD2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05348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9" indent="0">
              <a:buNone/>
              <a:defRPr sz="2800"/>
            </a:lvl2pPr>
            <a:lvl3pPr marL="914418" indent="0">
              <a:buNone/>
              <a:defRPr sz="2400"/>
            </a:lvl3pPr>
            <a:lvl4pPr marL="1371627" indent="0">
              <a:buNone/>
              <a:defRPr sz="2000"/>
            </a:lvl4pPr>
            <a:lvl5pPr marL="1828837" indent="0">
              <a:buNone/>
              <a:defRPr sz="2000"/>
            </a:lvl5pPr>
            <a:lvl6pPr marL="2286046" indent="0">
              <a:buNone/>
              <a:defRPr sz="2000"/>
            </a:lvl6pPr>
            <a:lvl7pPr marL="2743255" indent="0">
              <a:buNone/>
              <a:defRPr sz="2000"/>
            </a:lvl7pPr>
            <a:lvl8pPr marL="3200464" indent="0">
              <a:buNone/>
              <a:defRPr sz="2000"/>
            </a:lvl8pPr>
            <a:lvl9pPr marL="3657673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9" indent="0">
              <a:buNone/>
              <a:defRPr sz="1400"/>
            </a:lvl2pPr>
            <a:lvl3pPr marL="914418" indent="0">
              <a:buNone/>
              <a:defRPr sz="1200"/>
            </a:lvl3pPr>
            <a:lvl4pPr marL="1371627" indent="0">
              <a:buNone/>
              <a:defRPr sz="1000"/>
            </a:lvl4pPr>
            <a:lvl5pPr marL="1828837" indent="0">
              <a:buNone/>
              <a:defRPr sz="1000"/>
            </a:lvl5pPr>
            <a:lvl6pPr marL="2286046" indent="0">
              <a:buNone/>
              <a:defRPr sz="1000"/>
            </a:lvl6pPr>
            <a:lvl7pPr marL="2743255" indent="0">
              <a:buNone/>
              <a:defRPr sz="1000"/>
            </a:lvl7pPr>
            <a:lvl8pPr marL="3200464" indent="0">
              <a:buNone/>
              <a:defRPr sz="1000"/>
            </a:lvl8pPr>
            <a:lvl9pPr marL="365767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19BD75-FF1B-41C3-969E-F9E021513191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C02BC4-ED84-4AD9-899F-B91775AAD2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72102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FEFAD0-62D6-40C1-9439-094CD0ABCB39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C02BC4-ED84-4AD9-899F-B91775AAD2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57353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E2D96E-931D-4F5C-9DCE-B9BE6D02F10D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C02BC4-ED84-4AD9-899F-B91775AAD2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3602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4F348-B6D8-4998-843A-B50824C566C9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A7814-763F-4B08-8175-16BDA29886C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7137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4F348-B6D8-4998-843A-B50824C566C9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A7814-763F-4B08-8175-16BDA2988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160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4F348-B6D8-4998-843A-B50824C566C9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A7814-763F-4B08-8175-16BDA2988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147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4F348-B6D8-4998-843A-B50824C566C9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A7814-763F-4B08-8175-16BDA2988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711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4F348-B6D8-4998-843A-B50824C566C9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A7814-763F-4B08-8175-16BDA2988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312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0B4F348-B6D8-4998-843A-B50824C566C9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3DA7814-763F-4B08-8175-16BDA2988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9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4F348-B6D8-4998-843A-B50824C566C9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A7814-763F-4B08-8175-16BDA2988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77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0B4F348-B6D8-4998-843A-B50824C566C9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3DA7814-763F-4B08-8175-16BDA29886C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8902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0011EC-EBD9-4820-BA7C-470FF8F78DE0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C02BC4-ED84-4AD9-899F-B91775AAD2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8091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hf sldNum="0" hdr="0" ftr="0" dt="0"/>
  <p:txStyles>
    <p:titleStyle>
      <a:lvl1pPr algn="l" defTabSz="91441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1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4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3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32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41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50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59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69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78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8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7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7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6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5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4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73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LfVDQ536Ru8" TargetMode="External"/><Relationship Id="rId2" Type="http://schemas.openxmlformats.org/officeDocument/2006/relationships/hyperlink" Target="https://drive.google.com/file/d/1vsrgLrzAu-2kPUYH3yG7gsXBrhjoS-8_/view?usp=drivesdk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youtu.be/QX36L1_MCNg" TargetMode="External"/><Relationship Id="rId4" Type="http://schemas.openxmlformats.org/officeDocument/2006/relationships/hyperlink" Target="https://youtu.be/vI7xa7HLpq4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35">
            <a:extLst>
              <a:ext uri="{FF2B5EF4-FFF2-40B4-BE49-F238E27FC236}">
                <a16:creationId xmlns:a16="http://schemas.microsoft.com/office/drawing/2014/main" id="{559AE206-7EBA-4D33-8BC9-9D8158553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E549CA-2A58-4DD7-8EAD-4758435348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3406" y="3520285"/>
            <a:ext cx="6801321" cy="2323776"/>
          </a:xfrm>
        </p:spPr>
        <p:txBody>
          <a:bodyPr anchor="ctr">
            <a:normAutofit/>
          </a:bodyPr>
          <a:lstStyle/>
          <a:p>
            <a:r>
              <a:rPr lang="en-US" sz="4200" b="1" dirty="0"/>
              <a:t>“Addressing COVID-19 vaccination stigma in Faith Communities in Zambia”</a:t>
            </a:r>
            <a:r>
              <a:rPr lang="en-US" sz="4900" b="1" dirty="0"/>
              <a:t> </a:t>
            </a:r>
            <a:endParaRPr lang="en-US" sz="42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8B5804-9997-4502-80B8-AB40978288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01022" y="4248728"/>
            <a:ext cx="3258675" cy="2013980"/>
          </a:xfrm>
        </p:spPr>
        <p:txBody>
          <a:bodyPr anchor="ctr">
            <a:normAutofit fontScale="85000" lnSpcReduction="20000"/>
          </a:bodyPr>
          <a:lstStyle/>
          <a:p>
            <a:r>
              <a:rPr lang="en-US" sz="2600" b="1" dirty="0"/>
              <a:t>Gibstar Makangila</a:t>
            </a:r>
          </a:p>
          <a:p>
            <a:r>
              <a:rPr lang="en-US" sz="2600" b="1" dirty="0"/>
              <a:t>Executive Director</a:t>
            </a:r>
          </a:p>
          <a:p>
            <a:r>
              <a:rPr lang="en-US" sz="1800" dirty="0"/>
              <a:t>Circle of Hope, Lusaka Zambia</a:t>
            </a:r>
          </a:p>
          <a:p>
            <a:r>
              <a:rPr lang="en-US" sz="2200" b="1" dirty="0"/>
              <a:t>“Addressing COVID-19 Vaccination Misinformation, a follow up”</a:t>
            </a:r>
          </a:p>
          <a:p>
            <a:r>
              <a:rPr lang="en-US" sz="1800" dirty="0"/>
              <a:t>January 19, 2022</a:t>
            </a:r>
          </a:p>
          <a:p>
            <a:pPr algn="l"/>
            <a:endParaRPr lang="en-US" sz="1800" dirty="0"/>
          </a:p>
        </p:txBody>
      </p:sp>
      <p:sp>
        <p:nvSpPr>
          <p:cNvPr id="43" name="Oval 37">
            <a:extLst>
              <a:ext uri="{FF2B5EF4-FFF2-40B4-BE49-F238E27FC236}">
                <a16:creationId xmlns:a16="http://schemas.microsoft.com/office/drawing/2014/main" id="{6437D937-A7F1-4011-92B4-328E5BE1B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B672F332-AF08-46C6-94F0-77684310D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4244EF8-D73A-40E1-BE73-D46E6B4B04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AB84D7E8-4ECB-42D7-ADBF-01689B0F2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2113" y="0"/>
            <a:ext cx="5699887" cy="405924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E8E38ED-369A-44C2-B635-0BED0E48A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3493455-91E2-405D-A15F-4AE23D2A9005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2670" y="620480"/>
            <a:ext cx="3239443" cy="2899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56519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88261"/>
            <a:ext cx="10058400" cy="1450757"/>
          </a:xfrm>
        </p:spPr>
        <p:txBody>
          <a:bodyPr>
            <a:noAutofit/>
          </a:bodyPr>
          <a:lstStyle/>
          <a:p>
            <a:r>
              <a:rPr lang="en-US" dirty="0"/>
              <a:t>Mobile vaccination centers established in faith communities at days of worship</a:t>
            </a:r>
            <a:br>
              <a:rPr lang="en-US" sz="3600" b="1" dirty="0"/>
            </a:br>
            <a:endParaRPr lang="en-US" sz="3600" b="1" dirty="0"/>
          </a:p>
        </p:txBody>
      </p:sp>
      <p:pic>
        <p:nvPicPr>
          <p:cNvPr id="4" name="Content Placeholder 3" descr="C:\Users\USER\AppData\Local\Microsoft\Windows\INetCache\Content.Word\IMG-2135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346" y="1846263"/>
            <a:ext cx="5363633" cy="4022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9515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19125" y="247650"/>
            <a:ext cx="10058400" cy="6067425"/>
          </a:xfrm>
        </p:spPr>
        <p:txBody>
          <a:bodyPr>
            <a:normAutofit/>
          </a:bodyPr>
          <a:lstStyle/>
          <a:p>
            <a:pPr marL="245110">
              <a:lnSpc>
                <a:spcPct val="107000"/>
              </a:lnSpc>
              <a:spcAft>
                <a:spcPts val="225"/>
              </a:spcAft>
            </a:pPr>
            <a:r>
              <a:rPr lang="en-US" sz="2400" b="1" dirty="0"/>
              <a:t>The Faith Community begun to use their pulpits to disseminate COVID-19 prevention and vaccine uptake promotion messages e.g. </a:t>
            </a:r>
            <a:r>
              <a:rPr lang="en-US" sz="2400" b="1" dirty="0" err="1"/>
              <a:t>Northmead</a:t>
            </a:r>
            <a:r>
              <a:rPr lang="en-US" sz="2400" b="1" dirty="0"/>
              <a:t> Assembly of God Church, Lusaka, Zambia </a:t>
            </a:r>
            <a:r>
              <a:rPr lang="en-US" sz="2400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https://drive.google.com/file/d/1vsrgLrzAu-2kPUYH3yG7gsXBrhjoS-8_/view?usp=drivesdk</a:t>
            </a:r>
            <a:r>
              <a:rPr lang="en-US" sz="2400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400" b="1" dirty="0"/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/>
              <a:t>Bishop Joshua HK Banda on COVID-19 Vaccines Myths &amp; Misinformation 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 </a:t>
            </a:r>
            <a:r>
              <a:rPr lang="en-US" sz="2400" u="sng" dirty="0">
                <a:hlinkClick r:id="rId3"/>
              </a:rPr>
              <a:t>https://youtu.be/LfVDQ536Ru8</a:t>
            </a:r>
            <a:endParaRPr lang="en-US" sz="2400" dirty="0"/>
          </a:p>
          <a:p>
            <a:endParaRPr lang="en-US" sz="2400" b="1" dirty="0"/>
          </a:p>
          <a:p>
            <a:r>
              <a:rPr lang="en-US" sz="2400" b="1" dirty="0"/>
              <a:t>Sister </a:t>
            </a:r>
            <a:r>
              <a:rPr lang="en-US" sz="2400" b="1" dirty="0" err="1"/>
              <a:t>Astrida</a:t>
            </a:r>
            <a:r>
              <a:rPr lang="en-US" sz="2400" b="1" dirty="0"/>
              <a:t> Banda,  Catholic Church </a:t>
            </a:r>
            <a:r>
              <a:rPr lang="en-US" sz="2400" dirty="0"/>
              <a:t> </a:t>
            </a:r>
            <a:r>
              <a:rPr lang="en-US" sz="2400" u="sng" dirty="0">
                <a:hlinkClick r:id="rId4"/>
              </a:rPr>
              <a:t>https://youtu.be/vI7xa7HLpq4</a:t>
            </a:r>
            <a:endParaRPr lang="en-US" sz="2400" dirty="0"/>
          </a:p>
          <a:p>
            <a:endParaRPr lang="en-US" sz="2400" b="1" dirty="0"/>
          </a:p>
          <a:p>
            <a:r>
              <a:rPr lang="en-US" sz="2400" b="1" dirty="0"/>
              <a:t>The inherent capacity of the Faith community to sustain the fight to promote COVID-19 vaccine uptake </a:t>
            </a:r>
            <a:r>
              <a:rPr lang="en-US" sz="2400" dirty="0"/>
              <a:t> </a:t>
            </a:r>
            <a:r>
              <a:rPr lang="en-US" sz="2400" u="sng" dirty="0">
                <a:hlinkClick r:id="rId5"/>
              </a:rPr>
              <a:t>https://youtu.be/QX36L1_MCNg</a:t>
            </a:r>
            <a:endParaRPr lang="en-US" sz="2400" dirty="0"/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014969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085" y="286603"/>
            <a:ext cx="11783505" cy="1450757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Faith-engaged COH Vaccination Centers’ Performance Comparison of other Non-Ministry of Health Facilities engaged in vaccinations in Lusaka District Oct’ – Dec’ 2021. </a:t>
            </a:r>
            <a:br>
              <a:rPr lang="en-US" sz="2400" b="1" dirty="0"/>
            </a:br>
            <a:r>
              <a:rPr lang="en-US" sz="2400" b="1" dirty="0"/>
              <a:t>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8672726"/>
              </p:ext>
            </p:extLst>
          </p:nvPr>
        </p:nvGraphicFramePr>
        <p:xfrm>
          <a:off x="2696066" y="1737359"/>
          <a:ext cx="7164371" cy="4580577"/>
        </p:xfrm>
        <a:graphic>
          <a:graphicData uri="http://schemas.openxmlformats.org/drawingml/2006/table">
            <a:tbl>
              <a:tblPr firstRow="1" firstCol="1" bandRow="1"/>
              <a:tblGrid>
                <a:gridCol w="3781256">
                  <a:extLst>
                    <a:ext uri="{9D8B030D-6E8A-4147-A177-3AD203B41FA5}">
                      <a16:colId xmlns:a16="http://schemas.microsoft.com/office/drawing/2014/main" val="2121021973"/>
                    </a:ext>
                  </a:extLst>
                </a:gridCol>
                <a:gridCol w="596855">
                  <a:extLst>
                    <a:ext uri="{9D8B030D-6E8A-4147-A177-3AD203B41FA5}">
                      <a16:colId xmlns:a16="http://schemas.microsoft.com/office/drawing/2014/main" val="1784586593"/>
                    </a:ext>
                  </a:extLst>
                </a:gridCol>
                <a:gridCol w="598260">
                  <a:extLst>
                    <a:ext uri="{9D8B030D-6E8A-4147-A177-3AD203B41FA5}">
                      <a16:colId xmlns:a16="http://schemas.microsoft.com/office/drawing/2014/main" val="4123504014"/>
                    </a:ext>
                  </a:extLst>
                </a:gridCol>
                <a:gridCol w="596855">
                  <a:extLst>
                    <a:ext uri="{9D8B030D-6E8A-4147-A177-3AD203B41FA5}">
                      <a16:colId xmlns:a16="http://schemas.microsoft.com/office/drawing/2014/main" val="1756127714"/>
                    </a:ext>
                  </a:extLst>
                </a:gridCol>
                <a:gridCol w="587024">
                  <a:extLst>
                    <a:ext uri="{9D8B030D-6E8A-4147-A177-3AD203B41FA5}">
                      <a16:colId xmlns:a16="http://schemas.microsoft.com/office/drawing/2014/main" val="745122639"/>
                    </a:ext>
                  </a:extLst>
                </a:gridCol>
                <a:gridCol w="1004121">
                  <a:extLst>
                    <a:ext uri="{9D8B030D-6E8A-4147-A177-3AD203B41FA5}">
                      <a16:colId xmlns:a16="http://schemas.microsoft.com/office/drawing/2014/main" val="1081644908"/>
                    </a:ext>
                  </a:extLst>
                </a:gridCol>
              </a:tblGrid>
              <a:tr h="212907">
                <a:tc>
                  <a:txBody>
                    <a:bodyPr/>
                    <a:lstStyle/>
                    <a:p>
                      <a:pPr marL="698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Period  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0256" marT="182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01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Oct-21 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0256" marT="1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0033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Nov-21 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0256" marT="1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022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Dec-21 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0256" marT="1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5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Total  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0256" marT="1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85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Percentage contribution  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0256" marT="1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3543174"/>
                  </a:ext>
                </a:extLst>
              </a:tr>
              <a:tr h="269732">
                <a:tc>
                  <a:txBody>
                    <a:bodyPr/>
                    <a:lstStyle/>
                    <a:p>
                      <a:pPr marL="95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Organization Name  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0256" marT="18233" marB="0" anchor="ctr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AE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1702052"/>
                  </a:ext>
                </a:extLst>
              </a:tr>
              <a:tr h="254086">
                <a:tc>
                  <a:txBody>
                    <a:bodyPr/>
                    <a:lstStyle/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Care for Business Hospital  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0256" marT="18233" marB="0" anchor="ctr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8"/>
                    </a:solidFill>
                  </a:tcPr>
                </a:tc>
                <a:tc>
                  <a:txBody>
                    <a:bodyPr/>
                    <a:lstStyle/>
                    <a:p>
                      <a:pPr marR="571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52 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0256" marT="1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R="571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38 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0256" marT="1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R="571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85 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0256" marT="1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R="571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175 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0256" marT="1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1% </a:t>
                      </a:r>
                    </a:p>
                  </a:txBody>
                  <a:tcPr marL="0" marR="10256" marT="182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3307591"/>
                  </a:ext>
                </a:extLst>
              </a:tr>
              <a:tr h="259718">
                <a:tc>
                  <a:txBody>
                    <a:bodyPr/>
                    <a:lstStyle/>
                    <a:p>
                      <a:pPr marL="660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                           </a:t>
                      </a:r>
                      <a:r>
                        <a:rPr lang="en-US" sz="11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Chreso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Ministries Health Centre  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0256" marT="18233" marB="0" anchor="ctr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8"/>
                    </a:solidFill>
                  </a:tcPr>
                </a:tc>
                <a:tc>
                  <a:txBody>
                    <a:bodyPr/>
                    <a:lstStyle/>
                    <a:p>
                      <a:pPr marR="571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284 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0256" marT="1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R="571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192 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0256" marT="1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R="571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443 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0256" marT="1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R="571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919 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0256" marT="1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5% </a:t>
                      </a:r>
                    </a:p>
                  </a:txBody>
                  <a:tcPr marL="0" marR="10256" marT="182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4726533"/>
                  </a:ext>
                </a:extLst>
              </a:tr>
              <a:tr h="352298">
                <a:tc>
                  <a:txBody>
                    <a:bodyPr/>
                    <a:lstStyle/>
                    <a:p>
                      <a:pPr marL="82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Circle of Hope Health Centre (CPs) 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0256" marT="18233" marB="0" anchor="ctr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8"/>
                    </a:solidFill>
                  </a:tcPr>
                </a:tc>
                <a:tc>
                  <a:txBody>
                    <a:bodyPr/>
                    <a:lstStyle/>
                    <a:p>
                      <a:pPr marR="571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1663 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0256" marT="1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R="571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5139 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0256" marT="1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R="571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8209 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0256" marT="1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R="571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15011 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0256" marT="1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75% 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0256" marT="182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4931315"/>
                  </a:ext>
                </a:extLst>
              </a:tr>
              <a:tr h="269732">
                <a:tc>
                  <a:txBody>
                    <a:bodyPr/>
                    <a:lstStyle/>
                    <a:p>
                      <a:pPr marL="82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Coptic Hospital  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0256" marT="18233" marB="0" anchor="ctr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8"/>
                    </a:solidFill>
                  </a:tcPr>
                </a:tc>
                <a:tc>
                  <a:txBody>
                    <a:bodyPr/>
                    <a:lstStyle/>
                    <a:p>
                      <a:pPr marR="571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18 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0256" marT="1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R="571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 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0256" marT="1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0256" marT="1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9430" algn="r"/>
                        </a:tabLs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	19 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0256" marT="1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.1% </a:t>
                      </a:r>
                    </a:p>
                  </a:txBody>
                  <a:tcPr marL="0" marR="10256" marT="182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7631820"/>
                  </a:ext>
                </a:extLst>
              </a:tr>
              <a:tr h="269106">
                <a:tc>
                  <a:txBody>
                    <a:bodyPr/>
                    <a:lstStyle/>
                    <a:p>
                      <a:pPr marL="698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Fairview Hospital  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0256" marT="18233" marB="0" anchor="ctr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8"/>
                    </a:solidFill>
                  </a:tcPr>
                </a:tc>
                <a:tc>
                  <a:txBody>
                    <a:bodyPr/>
                    <a:lstStyle/>
                    <a:p>
                      <a:pPr marR="571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324 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0256" marT="1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R="571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202 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0256" marT="1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R="571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109 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0256" marT="1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R="571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635 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0256" marT="1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3% </a:t>
                      </a:r>
                    </a:p>
                  </a:txBody>
                  <a:tcPr marL="0" marR="10256" marT="182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5712518"/>
                  </a:ext>
                </a:extLst>
              </a:tr>
              <a:tr h="256589">
                <a:tc>
                  <a:txBody>
                    <a:bodyPr/>
                    <a:lstStyle/>
                    <a:p>
                      <a:pPr marL="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Kabelenga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Family Hospital  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0256" marT="18233" marB="0" anchor="ctr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8"/>
                    </a:solidFill>
                  </a:tcPr>
                </a:tc>
                <a:tc>
                  <a:txBody>
                    <a:bodyPr/>
                    <a:lstStyle/>
                    <a:p>
                      <a:pPr marR="571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41 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0256" marT="1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R="571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93 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0256" marT="1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R="571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67 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0256" marT="1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R="571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201 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0256" marT="1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1% </a:t>
                      </a:r>
                    </a:p>
                  </a:txBody>
                  <a:tcPr marL="0" marR="10256" marT="182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3362717"/>
                  </a:ext>
                </a:extLst>
              </a:tr>
              <a:tr h="269106">
                <a:tc>
                  <a:txBody>
                    <a:bodyPr/>
                    <a:lstStyle/>
                    <a:p>
                      <a:pPr marL="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Medland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Hospital  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0256" marT="18233" marB="0" anchor="ctr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8"/>
                    </a:solidFill>
                  </a:tcPr>
                </a:tc>
                <a:tc>
                  <a:txBody>
                    <a:bodyPr/>
                    <a:lstStyle/>
                    <a:p>
                      <a:pPr marR="571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268 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0256" marT="1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R="571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79 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0256" marT="1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R="571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273 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0256" marT="1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R="571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620 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0256" marT="1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3% </a:t>
                      </a:r>
                    </a:p>
                  </a:txBody>
                  <a:tcPr marL="0" marR="10256" marT="182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2427790"/>
                  </a:ext>
                </a:extLst>
              </a:tr>
              <a:tr h="263473">
                <a:tc>
                  <a:txBody>
                    <a:bodyPr/>
                    <a:lstStyle/>
                    <a:p>
                      <a:pPr marL="698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Mutti-Kabelenga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Health Services Ltd  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0256" marT="18233" marB="0" anchor="ctr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8"/>
                    </a:solidFill>
                  </a:tcPr>
                </a:tc>
                <a:tc>
                  <a:txBody>
                    <a:bodyPr/>
                    <a:lstStyle/>
                    <a:p>
                      <a:pPr marR="571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42 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0256" marT="1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R="571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127 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0256" marT="1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R="571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124 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0256" marT="1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R="571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293 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0256" marT="1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1.5% </a:t>
                      </a:r>
                    </a:p>
                  </a:txBody>
                  <a:tcPr marL="0" marR="10256" marT="182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964860"/>
                  </a:ext>
                </a:extLst>
              </a:tr>
              <a:tr h="266603">
                <a:tc>
                  <a:txBody>
                    <a:bodyPr/>
                    <a:lstStyle/>
                    <a:p>
                      <a:pPr marL="57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Unicohs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University Hospital  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0256" marT="18233" marB="0" anchor="ctr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8"/>
                    </a:solidFill>
                  </a:tcPr>
                </a:tc>
                <a:tc>
                  <a:txBody>
                    <a:bodyPr/>
                    <a:lstStyle/>
                    <a:p>
                      <a:pPr marR="571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54 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0256" marT="1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R="571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74 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0256" marT="1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R="571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91 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0256" marT="1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R="571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219 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0256" marT="1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1% </a:t>
                      </a:r>
                    </a:p>
                  </a:txBody>
                  <a:tcPr marL="0" marR="10256" marT="182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2812492"/>
                  </a:ext>
                </a:extLst>
              </a:tr>
              <a:tr h="271609">
                <a:tc>
                  <a:txBody>
                    <a:bodyPr/>
                    <a:lstStyle/>
                    <a:p>
                      <a:pPr marL="50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St John Paul ii </a:t>
                      </a:r>
                      <a:r>
                        <a:rPr lang="en-US" sz="11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orthopeadic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Mission Hospital  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0256" marT="18233" marB="0" anchor="ctr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8"/>
                    </a:solidFill>
                  </a:tcPr>
                </a:tc>
                <a:tc>
                  <a:txBody>
                    <a:bodyPr/>
                    <a:lstStyle/>
                    <a:p>
                      <a:pPr marR="571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160 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0256" marT="1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R="571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225 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0256" marT="1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R="571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311 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0256" marT="1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R="571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696 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0256" marT="1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3.5% </a:t>
                      </a:r>
                    </a:p>
                  </a:txBody>
                  <a:tcPr marL="0" marR="10256" marT="182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4953941"/>
                  </a:ext>
                </a:extLst>
              </a:tr>
              <a:tr h="277116">
                <a:tc>
                  <a:txBody>
                    <a:bodyPr/>
                    <a:lstStyle/>
                    <a:p>
                      <a:pPr marL="107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The Hill Wellness Centre – Family Legacy Missions Zambia  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0256" marT="18233" marB="0" anchor="ctr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0256" marT="1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	  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0256" marT="1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	  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0256" marT="1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	  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0256" marT="1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97255" algn="r"/>
                        </a:tabLs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	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 </a:t>
                      </a:r>
                    </a:p>
                  </a:txBody>
                  <a:tcPr marL="0" marR="10256" marT="182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1290578"/>
                  </a:ext>
                </a:extLst>
              </a:tr>
              <a:tr h="269732">
                <a:tc>
                  <a:txBody>
                    <a:bodyPr/>
                    <a:lstStyle/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Victoria Hospital  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0256" marT="18233" marB="0" anchor="ctr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8"/>
                    </a:solidFill>
                  </a:tcPr>
                </a:tc>
                <a:tc>
                  <a:txBody>
                    <a:bodyPr/>
                    <a:lstStyle/>
                    <a:p>
                      <a:pPr marR="571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27 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0256" marT="1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R="571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14 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0256" marT="1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R="571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42 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0256" marT="1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R="571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83 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0256" marT="1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0.5% </a:t>
                      </a:r>
                    </a:p>
                  </a:txBody>
                  <a:tcPr marL="0" marR="10256" marT="182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062653"/>
                  </a:ext>
                </a:extLst>
              </a:tr>
              <a:tr h="269106">
                <a:tc>
                  <a:txBody>
                    <a:bodyPr/>
                    <a:lstStyle/>
                    <a:p>
                      <a:pPr marL="95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Mum's Care Hospital  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0256" marT="18233" marB="0" anchor="ctr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8"/>
                    </a:solidFill>
                  </a:tcPr>
                </a:tc>
                <a:tc>
                  <a:txBody>
                    <a:bodyPr/>
                    <a:lstStyle/>
                    <a:p>
                      <a:pPr marR="571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135 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0256" marT="1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R="571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345 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0256" marT="1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R="571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317 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0256" marT="1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R="571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797 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0256" marT="1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4% </a:t>
                      </a:r>
                    </a:p>
                  </a:txBody>
                  <a:tcPr marL="0" marR="10256" marT="182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1086528"/>
                  </a:ext>
                </a:extLst>
              </a:tr>
              <a:tr h="269106">
                <a:tc>
                  <a:txBody>
                    <a:bodyPr/>
                    <a:lstStyle/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Forest Park specialized Hospital  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0256" marT="18233" marB="0" anchor="ctr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8"/>
                    </a:solidFill>
                  </a:tcPr>
                </a:tc>
                <a:tc>
                  <a:txBody>
                    <a:bodyPr/>
                    <a:lstStyle/>
                    <a:p>
                      <a:pPr marR="571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110 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0256" marT="1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R="571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39 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0256" marT="1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R="571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146 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0256" marT="1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R="571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295 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0256" marT="1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1.5% </a:t>
                      </a:r>
                    </a:p>
                  </a:txBody>
                  <a:tcPr marL="0" marR="10256" marT="182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04893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82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Total  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0256" marT="182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R="571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3 178  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0256" marT="182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R="571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6 568  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0256" marT="182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R="571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10 217 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0256" marT="182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R="571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19,963 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0256" marT="182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0256" marT="182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66243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3767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/>
              <a:t>Graphical depiction of Engaged COH Vs Non MOH vaccinations in Lusaka District Oct’ – Dec ‘21. </a:t>
            </a:r>
            <a:br>
              <a:rPr lang="en-US" dirty="0"/>
            </a:br>
            <a:r>
              <a:rPr lang="en-US" b="1" dirty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8925" y="1885360"/>
            <a:ext cx="9247694" cy="411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107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F569C-8628-4CA9-88D7-84D58B15CE45}"/>
              </a:ext>
            </a:extLst>
          </p:cNvPr>
          <p:cNvSpPr txBox="1">
            <a:spLocks/>
          </p:cNvSpPr>
          <p:nvPr/>
        </p:nvSpPr>
        <p:spPr>
          <a:xfrm>
            <a:off x="0" y="136605"/>
            <a:ext cx="11690250" cy="10806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36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Vaccinations by Month,</a:t>
            </a:r>
          </a:p>
          <a:p>
            <a:pPr algn="ctr"/>
            <a:r>
              <a:rPr lang="en-US" sz="36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July – December 2021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300480800"/>
              </p:ext>
            </p:extLst>
          </p:nvPr>
        </p:nvGraphicFramePr>
        <p:xfrm>
          <a:off x="128033" y="1155469"/>
          <a:ext cx="7323512" cy="5178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526376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20249FD-A711-40CF-BDAB-DB2336C53F29}"/>
              </a:ext>
            </a:extLst>
          </p:cNvPr>
          <p:cNvSpPr txBox="1">
            <a:spLocks/>
          </p:cNvSpPr>
          <p:nvPr/>
        </p:nvSpPr>
        <p:spPr>
          <a:xfrm>
            <a:off x="548640" y="94070"/>
            <a:ext cx="11321935" cy="7714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4000" dirty="0">
                <a:ln w="0"/>
                <a:solidFill>
                  <a:schemeClr val="accent6">
                    <a:lumMod val="50000"/>
                  </a:schemeClr>
                </a:solidFill>
              </a:rPr>
              <a:t>Performance Update July - December 2021</a:t>
            </a:r>
          </a:p>
        </p:txBody>
      </p:sp>
      <p:graphicFrame>
        <p:nvGraphicFramePr>
          <p:cNvPr id="4" name="Content Placeholder 9">
            <a:extLst>
              <a:ext uri="{FF2B5EF4-FFF2-40B4-BE49-F238E27FC236}">
                <a16:creationId xmlns:a16="http://schemas.microsoft.com/office/drawing/2014/main" id="{3D16DFF8-796F-4093-9061-A9E1A23E99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8389670"/>
              </p:ext>
            </p:extLst>
          </p:nvPr>
        </p:nvGraphicFramePr>
        <p:xfrm>
          <a:off x="548640" y="883971"/>
          <a:ext cx="11321935" cy="487675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8406457">
                  <a:extLst>
                    <a:ext uri="{9D8B030D-6E8A-4147-A177-3AD203B41FA5}">
                      <a16:colId xmlns:a16="http://schemas.microsoft.com/office/drawing/2014/main" val="3576453863"/>
                    </a:ext>
                  </a:extLst>
                </a:gridCol>
                <a:gridCol w="2915478">
                  <a:extLst>
                    <a:ext uri="{9D8B030D-6E8A-4147-A177-3AD203B41FA5}">
                      <a16:colId xmlns:a16="http://schemas.microsoft.com/office/drawing/2014/main" val="862323708"/>
                    </a:ext>
                  </a:extLst>
                </a:gridCol>
              </a:tblGrid>
              <a:tr h="480238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COH PERFORMANCE</a:t>
                      </a:r>
                      <a:endParaRPr lang="en-US" sz="2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006830"/>
                  </a:ext>
                </a:extLst>
              </a:tr>
              <a:tr h="34035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Number of people sensitized through one to one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151,838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0248193"/>
                  </a:ext>
                </a:extLst>
              </a:tr>
              <a:tr h="605774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Number of sensitization / education meetings or advocacy products held or disseminated (community meetings</a:t>
                      </a:r>
                      <a:r>
                        <a:rPr lang="en-US" sz="140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held by CHWs. </a:t>
                      </a:r>
                      <a:r>
                        <a:rPr lang="en-US" sz="1400" b="0" u="none" strike="noStrike" baseline="0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Dissemination during sermons by Faith leaders</a:t>
                      </a:r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94,926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960088"/>
                  </a:ext>
                </a:extLst>
              </a:tr>
              <a:tr h="4737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Number  of </a:t>
                      </a:r>
                      <a:r>
                        <a:rPr lang="en-US" sz="1400" b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congregants/groups</a:t>
                      </a:r>
                      <a:r>
                        <a:rPr lang="en-US" sz="140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above 45yrs</a:t>
                      </a:r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that received COVID-19 Vaccine Messages during sermons or messages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311,634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3817687"/>
                  </a:ext>
                </a:extLst>
              </a:tr>
              <a:tr h="5490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Number of </a:t>
                      </a:r>
                      <a:r>
                        <a:rPr lang="en-US" sz="1400" b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congregants</a:t>
                      </a:r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reached via media/social media dissemination of COVID-19 Vaccine Messages of Hope (WhatsApp, Facebook, you tube)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124,004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35810"/>
                  </a:ext>
                </a:extLst>
              </a:tr>
              <a:tr h="41363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Number of COVID-19 vaccine IEC material printed / distributed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14,000/14,000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4985707"/>
                  </a:ext>
                </a:extLst>
              </a:tr>
              <a:tr h="51865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Number of people who were referred for COVID-19 vaccine services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323, 168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8196352"/>
                  </a:ext>
                </a:extLst>
              </a:tr>
              <a:tr h="42311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STAFFING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4030657"/>
                  </a:ext>
                </a:extLst>
              </a:tr>
              <a:tr h="39728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Ministry of Health staff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51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8660821"/>
                  </a:ext>
                </a:extLst>
              </a:tr>
              <a:tr h="6749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Circle of Hope staff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224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87100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38746"/>
      </p:ext>
    </p:extLst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27760" y="2001519"/>
            <a:ext cx="3129280" cy="315830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en-US" sz="6000" b="1" i="1" dirty="0">
                <a:solidFill>
                  <a:schemeClr val="accent6">
                    <a:lumMod val="75000"/>
                  </a:schemeClr>
                </a:solidFill>
              </a:rPr>
              <a:t>THANK YOU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8417" y="6535123"/>
            <a:ext cx="650463" cy="3228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356832-FEC7-43CE-937E-746C6AD3E8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261" y="6535122"/>
            <a:ext cx="748371" cy="3228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37DA3A9-40D3-42D7-A7E5-27AB559DEA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0" y="6550428"/>
            <a:ext cx="765988" cy="3352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1835" y="6535122"/>
            <a:ext cx="584885" cy="322877"/>
          </a:xfrm>
          <a:prstGeom prst="rect">
            <a:avLst/>
          </a:prstGeom>
        </p:spPr>
      </p:pic>
      <p:pic>
        <p:nvPicPr>
          <p:cNvPr id="8" name="Content Placeholder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03136" y="1491268"/>
            <a:ext cx="3886200" cy="502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845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4911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About Circle of Hope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353" y="1862051"/>
            <a:ext cx="11538408" cy="43149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Circle of Hope (COH) is a faith-based organization that is responding to HIV and COVID-19 pandemics in communities in Zambia.</a:t>
            </a:r>
          </a:p>
          <a:p>
            <a:pPr marL="0" indent="0">
              <a:buNone/>
            </a:pPr>
            <a:r>
              <a:rPr lang="en-US" b="1" dirty="0"/>
              <a:t>Riding on its success in HIV prevention, treatment and care at community level, COH has engaged in the COVID-19 pandemic response from both mitigation of the COVID-19 virus and promotion of the COVID-19 vaccine uptake at household and community levels. </a:t>
            </a:r>
          </a:p>
          <a:p>
            <a:pPr marL="0" indent="0">
              <a:buNone/>
            </a:pPr>
            <a:r>
              <a:rPr lang="en-US" b="1" dirty="0"/>
              <a:t>Engagement critical success factors include: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1" dirty="0"/>
              <a:t>Community-level relationships with particular in-road within the Faith Community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1" dirty="0"/>
              <a:t>Faith-engaged community posts (CPs) dotted around various districts used as COVID-19 vaccine rallying centers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1" dirty="0"/>
              <a:t>Customer Care anchored by the RECIPE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1" dirty="0"/>
              <a:t>Robust collaboration with Ministry of Health (MOH)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1" dirty="0"/>
              <a:t>Robust collaboration with the Donor Community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8417" y="6535123"/>
            <a:ext cx="650463" cy="3228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356832-FEC7-43CE-937E-746C6AD3E8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261" y="6535122"/>
            <a:ext cx="748371" cy="3228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37DA3A9-40D3-42D7-A7E5-27AB559DEA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0" y="6550428"/>
            <a:ext cx="765988" cy="3352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1835" y="6535122"/>
            <a:ext cx="584885" cy="32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394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Barriers to COVID-19 Vaccine access and uptake in Faith Communities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arenR"/>
            </a:pPr>
            <a:r>
              <a:rPr lang="en-US" b="1" dirty="0"/>
              <a:t>Stigma of COVID-19 and vaccines</a:t>
            </a:r>
          </a:p>
          <a:p>
            <a:pPr marL="457200" indent="-457200">
              <a:buFont typeface="+mj-lt"/>
              <a:buAutoNum type="arabicParenR"/>
            </a:pPr>
            <a:r>
              <a:rPr lang="en-US" b="1" dirty="0"/>
              <a:t>Misinformation, myths and misconceptions</a:t>
            </a:r>
          </a:p>
          <a:p>
            <a:pPr marL="457200" indent="-457200">
              <a:buFont typeface="+mj-lt"/>
              <a:buAutoNum type="arabicParenR"/>
            </a:pPr>
            <a:r>
              <a:rPr lang="en-US" b="1" dirty="0"/>
              <a:t>Vaccine hesitancy – driven by the legitimacy of vaccinating adults instead of infants &amp; children</a:t>
            </a:r>
          </a:p>
          <a:p>
            <a:pPr marL="457200" indent="-457200">
              <a:buFont typeface="+mj-lt"/>
              <a:buAutoNum type="arabicParenR"/>
            </a:pPr>
            <a:r>
              <a:rPr lang="en-US" b="1" dirty="0"/>
              <a:t>Erroneous application of Religious Doctrines – eschatology &amp; new world order teachings</a:t>
            </a:r>
          </a:p>
          <a:p>
            <a:pPr marL="457200" indent="-457200">
              <a:buFont typeface="+mj-lt"/>
              <a:buAutoNum type="arabicParenR"/>
            </a:pPr>
            <a:r>
              <a:rPr lang="en-US" b="1" dirty="0"/>
              <a:t>Half-truths promoted through Social Media – origin, efficacy, side effects and purpose</a:t>
            </a:r>
          </a:p>
          <a:p>
            <a:pPr marL="457200" indent="-457200">
              <a:buFont typeface="+mj-lt"/>
              <a:buAutoNum type="arabicParenR"/>
            </a:pPr>
            <a:r>
              <a:rPr lang="en-US" b="1" dirty="0"/>
              <a:t>Access issues – location, time and flexibility</a:t>
            </a:r>
          </a:p>
          <a:p>
            <a:pPr marL="457200" indent="-457200">
              <a:buFont typeface="+mj-lt"/>
              <a:buAutoNum type="arabicParenR"/>
            </a:pPr>
            <a:r>
              <a:rPr lang="en-US" b="1" dirty="0"/>
              <a:t>Use of two-tier vaccines (particularly in rural settings)</a:t>
            </a:r>
          </a:p>
          <a:p>
            <a:pPr marL="457200" indent="-457200">
              <a:buFont typeface="+mj-lt"/>
              <a:buAutoNum type="arabicParenR"/>
            </a:pPr>
            <a:r>
              <a:rPr lang="en-US" b="1" dirty="0"/>
              <a:t>Prioritizing prayer, holy water &amp; holy oils over vaccines and medicines</a:t>
            </a:r>
          </a:p>
          <a:p>
            <a:pPr marL="457200" indent="-457200">
              <a:buFont typeface="+mj-lt"/>
              <a:buAutoNum type="arabicParenR"/>
            </a:pPr>
            <a:endParaRPr lang="en-US" b="1" dirty="0"/>
          </a:p>
          <a:p>
            <a:pPr marL="457200" indent="-457200">
              <a:buFont typeface="+mj-lt"/>
              <a:buAutoNum type="arabicParenR"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4959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Drivers of Stigma in Faith Communities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arenR"/>
            </a:pPr>
            <a:r>
              <a:rPr lang="en-US" b="1" dirty="0"/>
              <a:t>Misinformation,  myths and misconceptions</a:t>
            </a:r>
          </a:p>
          <a:p>
            <a:pPr marL="457200" indent="-457200">
              <a:buFont typeface="+mj-lt"/>
              <a:buAutoNum type="arabicParenR"/>
            </a:pPr>
            <a:r>
              <a:rPr lang="en-US" b="1" dirty="0"/>
              <a:t>Absence of testimony from publicly-influential role models taking the COVID-19 vaccine</a:t>
            </a:r>
          </a:p>
          <a:p>
            <a:pPr marL="457200" indent="-457200">
              <a:buFont typeface="+mj-lt"/>
              <a:buAutoNum type="arabicParenR"/>
            </a:pPr>
            <a:r>
              <a:rPr lang="en-US" b="1" dirty="0"/>
              <a:t>Limited Pulpit sensitization from Faith Champions/Clergy</a:t>
            </a:r>
          </a:p>
          <a:p>
            <a:pPr marL="457200" indent="-457200">
              <a:buFont typeface="+mj-lt"/>
              <a:buAutoNum type="arabicParenR"/>
            </a:pPr>
            <a:r>
              <a:rPr lang="en-US" b="1" dirty="0"/>
              <a:t>Minimal Pulpit sensitization from known health workers who are also congregants and members of Churches/Mosques/Temples</a:t>
            </a:r>
          </a:p>
          <a:p>
            <a:pPr marL="457200" indent="-457200">
              <a:buFont typeface="+mj-lt"/>
              <a:buAutoNum type="arabicParenR"/>
            </a:pPr>
            <a:r>
              <a:rPr lang="en-US" b="1" dirty="0"/>
              <a:t>Absence of vaccination centers in Faith Community Settings and Houses of Worship</a:t>
            </a:r>
          </a:p>
          <a:p>
            <a:pPr marL="457200" indent="-457200">
              <a:buFont typeface="+mj-lt"/>
              <a:buAutoNum type="arabicParenR"/>
            </a:pPr>
            <a:r>
              <a:rPr lang="en-US" b="1" dirty="0"/>
              <a:t>Concealment of cause of death during funeral sermons in cases of COVID-19 fatalities</a:t>
            </a:r>
          </a:p>
          <a:p>
            <a:pPr marL="457200" indent="-457200">
              <a:buFont typeface="+mj-lt"/>
              <a:buAutoNum type="arabicParenR"/>
            </a:pPr>
            <a:r>
              <a:rPr lang="en-US" b="1" dirty="0"/>
              <a:t>The fear to be isolated, quarantined and swift &amp; poorly attended funerals</a:t>
            </a:r>
          </a:p>
          <a:p>
            <a:pPr marL="457200" indent="-457200">
              <a:buFont typeface="+mj-lt"/>
              <a:buAutoNum type="arabicParenR"/>
            </a:pP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945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463" y="207390"/>
            <a:ext cx="10058400" cy="1445128"/>
          </a:xfrm>
        </p:spPr>
        <p:txBody>
          <a:bodyPr>
            <a:noAutofit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Strategic Engagement of the Faith Community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048" y="1652518"/>
            <a:ext cx="10982227" cy="4455736"/>
          </a:xfrm>
        </p:spPr>
        <p:txBody>
          <a:bodyPr>
            <a:noAutofit/>
          </a:bodyPr>
          <a:lstStyle/>
          <a:p>
            <a:pPr marL="457200" lvl="0" indent="-457200" fontAlgn="base">
              <a:buFont typeface="+mj-lt"/>
              <a:buAutoNum type="arabicParenR"/>
            </a:pPr>
            <a:r>
              <a:rPr lang="en-US" sz="1900" b="1" dirty="0"/>
              <a:t>Building of capacity among community influencers to disseminate accurate information on the COVID-19 vaccine that promotes vaccine uptake </a:t>
            </a:r>
          </a:p>
          <a:p>
            <a:pPr marL="457200" lvl="0" indent="-457200" fontAlgn="base">
              <a:buFont typeface="+mj-lt"/>
              <a:buAutoNum type="arabicParenR"/>
            </a:pPr>
            <a:r>
              <a:rPr lang="en-US" sz="1900" b="1" dirty="0"/>
              <a:t>Publicly addressing myths, misconceptions  and misinformation in congregational settings 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1900" b="1" dirty="0"/>
              <a:t>Capacitation of faith leaders to be messengers of hope and spread positive COVID-19 messages promoting COVID-19 vaccine uptake within the faith community  </a:t>
            </a:r>
          </a:p>
          <a:p>
            <a:pPr marL="457200" lvl="0" indent="-457200" fontAlgn="base">
              <a:buFont typeface="+mj-lt"/>
              <a:buAutoNum type="arabicParenR"/>
            </a:pPr>
            <a:r>
              <a:rPr lang="en-US" sz="1900" b="1" dirty="0"/>
              <a:t>Provision of support to Faith Community networks and structures including volunteer allowances, psychosocial counselling, depression, suicide, household poverty, etc. where feasible</a:t>
            </a:r>
          </a:p>
          <a:p>
            <a:pPr marL="457200" lvl="0" indent="-457200" fontAlgn="base">
              <a:buFont typeface="+mj-lt"/>
              <a:buAutoNum type="arabicParenR"/>
            </a:pPr>
            <a:r>
              <a:rPr lang="en-US" sz="1900" b="1" dirty="0"/>
              <a:t>Provision of support to the elderly in accessing the COVID-19 services in congregational settings</a:t>
            </a:r>
          </a:p>
          <a:p>
            <a:pPr marL="457200" lvl="0" indent="-457200" fontAlgn="base">
              <a:buFont typeface="+mj-lt"/>
              <a:buAutoNum type="arabicParenR"/>
            </a:pPr>
            <a:r>
              <a:rPr lang="en-US" sz="1900" b="1" dirty="0"/>
              <a:t>Provision of access to vaccine centers through the COH CPs embedded in communities  </a:t>
            </a:r>
          </a:p>
          <a:p>
            <a:pPr marL="457200" lvl="0" indent="-457200" fontAlgn="base">
              <a:buFont typeface="+mj-lt"/>
              <a:buAutoNum type="arabicParenR"/>
            </a:pPr>
            <a:r>
              <a:rPr lang="en-US" sz="1900" b="1" dirty="0"/>
              <a:t>Provision of mobile vaccine centers and help desks in churches, mosques after worship services</a:t>
            </a:r>
          </a:p>
          <a:p>
            <a:pPr marL="457200" lvl="0" indent="-457200" fontAlgn="base">
              <a:buFont typeface="+mj-lt"/>
              <a:buAutoNum type="arabicParenR"/>
            </a:pPr>
            <a:r>
              <a:rPr lang="en-US" sz="1900" b="1" dirty="0"/>
              <a:t>Promotion of love, care and responsibility underpinned by the RECIPE message in Faith settings </a:t>
            </a:r>
          </a:p>
          <a:p>
            <a:pPr marL="457200" lvl="0" indent="-457200" fontAlgn="base">
              <a:buFont typeface="+mj-lt"/>
              <a:buAutoNum type="arabicParenR"/>
            </a:pPr>
            <a:r>
              <a:rPr lang="en-US" sz="1900" b="1" dirty="0"/>
              <a:t>Invitation of  MOH staff to give 10 min pep talks to congregations before main sermons	 </a:t>
            </a:r>
          </a:p>
          <a:p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1064736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8170" y="0"/>
            <a:ext cx="10058400" cy="1450757"/>
          </a:xfrm>
        </p:spPr>
        <p:txBody>
          <a:bodyPr/>
          <a:lstStyle/>
          <a:p>
            <a:r>
              <a:rPr lang="en-US" dirty="0"/>
              <a:t>Quote from a Faith Champion (Clergy)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/>
              <a:t>Several key community leaders have been reached who initially had reservations on COVID-19 vaccine uptake.</a:t>
            </a:r>
          </a:p>
          <a:p>
            <a:r>
              <a:rPr lang="en-US" b="1" dirty="0"/>
              <a:t>Bishop </a:t>
            </a:r>
            <a:r>
              <a:rPr lang="en-US" b="1" dirty="0" err="1"/>
              <a:t>Sakala</a:t>
            </a:r>
            <a:r>
              <a:rPr lang="en-US" b="1" dirty="0"/>
              <a:t> of BIGOCA Church, Lusaka, had this to say:</a:t>
            </a:r>
          </a:p>
          <a:p>
            <a:pPr algn="ctr"/>
            <a:r>
              <a:rPr lang="en-US" i="1" dirty="0"/>
              <a:t> “To be protected from COVID-19, I saw to it that faith alone is not enough and as a Pastor it is </a:t>
            </a:r>
          </a:p>
          <a:p>
            <a:pPr algn="ctr"/>
            <a:r>
              <a:rPr lang="en-US" i="1" dirty="0"/>
              <a:t>important to be a living example to the community. To me this is the message of hope to my</a:t>
            </a:r>
          </a:p>
          <a:p>
            <a:pPr algn="ctr"/>
            <a:r>
              <a:rPr lang="en-US" i="1" dirty="0"/>
              <a:t> fellow men and women of God. I saw to it that it is a good combination of practice of faith </a:t>
            </a:r>
          </a:p>
          <a:p>
            <a:pPr algn="ctr"/>
            <a:r>
              <a:rPr lang="en-US" i="1" dirty="0"/>
              <a:t>and hope even to the church I am pastoring. To the unvaccinated, it is very vital to be </a:t>
            </a:r>
          </a:p>
          <a:p>
            <a:pPr algn="ctr"/>
            <a:r>
              <a:rPr lang="en-US" i="1" dirty="0"/>
              <a:t>vaccinated to prevent oneself from this pandemic attack before its too late. I urge all those </a:t>
            </a:r>
          </a:p>
          <a:p>
            <a:pPr algn="ctr"/>
            <a:r>
              <a:rPr lang="en-US" i="1" dirty="0"/>
              <a:t>who are not yet vaccinated to do so and stop hearing from unfounded statements.”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532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7159" y="352448"/>
            <a:ext cx="9918007" cy="1616364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A Clergy observing the vaccination within church grounds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 descr="C:\Users\USER\AppData\Local\Microsoft\Windows\INetCache\Content.Word\IMG-2129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165" y="1846263"/>
            <a:ext cx="5365996" cy="4022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2576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450757"/>
          </a:xfrm>
        </p:spPr>
        <p:txBody>
          <a:bodyPr>
            <a:noAutofit/>
          </a:bodyPr>
          <a:lstStyle/>
          <a:p>
            <a:r>
              <a:rPr lang="en-US" dirty="0"/>
              <a:t>Quote from a Community Health Worker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 trained and oriented COH Community Health Worker, Mr. </a:t>
            </a:r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Simbuwa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 </a:t>
            </a:r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Mutanuka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aged 56 from Lusaka, Zambia had this to say: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US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"I came to the decision after I received information about the benefits of being vaccinated,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especially at my age. Further, after witnessing first hand many COVID-19 illnesses and deaths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in my neighborhood  and community at large I resolved to protect myself and my family."</a:t>
            </a:r>
            <a:endParaRPr lang="en-US" sz="2800" i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My message to those who are unvaccinated is that they need to get vaccinated because the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vaccine protects them individually, as families and the community at large. I will tell them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that the vaccine is good for them because it will boost their immune system in case of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infection with the COVID-19 virus."</a:t>
            </a:r>
            <a:endParaRPr lang="en-US" sz="2800" i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834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62" y="69786"/>
            <a:ext cx="10058400" cy="1450757"/>
          </a:xfrm>
        </p:spPr>
        <p:txBody>
          <a:bodyPr/>
          <a:lstStyle/>
          <a:p>
            <a:r>
              <a:rPr lang="en-US" dirty="0"/>
              <a:t>Vaccination at a faith engaged COH CP</a:t>
            </a:r>
          </a:p>
        </p:txBody>
      </p:sp>
      <p:pic>
        <p:nvPicPr>
          <p:cNvPr id="4" name="Content Placeholder 3" descr="C:\Users\USER\Downloads\IMG-20211223-WA000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170" y="1846263"/>
            <a:ext cx="6039985" cy="4022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314469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1163</TotalTime>
  <Words>1296</Words>
  <Application>Microsoft Office PowerPoint</Application>
  <PresentationFormat>Widescreen</PresentationFormat>
  <Paragraphs>196</Paragraphs>
  <Slides>16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Arial Black</vt:lpstr>
      <vt:lpstr>Calibri</vt:lpstr>
      <vt:lpstr>Calibri Light</vt:lpstr>
      <vt:lpstr>Times New Roman</vt:lpstr>
      <vt:lpstr>Retrospect</vt:lpstr>
      <vt:lpstr>1_Office Theme</vt:lpstr>
      <vt:lpstr>“Addressing COVID-19 vaccination stigma in Faith Communities in Zambia” </vt:lpstr>
      <vt:lpstr>About Circle of Hope</vt:lpstr>
      <vt:lpstr>Key Barriers to COVID-19 Vaccine access and uptake in Faith Communities</vt:lpstr>
      <vt:lpstr>Key Drivers of Stigma in Faith Communities</vt:lpstr>
      <vt:lpstr>     Strategic Engagement of the Faith Community</vt:lpstr>
      <vt:lpstr>Quote from a Faith Champion (Clergy)</vt:lpstr>
      <vt:lpstr>   A Clergy observing the vaccination within church grounds </vt:lpstr>
      <vt:lpstr>Quote from a Community Health Worker </vt:lpstr>
      <vt:lpstr>Vaccination at a faith engaged COH CP</vt:lpstr>
      <vt:lpstr>Mobile vaccination centers established in faith communities at days of worship </vt:lpstr>
      <vt:lpstr>PowerPoint Presentation</vt:lpstr>
      <vt:lpstr>Faith-engaged COH Vaccination Centers’ Performance Comparison of other Non-Ministry of Health Facilities engaged in vaccinations in Lusaka District Oct’ – Dec’ 2021.   </vt:lpstr>
      <vt:lpstr>Graphical depiction of Engaged COH Vs Non MOH vaccinations in Lusaka District Oct’ – Dec ‘21.   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Faith communities’ role in addressing COVID-19 vaccine misconceptions and encouraging vaccine uptake</dc:title>
  <dc:creator>hp</dc:creator>
  <cp:lastModifiedBy>Andrea Uehling</cp:lastModifiedBy>
  <cp:revision>59</cp:revision>
  <dcterms:created xsi:type="dcterms:W3CDTF">2022-01-05T06:09:56Z</dcterms:created>
  <dcterms:modified xsi:type="dcterms:W3CDTF">2022-01-18T22:09:07Z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b94a7b8-f06c-4dfe-bdcc-9b548fd58c31_Enabled">
    <vt:lpwstr>true</vt:lpwstr>
  </property>
  <property fmtid="{D5CDD505-2E9C-101B-9397-08002B2CF9AE}" pid="3" name="MSIP_Label_7b94a7b8-f06c-4dfe-bdcc-9b548fd58c31_SetDate">
    <vt:lpwstr>2022-01-18T14:45:37Z</vt:lpwstr>
  </property>
  <property fmtid="{D5CDD505-2E9C-101B-9397-08002B2CF9AE}" pid="4" name="MSIP_Label_7b94a7b8-f06c-4dfe-bdcc-9b548fd58c31_Method">
    <vt:lpwstr>Privileged</vt:lpwstr>
  </property>
  <property fmtid="{D5CDD505-2E9C-101B-9397-08002B2CF9AE}" pid="5" name="MSIP_Label_7b94a7b8-f06c-4dfe-bdcc-9b548fd58c31_Name">
    <vt:lpwstr>7b94a7b8-f06c-4dfe-bdcc-9b548fd58c31</vt:lpwstr>
  </property>
  <property fmtid="{D5CDD505-2E9C-101B-9397-08002B2CF9AE}" pid="6" name="MSIP_Label_7b94a7b8-f06c-4dfe-bdcc-9b548fd58c31_SiteId">
    <vt:lpwstr>9ce70869-60db-44fd-abe8-d2767077fc8f</vt:lpwstr>
  </property>
  <property fmtid="{D5CDD505-2E9C-101B-9397-08002B2CF9AE}" pid="7" name="MSIP_Label_7b94a7b8-f06c-4dfe-bdcc-9b548fd58c31_ActionId">
    <vt:lpwstr>bcc9bc65-7f9b-4c63-b309-a497af322323</vt:lpwstr>
  </property>
  <property fmtid="{D5CDD505-2E9C-101B-9397-08002B2CF9AE}" pid="8" name="MSIP_Label_7b94a7b8-f06c-4dfe-bdcc-9b548fd58c31_ContentBits">
    <vt:lpwstr>0</vt:lpwstr>
  </property>
</Properties>
</file>