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8" r:id="rId4"/>
    <p:sldMasterId id="2147483700" r:id="rId5"/>
    <p:sldMasterId id="2147483711" r:id="rId6"/>
  </p:sldMasterIdLst>
  <p:notesMasterIdLst>
    <p:notesMasterId r:id="rId29"/>
  </p:notesMasterIdLst>
  <p:sldIdLst>
    <p:sldId id="1834" r:id="rId7"/>
    <p:sldId id="1843" r:id="rId8"/>
    <p:sldId id="1844" r:id="rId9"/>
    <p:sldId id="1846" r:id="rId10"/>
    <p:sldId id="4147" r:id="rId11"/>
    <p:sldId id="2140918626" r:id="rId12"/>
    <p:sldId id="2140918630" r:id="rId13"/>
    <p:sldId id="2140918632" r:id="rId14"/>
    <p:sldId id="2140918629" r:id="rId15"/>
    <p:sldId id="4150" r:id="rId16"/>
    <p:sldId id="4143" r:id="rId17"/>
    <p:sldId id="2140918619" r:id="rId18"/>
    <p:sldId id="2140918624" r:id="rId19"/>
    <p:sldId id="2140918635" r:id="rId20"/>
    <p:sldId id="2140918634" r:id="rId21"/>
    <p:sldId id="3785" r:id="rId22"/>
    <p:sldId id="2140918636" r:id="rId23"/>
    <p:sldId id="2140918631" r:id="rId24"/>
    <p:sldId id="4152" r:id="rId25"/>
    <p:sldId id="4151" r:id="rId26"/>
    <p:sldId id="2140918616" r:id="rId27"/>
    <p:sldId id="1835" r:id="rId28"/>
  </p:sldIdLst>
  <p:sldSz cx="9144000" cy="5143500" type="screen16x9"/>
  <p:notesSz cx="6858000" cy="9144000"/>
  <p:embeddedFontLst>
    <p:embeddedFont>
      <p:font typeface="Calibri" panose="020F0502020204030204" pitchFamily="34" charset="0"/>
      <p:regular r:id="rId30"/>
      <p:bold r:id="rId31"/>
      <p:italic r:id="rId32"/>
      <p:boldItalic r:id="rId33"/>
    </p:embeddedFont>
    <p:embeddedFont>
      <p:font typeface="Myriad Web Pro" panose="020B0604020202020204"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Vacalis, Demetri (CDC/OCOO/OSSAM)" initials="VD(" lastIdx="21" clrIdx="6">
    <p:extLst>
      <p:ext uri="{19B8F6BF-5375-455C-9EA6-DF929625EA0E}">
        <p15:presenceInfo xmlns:p15="http://schemas.microsoft.com/office/powerpoint/2012/main" userId="S::tdv0@cdc.gov::f06676cf-e8cb-47e1-ba09-a6664e2cd218" providerId="AD"/>
      </p:ext>
    </p:extLst>
  </p:cmAuthor>
  <p:cmAuthor id="1" name="Bilukha, Oleg (CDC/CGH/DGHP)-SU" initials="BO(" lastIdx="5" clrIdx="0">
    <p:extLst>
      <p:ext uri="{19B8F6BF-5375-455C-9EA6-DF929625EA0E}">
        <p15:presenceInfo xmlns:p15="http://schemas.microsoft.com/office/powerpoint/2012/main" userId="S-1-5-21-1207783550-2075000910-922709458-213400" providerId="AD"/>
      </p:ext>
    </p:extLst>
  </p:cmAuthor>
  <p:cmAuthor id="8" name="Leah de Jager" initials="LdJ" lastIdx="3" clrIdx="7">
    <p:extLst>
      <p:ext uri="{19B8F6BF-5375-455C-9EA6-DF929625EA0E}">
        <p15:presenceInfo xmlns:p15="http://schemas.microsoft.com/office/powerpoint/2012/main" userId="3c4984d1ae48c11b" providerId="Windows Live"/>
      </p:ext>
    </p:extLst>
  </p:cmAuthor>
  <p:cmAuthor id="2" name="Hillis, Susan (CDC/DDNID/NCIPC/DVP)" initials="HS(" lastIdx="31" clrIdx="1">
    <p:extLst>
      <p:ext uri="{19B8F6BF-5375-455C-9EA6-DF929625EA0E}">
        <p15:presenceInfo xmlns:p15="http://schemas.microsoft.com/office/powerpoint/2012/main" userId="S::seh0@cdc.gov::48442928-92b1-4a21-93f1-e2830b428c93" providerId="AD"/>
      </p:ext>
    </p:extLst>
  </p:cmAuthor>
  <p:cmAuthor id="9" name="Jeanette Rainey" initials="JR" lastIdx="19" clrIdx="8">
    <p:extLst>
      <p:ext uri="{19B8F6BF-5375-455C-9EA6-DF929625EA0E}">
        <p15:presenceInfo xmlns:p15="http://schemas.microsoft.com/office/powerpoint/2012/main" userId="3498326ce5a8a9f2" providerId="Windows Live"/>
      </p:ext>
    </p:extLst>
  </p:cmAuthor>
  <p:cmAuthor id="3" name="McKnight, Sandriel (CDC/DDPHSIS/CGH/OD)" initials="MS(" lastIdx="13" clrIdx="2">
    <p:extLst>
      <p:ext uri="{19B8F6BF-5375-455C-9EA6-DF929625EA0E}">
        <p15:presenceInfo xmlns:p15="http://schemas.microsoft.com/office/powerpoint/2012/main" userId="S::vne9@cdc.gov::934086d9-a3e5-4e63-b868-934510e4d15b" providerId="AD"/>
      </p:ext>
    </p:extLst>
  </p:cmAuthor>
  <p:cmAuthor id="10" name="George, Mary G. (CDC/DDNID/NCCDPHP/DHDSP)" initials="GMG(" lastIdx="1" clrIdx="9">
    <p:extLst>
      <p:ext uri="{19B8F6BF-5375-455C-9EA6-DF929625EA0E}">
        <p15:presenceInfo xmlns:p15="http://schemas.microsoft.com/office/powerpoint/2012/main" userId="S::coq5@cdc.gov::7d3ff145-60f4-4c92-90fd-15f64876486a" providerId="AD"/>
      </p:ext>
    </p:extLst>
  </p:cmAuthor>
  <p:cmAuthor id="4" name="Morse, Allison (CDC/DDID/NCIRD/OD) (CTR)" initials="M(" lastIdx="14" clrIdx="3">
    <p:extLst>
      <p:ext uri="{19B8F6BF-5375-455C-9EA6-DF929625EA0E}">
        <p15:presenceInfo xmlns:p15="http://schemas.microsoft.com/office/powerpoint/2012/main" userId="S::quk4@cdc.gov::4afaa65b-42b2-40f4-97fa-04a803a3d8b7" providerId="AD"/>
      </p:ext>
    </p:extLst>
  </p:cmAuthor>
  <p:cmAuthor id="5" name="Ansari, Azadeh (CDC/DDPHSIS/CGH/OD)" initials="A(" lastIdx="3" clrIdx="4">
    <p:extLst>
      <p:ext uri="{19B8F6BF-5375-455C-9EA6-DF929625EA0E}">
        <p15:presenceInfo xmlns:p15="http://schemas.microsoft.com/office/powerpoint/2012/main" userId="S::obh8@cdc.gov::bea9e254-e54a-4046-9401-6ca5076d3ad6" providerId="AD"/>
      </p:ext>
    </p:extLst>
  </p:cmAuthor>
  <p:cmAuthor id="6" name="Sara Bedrosian" initials="eri7" lastIdx="6" clrIdx="5">
    <p:extLst>
      <p:ext uri="{19B8F6BF-5375-455C-9EA6-DF929625EA0E}">
        <p15:presenceInfo xmlns:p15="http://schemas.microsoft.com/office/powerpoint/2012/main" userId="Sara Bedrosi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CB0000"/>
    <a:srgbClr val="E57138"/>
    <a:srgbClr val="F0AE41"/>
    <a:srgbClr val="EEAE41"/>
    <a:srgbClr val="A32A23"/>
    <a:srgbClr val="008A5F"/>
    <a:srgbClr val="006C4B"/>
    <a:srgbClr val="0C7222"/>
    <a:srgbClr val="CE16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63"/>
    <p:restoredTop sz="89435"/>
  </p:normalViewPr>
  <p:slideViewPr>
    <p:cSldViewPr snapToGrid="0">
      <p:cViewPr varScale="1">
        <p:scale>
          <a:sx n="89" d="100"/>
          <a:sy n="89" d="100"/>
        </p:scale>
        <p:origin x="752" y="6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font" Target="fonts/font5.fntdata"/><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7.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font" Target="fonts/font1.fntdata"/><Relationship Id="rId35" Type="http://schemas.openxmlformats.org/officeDocument/2006/relationships/font" Target="fonts/font6.fntdata"/><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4.fntdata"/><Relationship Id="rId38"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Rate</c:v>
                </c:pt>
              </c:strCache>
            </c:strRef>
          </c:tx>
          <c:spPr>
            <a:solidFill>
              <a:schemeClr val="accent6"/>
            </a:solidFill>
            <a:ln>
              <a:noFill/>
            </a:ln>
            <a:effectLst/>
          </c:spPr>
          <c:invertIfNegative val="0"/>
          <c:dLbls>
            <c:dLbl>
              <c:idx val="0"/>
              <c:tx>
                <c:rich>
                  <a:bodyPr/>
                  <a:lstStyle/>
                  <a:p>
                    <a:fld id="{042AE72E-06F3-1049-932F-C89AEFD0EC9A}" type="VALUE">
                      <a:rPr lang="en-US" smtClean="0"/>
                      <a:pPr/>
                      <a:t>[VALUE]</a:t>
                    </a:fld>
                    <a:r>
                      <a:rPr lang="en-US"/>
                      <a:t>.0</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7C0A-074D-94BA-E6C0E5E40B3A}"/>
                </c:ext>
              </c:extLst>
            </c:dLbl>
            <c:dLbl>
              <c:idx val="1"/>
              <c:layout>
                <c:manualLayout>
                  <c:x val="1.6666666666666628E-2"/>
                  <c:y val="-6.3066026902377868E-3"/>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7C0A-074D-94BA-E6C0E5E40B3A}"/>
                </c:ext>
              </c:extLst>
            </c:dLbl>
            <c:dLbl>
              <c:idx val="2"/>
              <c:layout>
                <c:manualLayout>
                  <c:x val="2.9166666666666667E-2"/>
                  <c:y val="4.7302003091228484E-3"/>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3.85625E-2"/>
                      <c:h val="3.8927629251215075E-2"/>
                    </c:manualLayout>
                  </c15:layout>
                </c:ext>
                <c:ext xmlns:c16="http://schemas.microsoft.com/office/drawing/2014/chart" uri="{C3380CC4-5D6E-409C-BE32-E72D297353CC}">
                  <c16:uniqueId val="{0000000C-7C0A-074D-94BA-E6C0E5E40B3A}"/>
                </c:ext>
              </c:extLst>
            </c:dLbl>
            <c:dLbl>
              <c:idx val="3"/>
              <c:layout>
                <c:manualLayout>
                  <c:x val="8.3333333333332951E-3"/>
                  <c:y val="0"/>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7C0A-074D-94BA-E6C0E5E40B3A}"/>
                </c:ext>
              </c:extLst>
            </c:dLbl>
            <c:dLbl>
              <c:idx val="5"/>
              <c:tx>
                <c:rich>
                  <a:bodyPr/>
                  <a:lstStyle/>
                  <a:p>
                    <a:fld id="{F9BFF389-D09F-B546-99C9-D5AE866A66D0}" type="VALUE">
                      <a:rPr lang="en-US" smtClean="0"/>
                      <a:pPr/>
                      <a:t>[VALUE]</a:t>
                    </a:fld>
                    <a:r>
                      <a:rPr lang="en-US"/>
                      <a:t>.0</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7C0A-074D-94BA-E6C0E5E40B3A}"/>
                </c:ext>
              </c:extLst>
            </c:dLbl>
            <c:dLbl>
              <c:idx val="6"/>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E-7C0A-074D-94BA-E6C0E5E40B3A}"/>
                </c:ext>
              </c:extLst>
            </c:dLbl>
            <c:dLbl>
              <c:idx val="13"/>
              <c:layout>
                <c:manualLayout>
                  <c:x val="2.7083333333333334E-2"/>
                  <c:y val="-3.153301345118785E-3"/>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7C0A-074D-94BA-E6C0E5E40B3A}"/>
                </c:ext>
              </c:extLst>
            </c:dLbl>
            <c:dLbl>
              <c:idx val="14"/>
              <c:layout>
                <c:manualLayout>
                  <c:x val="2.0833333333333294E-2"/>
                  <c:y val="-3.1525564707852922E-3"/>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C0A-074D-94BA-E6C0E5E40B3A}"/>
                </c:ext>
              </c:extLst>
            </c:dLbl>
            <c:dLbl>
              <c:idx val="15"/>
              <c:tx>
                <c:rich>
                  <a:bodyPr rot="0" spcFirstLastPara="1" vertOverflow="ellipsis" vert="horz" wrap="square" lIns="38100" tIns="19050" rIns="38100" bIns="19050" anchor="ctr" anchorCtr="1">
                    <a:spAutoFit/>
                  </a:bodyPr>
                  <a:lstStyle/>
                  <a:p>
                    <a:pPr>
                      <a:defRPr sz="900" b="0" i="0" u="none" strike="noStrike" kern="1200" baseline="0">
                        <a:solidFill>
                          <a:srgbClr val="000000"/>
                        </a:solidFill>
                        <a:latin typeface="+mn-lt"/>
                        <a:ea typeface="+mn-ea"/>
                        <a:cs typeface="+mn-cs"/>
                      </a:defRPr>
                    </a:pPr>
                    <a:fld id="{22F4D250-222F-2A4E-8CC8-1D792E87E0A1}" type="VALUE">
                      <a:rPr lang="en-US" b="0" smtClean="0"/>
                      <a:pPr>
                        <a:defRPr sz="900">
                          <a:solidFill>
                            <a:srgbClr val="000000"/>
                          </a:solidFill>
                        </a:defRPr>
                      </a:pPr>
                      <a:t>[VALUE]</a:t>
                    </a:fld>
                    <a:r>
                      <a:rPr lang="en-US" b="0"/>
                      <a:t>.0</a:t>
                    </a:r>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7C0A-074D-94BA-E6C0E5E40B3A}"/>
                </c:ext>
              </c:extLst>
            </c:dLbl>
            <c:dLbl>
              <c:idx val="17"/>
              <c:layout>
                <c:manualLayout>
                  <c:x val="1.2499999999999963E-2"/>
                  <c:y val="1.156197136722278E-16"/>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C0A-074D-94BA-E6C0E5E40B3A}"/>
                </c:ext>
              </c:extLst>
            </c:dLbl>
            <c:dLbl>
              <c:idx val="18"/>
              <c:layout>
                <c:manualLayout>
                  <c:x val="1.2499999999999963E-2"/>
                  <c:y val="0"/>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C0A-074D-94BA-E6C0E5E40B3A}"/>
                </c:ext>
              </c:extLst>
            </c:dLbl>
            <c:dLbl>
              <c:idx val="20"/>
              <c:layout>
                <c:manualLayout>
                  <c:x val="2.2916666666666627E-2"/>
                  <c:y val="-1.156197136722278E-16"/>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C0A-074D-94BA-E6C0E5E40B3A}"/>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England &amp; Wales</c:v>
                </c:pt>
                <c:pt idx="1">
                  <c:v>France</c:v>
                </c:pt>
                <c:pt idx="2">
                  <c:v>Germany</c:v>
                </c:pt>
                <c:pt idx="3">
                  <c:v>Italy</c:v>
                </c:pt>
                <c:pt idx="4">
                  <c:v>Poland</c:v>
                </c:pt>
                <c:pt idx="5">
                  <c:v>Russian Federation</c:v>
                </c:pt>
                <c:pt idx="6">
                  <c:v>Spain</c:v>
                </c:pt>
                <c:pt idx="7">
                  <c:v>Argentina</c:v>
                </c:pt>
                <c:pt idx="8">
                  <c:v>Brazil</c:v>
                </c:pt>
                <c:pt idx="9">
                  <c:v>Colombia</c:v>
                </c:pt>
                <c:pt idx="10">
                  <c:v>Mexico</c:v>
                </c:pt>
                <c:pt idx="11">
                  <c:v>Peru</c:v>
                </c:pt>
                <c:pt idx="12">
                  <c:v>U.S.A.</c:v>
                </c:pt>
                <c:pt idx="13">
                  <c:v>Kenya</c:v>
                </c:pt>
                <c:pt idx="14">
                  <c:v>Malawi</c:v>
                </c:pt>
                <c:pt idx="15">
                  <c:v>Nigeria</c:v>
                </c:pt>
                <c:pt idx="16">
                  <c:v>South Africa</c:v>
                </c:pt>
                <c:pt idx="17">
                  <c:v>Zimbabwe</c:v>
                </c:pt>
                <c:pt idx="18">
                  <c:v>India</c:v>
                </c:pt>
                <c:pt idx="19">
                  <c:v>Islamic Republic of Iran</c:v>
                </c:pt>
                <c:pt idx="20">
                  <c:v>Phillipines</c:v>
                </c:pt>
              </c:strCache>
            </c:strRef>
          </c:cat>
          <c:val>
            <c:numRef>
              <c:f>Sheet1!$B$2:$B$22</c:f>
              <c:numCache>
                <c:formatCode>General</c:formatCode>
                <c:ptCount val="21"/>
                <c:pt idx="0">
                  <c:v>1</c:v>
                </c:pt>
                <c:pt idx="1">
                  <c:v>0.4</c:v>
                </c:pt>
                <c:pt idx="2">
                  <c:v>0.2</c:v>
                </c:pt>
                <c:pt idx="3">
                  <c:v>0.6</c:v>
                </c:pt>
                <c:pt idx="4">
                  <c:v>1.3</c:v>
                </c:pt>
                <c:pt idx="5">
                  <c:v>2</c:v>
                </c:pt>
                <c:pt idx="6">
                  <c:v>0.7</c:v>
                </c:pt>
                <c:pt idx="7">
                  <c:v>1.5</c:v>
                </c:pt>
                <c:pt idx="8">
                  <c:v>3.5</c:v>
                </c:pt>
                <c:pt idx="9">
                  <c:v>3.4</c:v>
                </c:pt>
                <c:pt idx="10">
                  <c:v>5.0999999999999996</c:v>
                </c:pt>
                <c:pt idx="11">
                  <c:v>14.1</c:v>
                </c:pt>
                <c:pt idx="12">
                  <c:v>1.8</c:v>
                </c:pt>
                <c:pt idx="13">
                  <c:v>0.2</c:v>
                </c:pt>
                <c:pt idx="14">
                  <c:v>0.3</c:v>
                </c:pt>
                <c:pt idx="15">
                  <c:v>0</c:v>
                </c:pt>
                <c:pt idx="16">
                  <c:v>6.4</c:v>
                </c:pt>
                <c:pt idx="17">
                  <c:v>0.5</c:v>
                </c:pt>
                <c:pt idx="18">
                  <c:v>0.5</c:v>
                </c:pt>
                <c:pt idx="19">
                  <c:v>2.2999999999999998</c:v>
                </c:pt>
                <c:pt idx="20">
                  <c:v>0.3</c:v>
                </c:pt>
              </c:numCache>
            </c:numRef>
          </c:val>
          <c:extLst>
            <c:ext xmlns:c16="http://schemas.microsoft.com/office/drawing/2014/chart" uri="{C3380CC4-5D6E-409C-BE32-E72D297353CC}">
              <c16:uniqueId val="{00000000-7C0A-074D-94BA-E6C0E5E40B3A}"/>
            </c:ext>
          </c:extLst>
        </c:ser>
        <c:dLbls>
          <c:showLegendKey val="0"/>
          <c:showVal val="0"/>
          <c:showCatName val="0"/>
          <c:showSerName val="0"/>
          <c:showPercent val="0"/>
          <c:showBubbleSize val="0"/>
        </c:dLbls>
        <c:gapWidth val="182"/>
        <c:axId val="1204035743"/>
        <c:axId val="1076658223"/>
      </c:barChart>
      <c:catAx>
        <c:axId val="120403574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rgbClr val="000000"/>
                </a:solidFill>
                <a:latin typeface="Calibri" panose="020F0502020204030204" pitchFamily="34" charset="0"/>
                <a:ea typeface="+mn-ea"/>
                <a:cs typeface="+mn-cs"/>
              </a:defRPr>
            </a:pPr>
            <a:endParaRPr lang="en-US"/>
          </a:p>
        </c:txPr>
        <c:crossAx val="1076658223"/>
        <c:crosses val="autoZero"/>
        <c:auto val="1"/>
        <c:lblAlgn val="ctr"/>
        <c:lblOffset val="100"/>
        <c:noMultiLvlLbl val="0"/>
      </c:catAx>
      <c:valAx>
        <c:axId val="1076658223"/>
        <c:scaling>
          <c:orientation val="minMax"/>
        </c:scaling>
        <c:delete val="1"/>
        <c:axPos val="t"/>
        <c:numFmt formatCode="General" sourceLinked="1"/>
        <c:majorTickMark val="none"/>
        <c:minorTickMark val="none"/>
        <c:tickLblPos val="nextTo"/>
        <c:crossAx val="120403574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787971863483891"/>
          <c:y val="0.15029699803149607"/>
          <c:w val="0.7856036746947449"/>
          <c:h val="0.64717814960629916"/>
        </c:manualLayout>
      </c:layout>
      <c:areaChart>
        <c:grouping val="standard"/>
        <c:varyColors val="0"/>
        <c:ser>
          <c:idx val="0"/>
          <c:order val="0"/>
          <c:tx>
            <c:strRef>
              <c:f>Sheet1!$B$1</c:f>
              <c:strCache>
                <c:ptCount val="1"/>
                <c:pt idx="0">
                  <c:v>Deaths</c:v>
                </c:pt>
              </c:strCache>
            </c:strRef>
          </c:tx>
          <c:spPr>
            <a:solidFill>
              <a:srgbClr val="EEAE41"/>
            </a:solidFill>
            <a:ln>
              <a:noFill/>
            </a:ln>
            <a:effectLst/>
          </c:spPr>
          <c:cat>
            <c:strRef>
              <c:f>Sheet1!$A$2:$A$12</c:f>
              <c:strCache>
                <c:ptCount val="11"/>
                <c:pt idx="1">
                  <c:v>Mar</c:v>
                </c:pt>
                <c:pt idx="2">
                  <c:v>Apr</c:v>
                </c:pt>
                <c:pt idx="3">
                  <c:v>May</c:v>
                </c:pt>
                <c:pt idx="4">
                  <c:v>Jun</c:v>
                </c:pt>
                <c:pt idx="5">
                  <c:v>Jul</c:v>
                </c:pt>
                <c:pt idx="6">
                  <c:v>Aug</c:v>
                </c:pt>
                <c:pt idx="7">
                  <c:v>Sep</c:v>
                </c:pt>
                <c:pt idx="8">
                  <c:v>Oct</c:v>
                </c:pt>
                <c:pt idx="9">
                  <c:v>Nov</c:v>
                </c:pt>
                <c:pt idx="10">
                  <c:v>Dec</c:v>
                </c:pt>
              </c:strCache>
            </c:strRef>
          </c:cat>
          <c:val>
            <c:numRef>
              <c:f>Sheet1!$B$2:$B$12</c:f>
              <c:numCache>
                <c:formatCode>General</c:formatCode>
                <c:ptCount val="11"/>
                <c:pt idx="0">
                  <c:v>0</c:v>
                </c:pt>
                <c:pt idx="1">
                  <c:v>44389</c:v>
                </c:pt>
                <c:pt idx="2">
                  <c:v>236358</c:v>
                </c:pt>
                <c:pt idx="3">
                  <c:v>371504</c:v>
                </c:pt>
                <c:pt idx="4">
                  <c:v>508360</c:v>
                </c:pt>
                <c:pt idx="5">
                  <c:v>675810</c:v>
                </c:pt>
                <c:pt idx="6" formatCode="#,##0">
                  <c:v>904930</c:v>
                </c:pt>
                <c:pt idx="7">
                  <c:v>1059761.3700000001</c:v>
                </c:pt>
                <c:pt idx="8">
                  <c:v>1237216.6399999999</c:v>
                </c:pt>
                <c:pt idx="9">
                  <c:v>1514367.89</c:v>
                </c:pt>
                <c:pt idx="10">
                  <c:v>1862761.56</c:v>
                </c:pt>
              </c:numCache>
            </c:numRef>
          </c:val>
          <c:extLst>
            <c:ext xmlns:c16="http://schemas.microsoft.com/office/drawing/2014/chart" uri="{C3380CC4-5D6E-409C-BE32-E72D297353CC}">
              <c16:uniqueId val="{00000000-C125-4DCC-9650-F5291AAECC86}"/>
            </c:ext>
          </c:extLst>
        </c:ser>
        <c:ser>
          <c:idx val="1"/>
          <c:order val="1"/>
          <c:tx>
            <c:strRef>
              <c:f>Sheet1!$C$1</c:f>
              <c:strCache>
                <c:ptCount val="1"/>
                <c:pt idx="0">
                  <c:v>Orphaned &amp;/or Lost Caregivers</c:v>
                </c:pt>
              </c:strCache>
            </c:strRef>
          </c:tx>
          <c:spPr>
            <a:solidFill>
              <a:srgbClr val="B01618"/>
            </a:solidFill>
            <a:ln>
              <a:noFill/>
            </a:ln>
            <a:effectLst/>
          </c:spPr>
          <c:cat>
            <c:strRef>
              <c:f>Sheet1!$A$2:$A$12</c:f>
              <c:strCache>
                <c:ptCount val="11"/>
                <c:pt idx="1">
                  <c:v>Mar</c:v>
                </c:pt>
                <c:pt idx="2">
                  <c:v>Apr</c:v>
                </c:pt>
                <c:pt idx="3">
                  <c:v>May</c:v>
                </c:pt>
                <c:pt idx="4">
                  <c:v>Jun</c:v>
                </c:pt>
                <c:pt idx="5">
                  <c:v>Jul</c:v>
                </c:pt>
                <c:pt idx="6">
                  <c:v>Aug</c:v>
                </c:pt>
                <c:pt idx="7">
                  <c:v>Sep</c:v>
                </c:pt>
                <c:pt idx="8">
                  <c:v>Oct</c:v>
                </c:pt>
                <c:pt idx="9">
                  <c:v>Nov</c:v>
                </c:pt>
                <c:pt idx="10">
                  <c:v>Dec</c:v>
                </c:pt>
              </c:strCache>
            </c:strRef>
          </c:cat>
          <c:val>
            <c:numRef>
              <c:f>Sheet1!$C$2:$C$12</c:f>
              <c:numCache>
                <c:formatCode>General</c:formatCode>
                <c:ptCount val="11"/>
                <c:pt idx="0">
                  <c:v>0</c:v>
                </c:pt>
                <c:pt idx="1">
                  <c:v>21636.54935727</c:v>
                </c:pt>
                <c:pt idx="2">
                  <c:v>115208.08157394001</c:v>
                </c:pt>
                <c:pt idx="3">
                  <c:v>181082.35446672002</c:v>
                </c:pt>
                <c:pt idx="4">
                  <c:v>247790.13339480001</c:v>
                </c:pt>
                <c:pt idx="5">
                  <c:v>329410.35889830004</c:v>
                </c:pt>
                <c:pt idx="6">
                  <c:v>441090.41901990003</c:v>
                </c:pt>
                <c:pt idx="7">
                  <c:v>516559.94027648919</c:v>
                </c:pt>
                <c:pt idx="8">
                  <c:v>603057.03883835522</c:v>
                </c:pt>
                <c:pt idx="9">
                  <c:v>738148.99180089263</c:v>
                </c:pt>
                <c:pt idx="10">
                  <c:v>907966.66817827092</c:v>
                </c:pt>
              </c:numCache>
            </c:numRef>
          </c:val>
          <c:extLst>
            <c:ext xmlns:c16="http://schemas.microsoft.com/office/drawing/2014/chart" uri="{C3380CC4-5D6E-409C-BE32-E72D297353CC}">
              <c16:uniqueId val="{00000001-C125-4DCC-9650-F5291AAECC86}"/>
            </c:ext>
          </c:extLst>
        </c:ser>
        <c:dLbls>
          <c:showLegendKey val="0"/>
          <c:showVal val="0"/>
          <c:showCatName val="0"/>
          <c:showSerName val="0"/>
          <c:showPercent val="0"/>
          <c:showBubbleSize val="0"/>
        </c:dLbls>
        <c:axId val="414148448"/>
        <c:axId val="475594512"/>
      </c:areaChart>
      <c:catAx>
        <c:axId val="41414844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2D2C2C"/>
                </a:solidFill>
                <a:latin typeface="+mn-lt"/>
                <a:ea typeface="+mn-ea"/>
                <a:cs typeface="+mn-cs"/>
              </a:defRPr>
            </a:pPr>
            <a:endParaRPr lang="en-US"/>
          </a:p>
        </c:txPr>
        <c:crossAx val="475594512"/>
        <c:crossesAt val="0"/>
        <c:auto val="1"/>
        <c:lblAlgn val="ctr"/>
        <c:lblOffset val="100"/>
        <c:noMultiLvlLbl val="0"/>
      </c:catAx>
      <c:valAx>
        <c:axId val="475594512"/>
        <c:scaling>
          <c:orientation val="minMax"/>
          <c:max val="2000000"/>
        </c:scaling>
        <c:delete val="0"/>
        <c:axPos val="l"/>
        <c:majorGridlines>
          <c:spPr>
            <a:ln w="12700" cap="flat" cmpd="sng" algn="ctr">
              <a:solidFill>
                <a:schemeClr val="tx2">
                  <a:lumMod val="6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2D2C2C"/>
                </a:solidFill>
                <a:latin typeface="+mn-lt"/>
                <a:ea typeface="+mn-ea"/>
                <a:cs typeface="+mn-cs"/>
              </a:defRPr>
            </a:pPr>
            <a:endParaRPr lang="en-US"/>
          </a:p>
        </c:txPr>
        <c:crossAx val="414148448"/>
        <c:crosses val="autoZero"/>
        <c:crossBetween val="midCat"/>
        <c:minorUnit val="500000"/>
        <c:dispUnits>
          <c:builtInUnit val="millions"/>
          <c:dispUnitsLbl>
            <c:layout>
              <c:manualLayout>
                <c:xMode val="edge"/>
                <c:yMode val="edge"/>
                <c:x val="4.0143570016587748E-2"/>
                <c:y val="0.39404699803149607"/>
              </c:manualLayout>
            </c:layout>
            <c:tx>
              <c:rich>
                <a:bodyPr rot="-5400000" spcFirstLastPara="1" vertOverflow="ellipsis" vert="horz" wrap="square" anchor="ctr" anchorCtr="1"/>
                <a:lstStyle/>
                <a:p>
                  <a:pPr>
                    <a:defRPr sz="1330" b="0" i="0" u="none" strike="noStrike" kern="1200" baseline="0">
                      <a:solidFill>
                        <a:srgbClr val="2D2C2C"/>
                      </a:solidFill>
                      <a:latin typeface="+mn-lt"/>
                      <a:ea typeface="+mn-ea"/>
                      <a:cs typeface="+mn-cs"/>
                    </a:defRPr>
                  </a:pPr>
                  <a:r>
                    <a:rPr lang="en-US" sz="1200">
                      <a:solidFill>
                        <a:srgbClr val="2D2C2C"/>
                      </a:solidFill>
                    </a:rPr>
                    <a:t>Millions</a:t>
                  </a:r>
                </a:p>
              </c:rich>
            </c:tx>
            <c:spPr>
              <a:noFill/>
              <a:ln>
                <a:noFill/>
              </a:ln>
              <a:effectLst/>
            </c:spPr>
            <c:txPr>
              <a:bodyPr rot="-5400000" spcFirstLastPara="1" vertOverflow="ellipsis" vert="horz" wrap="square" anchor="ctr" anchorCtr="1"/>
              <a:lstStyle/>
              <a:p>
                <a:pPr>
                  <a:defRPr sz="1330" b="0" i="0" u="none" strike="noStrike" kern="1200" baseline="0">
                    <a:solidFill>
                      <a:srgbClr val="2D2C2C"/>
                    </a:solidFill>
                    <a:latin typeface="+mn-lt"/>
                    <a:ea typeface="+mn-ea"/>
                    <a:cs typeface="+mn-cs"/>
                  </a:defRPr>
                </a:pPr>
                <a:endParaRPr lang="en-US"/>
              </a:p>
            </c:txPr>
          </c:dispUnitsLbl>
        </c:dispUnits>
      </c:valAx>
      <c:spPr>
        <a:noFill/>
        <a:ln w="25400">
          <a:noFill/>
        </a:ln>
        <a:effectLst/>
      </c:spPr>
    </c:plotArea>
    <c:legend>
      <c:legendPos val="b"/>
      <c:layout>
        <c:manualLayout>
          <c:xMode val="edge"/>
          <c:yMode val="edge"/>
          <c:x val="0.29380842974382676"/>
          <c:y val="0.93988631889763774"/>
          <c:w val="0.68348178372170409"/>
          <c:h val="6.0113681102362197E-2"/>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2D2C2C"/>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787971863483891"/>
          <c:y val="0.15029699803149607"/>
          <c:w val="0.7856036746947449"/>
          <c:h val="0.64717814960629916"/>
        </c:manualLayout>
      </c:layout>
      <c:areaChart>
        <c:grouping val="standard"/>
        <c:varyColors val="0"/>
        <c:ser>
          <c:idx val="0"/>
          <c:order val="0"/>
          <c:tx>
            <c:strRef>
              <c:f>Sheet1!$B$1</c:f>
              <c:strCache>
                <c:ptCount val="1"/>
                <c:pt idx="0">
                  <c:v>Deaths</c:v>
                </c:pt>
              </c:strCache>
            </c:strRef>
          </c:tx>
          <c:spPr>
            <a:solidFill>
              <a:srgbClr val="EEAE41"/>
            </a:solidFill>
            <a:ln>
              <a:noFill/>
            </a:ln>
            <a:effectLst/>
          </c:spPr>
          <c:cat>
            <c:strRef>
              <c:f>Sheet1!$A$2:$A$17</c:f>
              <c:strCache>
                <c:ptCount val="16"/>
                <c:pt idx="1">
                  <c:v>Mar</c:v>
                </c:pt>
                <c:pt idx="2">
                  <c:v>Apr</c:v>
                </c:pt>
                <c:pt idx="3">
                  <c:v>May</c:v>
                </c:pt>
                <c:pt idx="4">
                  <c:v>Jun</c:v>
                </c:pt>
                <c:pt idx="5">
                  <c:v>Jul</c:v>
                </c:pt>
                <c:pt idx="6">
                  <c:v>Aug</c:v>
                </c:pt>
                <c:pt idx="7">
                  <c:v>Sep</c:v>
                </c:pt>
                <c:pt idx="8">
                  <c:v>Oct</c:v>
                </c:pt>
                <c:pt idx="9">
                  <c:v>Nov</c:v>
                </c:pt>
                <c:pt idx="10">
                  <c:v>Dec</c:v>
                </c:pt>
                <c:pt idx="11">
                  <c:v>Jan</c:v>
                </c:pt>
                <c:pt idx="12">
                  <c:v>Feb</c:v>
                </c:pt>
                <c:pt idx="13">
                  <c:v>Mar</c:v>
                </c:pt>
                <c:pt idx="14">
                  <c:v>Apr</c:v>
                </c:pt>
                <c:pt idx="15">
                  <c:v>May</c:v>
                </c:pt>
              </c:strCache>
            </c:strRef>
          </c:cat>
          <c:val>
            <c:numRef>
              <c:f>Sheet1!$B$2:$B$17</c:f>
              <c:numCache>
                <c:formatCode>General</c:formatCode>
                <c:ptCount val="16"/>
                <c:pt idx="0">
                  <c:v>0</c:v>
                </c:pt>
                <c:pt idx="1">
                  <c:v>44389</c:v>
                </c:pt>
                <c:pt idx="2">
                  <c:v>236358</c:v>
                </c:pt>
                <c:pt idx="3">
                  <c:v>371504</c:v>
                </c:pt>
                <c:pt idx="4">
                  <c:v>508360</c:v>
                </c:pt>
                <c:pt idx="5">
                  <c:v>675810</c:v>
                </c:pt>
                <c:pt idx="6" formatCode="#,##0">
                  <c:v>904930</c:v>
                </c:pt>
                <c:pt idx="7">
                  <c:v>1059761.3700000001</c:v>
                </c:pt>
                <c:pt idx="8">
                  <c:v>1237216.6399999999</c:v>
                </c:pt>
                <c:pt idx="9">
                  <c:v>1514367.89</c:v>
                </c:pt>
                <c:pt idx="10">
                  <c:v>1862761.56</c:v>
                </c:pt>
                <c:pt idx="11">
                  <c:v>2288954.54</c:v>
                </c:pt>
                <c:pt idx="12">
                  <c:v>2580649.39</c:v>
                </c:pt>
                <c:pt idx="13">
                  <c:v>2854229.55</c:v>
                </c:pt>
                <c:pt idx="14">
                  <c:v>3208663.02</c:v>
                </c:pt>
                <c:pt idx="15">
                  <c:v>3574042.36</c:v>
                </c:pt>
              </c:numCache>
            </c:numRef>
          </c:val>
          <c:extLst>
            <c:ext xmlns:c16="http://schemas.microsoft.com/office/drawing/2014/chart" uri="{C3380CC4-5D6E-409C-BE32-E72D297353CC}">
              <c16:uniqueId val="{00000000-C125-4DCC-9650-F5291AAECC86}"/>
            </c:ext>
          </c:extLst>
        </c:ser>
        <c:ser>
          <c:idx val="1"/>
          <c:order val="1"/>
          <c:tx>
            <c:strRef>
              <c:f>Sheet1!$C$1</c:f>
              <c:strCache>
                <c:ptCount val="1"/>
                <c:pt idx="0">
                  <c:v>Orphaned &amp;/or Lost Caregivers</c:v>
                </c:pt>
              </c:strCache>
            </c:strRef>
          </c:tx>
          <c:spPr>
            <a:solidFill>
              <a:srgbClr val="B01618"/>
            </a:solidFill>
            <a:ln>
              <a:noFill/>
            </a:ln>
            <a:effectLst/>
          </c:spPr>
          <c:cat>
            <c:strRef>
              <c:f>Sheet1!$A$2:$A$17</c:f>
              <c:strCache>
                <c:ptCount val="16"/>
                <c:pt idx="1">
                  <c:v>Mar</c:v>
                </c:pt>
                <c:pt idx="2">
                  <c:v>Apr</c:v>
                </c:pt>
                <c:pt idx="3">
                  <c:v>May</c:v>
                </c:pt>
                <c:pt idx="4">
                  <c:v>Jun</c:v>
                </c:pt>
                <c:pt idx="5">
                  <c:v>Jul</c:v>
                </c:pt>
                <c:pt idx="6">
                  <c:v>Aug</c:v>
                </c:pt>
                <c:pt idx="7">
                  <c:v>Sep</c:v>
                </c:pt>
                <c:pt idx="8">
                  <c:v>Oct</c:v>
                </c:pt>
                <c:pt idx="9">
                  <c:v>Nov</c:v>
                </c:pt>
                <c:pt idx="10">
                  <c:v>Dec</c:v>
                </c:pt>
                <c:pt idx="11">
                  <c:v>Jan</c:v>
                </c:pt>
                <c:pt idx="12">
                  <c:v>Feb</c:v>
                </c:pt>
                <c:pt idx="13">
                  <c:v>Mar</c:v>
                </c:pt>
                <c:pt idx="14">
                  <c:v>Apr</c:v>
                </c:pt>
                <c:pt idx="15">
                  <c:v>May</c:v>
                </c:pt>
              </c:strCache>
            </c:strRef>
          </c:cat>
          <c:val>
            <c:numRef>
              <c:f>Sheet1!$C$2:$C$17</c:f>
              <c:numCache>
                <c:formatCode>General</c:formatCode>
                <c:ptCount val="16"/>
                <c:pt idx="0">
                  <c:v>0</c:v>
                </c:pt>
                <c:pt idx="1">
                  <c:v>21636.54935727</c:v>
                </c:pt>
                <c:pt idx="2">
                  <c:v>115208.08157394001</c:v>
                </c:pt>
                <c:pt idx="3">
                  <c:v>181082.35446672002</c:v>
                </c:pt>
                <c:pt idx="4">
                  <c:v>247790.13339480001</c:v>
                </c:pt>
                <c:pt idx="5">
                  <c:v>329410.35889830004</c:v>
                </c:pt>
                <c:pt idx="6">
                  <c:v>441090.41901990003</c:v>
                </c:pt>
                <c:pt idx="7">
                  <c:v>516559.94027648919</c:v>
                </c:pt>
                <c:pt idx="8">
                  <c:v>603057.03883835522</c:v>
                </c:pt>
                <c:pt idx="9">
                  <c:v>738148.99180089263</c:v>
                </c:pt>
                <c:pt idx="10">
                  <c:v>907966.66817827092</c:v>
                </c:pt>
                <c:pt idx="11">
                  <c:v>1115706.0956826522</c:v>
                </c:pt>
                <c:pt idx="12">
                  <c:v>1257887.0418469377</c:v>
                </c:pt>
                <c:pt idx="13">
                  <c:v>1391238.3368752066</c:v>
                </c:pt>
                <c:pt idx="14">
                  <c:v>1563999.9955636987</c:v>
                </c:pt>
                <c:pt idx="15">
                  <c:v>1742097.0043730149</c:v>
                </c:pt>
              </c:numCache>
            </c:numRef>
          </c:val>
          <c:extLst>
            <c:ext xmlns:c16="http://schemas.microsoft.com/office/drawing/2014/chart" uri="{C3380CC4-5D6E-409C-BE32-E72D297353CC}">
              <c16:uniqueId val="{00000001-C125-4DCC-9650-F5291AAECC86}"/>
            </c:ext>
          </c:extLst>
        </c:ser>
        <c:dLbls>
          <c:showLegendKey val="0"/>
          <c:showVal val="0"/>
          <c:showCatName val="0"/>
          <c:showSerName val="0"/>
          <c:showPercent val="0"/>
          <c:showBubbleSize val="0"/>
        </c:dLbls>
        <c:axId val="414148448"/>
        <c:axId val="475594512"/>
      </c:areaChart>
      <c:catAx>
        <c:axId val="41414844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2D2C2C"/>
                </a:solidFill>
                <a:latin typeface="+mn-lt"/>
                <a:ea typeface="+mn-ea"/>
                <a:cs typeface="+mn-cs"/>
              </a:defRPr>
            </a:pPr>
            <a:endParaRPr lang="en-US"/>
          </a:p>
        </c:txPr>
        <c:crossAx val="475594512"/>
        <c:crossesAt val="0"/>
        <c:auto val="1"/>
        <c:lblAlgn val="ctr"/>
        <c:lblOffset val="100"/>
        <c:noMultiLvlLbl val="0"/>
      </c:catAx>
      <c:valAx>
        <c:axId val="475594512"/>
        <c:scaling>
          <c:orientation val="minMax"/>
          <c:max val="3800000"/>
        </c:scaling>
        <c:delete val="0"/>
        <c:axPos val="l"/>
        <c:majorGridlines>
          <c:spPr>
            <a:ln w="12700" cap="flat" cmpd="sng" algn="ctr">
              <a:solidFill>
                <a:schemeClr val="tx2">
                  <a:lumMod val="6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2D2C2C"/>
                </a:solidFill>
                <a:latin typeface="+mn-lt"/>
                <a:ea typeface="+mn-ea"/>
                <a:cs typeface="+mn-cs"/>
              </a:defRPr>
            </a:pPr>
            <a:endParaRPr lang="en-US"/>
          </a:p>
        </c:txPr>
        <c:crossAx val="414148448"/>
        <c:crosses val="autoZero"/>
        <c:crossBetween val="midCat"/>
        <c:dispUnits>
          <c:builtInUnit val="millions"/>
          <c:dispUnitsLbl>
            <c:layout>
              <c:manualLayout>
                <c:xMode val="edge"/>
                <c:yMode val="edge"/>
                <c:x val="4.0143570016587748E-2"/>
                <c:y val="0.39404699803149607"/>
              </c:manualLayout>
            </c:layout>
            <c:tx>
              <c:rich>
                <a:bodyPr rot="-5400000" spcFirstLastPara="1" vertOverflow="ellipsis" vert="horz" wrap="square" anchor="ctr" anchorCtr="1"/>
                <a:lstStyle/>
                <a:p>
                  <a:pPr>
                    <a:defRPr sz="1330" b="0" i="0" u="none" strike="noStrike" kern="1200" baseline="0">
                      <a:solidFill>
                        <a:srgbClr val="2D2C2C"/>
                      </a:solidFill>
                      <a:latin typeface="+mn-lt"/>
                      <a:ea typeface="+mn-ea"/>
                      <a:cs typeface="+mn-cs"/>
                    </a:defRPr>
                  </a:pPr>
                  <a:r>
                    <a:rPr lang="en-US" sz="1200">
                      <a:solidFill>
                        <a:srgbClr val="2D2C2C"/>
                      </a:solidFill>
                    </a:rPr>
                    <a:t>Millions</a:t>
                  </a:r>
                </a:p>
              </c:rich>
            </c:tx>
            <c:spPr>
              <a:noFill/>
              <a:ln>
                <a:noFill/>
              </a:ln>
              <a:effectLst/>
            </c:spPr>
            <c:txPr>
              <a:bodyPr rot="-5400000" spcFirstLastPara="1" vertOverflow="ellipsis" vert="horz" wrap="square" anchor="ctr" anchorCtr="1"/>
              <a:lstStyle/>
              <a:p>
                <a:pPr>
                  <a:defRPr sz="1330" b="0" i="0" u="none" strike="noStrike" kern="1200" baseline="0">
                    <a:solidFill>
                      <a:srgbClr val="2D2C2C"/>
                    </a:solidFill>
                    <a:latin typeface="+mn-lt"/>
                    <a:ea typeface="+mn-ea"/>
                    <a:cs typeface="+mn-cs"/>
                  </a:defRPr>
                </a:pPr>
                <a:endParaRPr lang="en-US"/>
              </a:p>
            </c:txPr>
          </c:dispUnitsLbl>
        </c:dispUnits>
      </c:valAx>
      <c:spPr>
        <a:noFill/>
        <a:ln w="25400">
          <a:noFill/>
        </a:ln>
        <a:effectLst/>
      </c:spPr>
    </c:plotArea>
    <c:legend>
      <c:legendPos val="b"/>
      <c:layout>
        <c:manualLayout>
          <c:xMode val="edge"/>
          <c:yMode val="edge"/>
          <c:x val="0.26162298680707075"/>
          <c:y val="0.87601815892870283"/>
          <c:w val="0.68348178372170409"/>
          <c:h val="6.0113681102362197E-2"/>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2D2C2C"/>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0.20711</cdr:x>
      <cdr:y>0.48188</cdr:y>
    </cdr:from>
    <cdr:to>
      <cdr:x>1</cdr:x>
      <cdr:y>0.48402</cdr:y>
    </cdr:to>
    <cdr:cxnSp macro="">
      <cdr:nvCxnSpPr>
        <cdr:cNvPr id="2" name="Straight Connector 1">
          <a:extLst xmlns:a="http://schemas.openxmlformats.org/drawingml/2006/main">
            <a:ext uri="{FF2B5EF4-FFF2-40B4-BE49-F238E27FC236}">
              <a16:creationId xmlns:a16="http://schemas.microsoft.com/office/drawing/2014/main" id="{E85F6856-615A-E244-8545-0D806E0D1271}"/>
            </a:ext>
          </a:extLst>
        </cdr:cNvPr>
        <cdr:cNvCxnSpPr>
          <a:cxnSpLocks xmlns:a="http://schemas.openxmlformats.org/drawingml/2006/main"/>
        </cdr:cNvCxnSpPr>
      </cdr:nvCxnSpPr>
      <cdr:spPr>
        <a:xfrm xmlns:a="http://schemas.openxmlformats.org/drawingml/2006/main" flipH="1" flipV="1">
          <a:off x="1144126" y="2366098"/>
          <a:ext cx="4380120" cy="10508"/>
        </a:xfrm>
        <a:prstGeom xmlns:a="http://schemas.openxmlformats.org/drawingml/2006/main" prst="line">
          <a:avLst/>
        </a:prstGeom>
        <a:ln xmlns:a="http://schemas.openxmlformats.org/drawingml/2006/main" w="19050">
          <a:solidFill>
            <a:srgbClr val="292A6E"/>
          </a:solidFill>
          <a:prstDash val="sys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0.71979</cdr:x>
      <cdr:y>0.10266</cdr:y>
    </cdr:from>
    <cdr:to>
      <cdr:x>0.88531</cdr:x>
      <cdr:y>0.16535</cdr:y>
    </cdr:to>
    <cdr:sp macro="" textlink="">
      <cdr:nvSpPr>
        <cdr:cNvPr id="3" name="TextBox 2">
          <a:extLst xmlns:a="http://schemas.openxmlformats.org/drawingml/2006/main">
            <a:ext uri="{FF2B5EF4-FFF2-40B4-BE49-F238E27FC236}">
              <a16:creationId xmlns:a16="http://schemas.microsoft.com/office/drawing/2014/main" id="{E17B4555-E4A7-453E-B074-FFF480249523}"/>
            </a:ext>
          </a:extLst>
        </cdr:cNvPr>
        <cdr:cNvSpPr txBox="1"/>
      </cdr:nvSpPr>
      <cdr:spPr>
        <a:xfrm xmlns:a="http://schemas.openxmlformats.org/drawingml/2006/main">
          <a:off x="3976298" y="504074"/>
          <a:ext cx="914373" cy="30781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xmlns:a="http://schemas.openxmlformats.org/drawingml/2006/main">
          <a:r>
            <a:rPr lang="en-US" dirty="0">
              <a:solidFill>
                <a:srgbClr val="000000"/>
              </a:solidFill>
              <a:latin typeface="Calibri" panose="020F0502020204030204" pitchFamily="34" charset="0"/>
            </a:rPr>
            <a:t>2021</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Thank you for joining us today as we share what we are learning </a:t>
            </a:r>
          </a:p>
          <a:p>
            <a:pPr>
              <a:spcBef>
                <a:spcPct val="0"/>
              </a:spcBef>
            </a:pPr>
            <a:r>
              <a:rPr lang="en-US" altLang="en-US"/>
              <a:t>from faith leaders around the world, </a:t>
            </a:r>
          </a:p>
          <a:p>
            <a:pPr>
              <a:spcBef>
                <a:spcPct val="0"/>
              </a:spcBef>
            </a:pPr>
            <a:r>
              <a:rPr lang="en-US" altLang="en-US"/>
              <a:t>about leading by example with hope </a:t>
            </a:r>
          </a:p>
          <a:p>
            <a:pPr>
              <a:spcBef>
                <a:spcPct val="0"/>
              </a:spcBef>
            </a:pPr>
            <a:r>
              <a:rPr lang="en-US" altLang="en-US"/>
              <a:t>during COVID-19.</a:t>
            </a:r>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Myriad Web Pro" panose="020B0503030403020204" pitchFamily="34" charset="0"/>
              </a:defRPr>
            </a:lvl1pPr>
            <a:lvl2pPr marL="742950" indent="-285750">
              <a:defRPr>
                <a:solidFill>
                  <a:schemeClr val="tx1"/>
                </a:solidFill>
                <a:latin typeface="Myriad Web Pro" panose="020B0503030403020204" pitchFamily="34" charset="0"/>
              </a:defRPr>
            </a:lvl2pPr>
            <a:lvl3pPr marL="1143000" indent="-228600">
              <a:defRPr>
                <a:solidFill>
                  <a:schemeClr val="tx1"/>
                </a:solidFill>
                <a:latin typeface="Myriad Web Pro" panose="020B0503030403020204" pitchFamily="34" charset="0"/>
              </a:defRPr>
            </a:lvl3pPr>
            <a:lvl4pPr marL="1600200" indent="-228600">
              <a:defRPr>
                <a:solidFill>
                  <a:schemeClr val="tx1"/>
                </a:solidFill>
                <a:latin typeface="Myriad Web Pro" panose="020B0503030403020204" pitchFamily="34" charset="0"/>
              </a:defRPr>
            </a:lvl4pPr>
            <a:lvl5pPr marL="2057400" indent="-228600">
              <a:defRPr>
                <a:solidFill>
                  <a:schemeClr val="tx1"/>
                </a:solidFill>
                <a:latin typeface="Myriad Web Pro" panose="020B0503030403020204" pitchFamily="34" charset="0"/>
              </a:defRPr>
            </a:lvl5pPr>
            <a:lvl6pPr marL="2514600" indent="-228600" fontAlgn="base">
              <a:spcBef>
                <a:spcPct val="0"/>
              </a:spcBef>
              <a:spcAft>
                <a:spcPct val="0"/>
              </a:spcAft>
              <a:defRPr>
                <a:solidFill>
                  <a:schemeClr val="tx1"/>
                </a:solidFill>
                <a:latin typeface="Myriad Web Pro" panose="020B0503030403020204" pitchFamily="34" charset="0"/>
              </a:defRPr>
            </a:lvl6pPr>
            <a:lvl7pPr marL="2971800" indent="-228600" fontAlgn="base">
              <a:spcBef>
                <a:spcPct val="0"/>
              </a:spcBef>
              <a:spcAft>
                <a:spcPct val="0"/>
              </a:spcAft>
              <a:defRPr>
                <a:solidFill>
                  <a:schemeClr val="tx1"/>
                </a:solidFill>
                <a:latin typeface="Myriad Web Pro" panose="020B0503030403020204" pitchFamily="34" charset="0"/>
              </a:defRPr>
            </a:lvl7pPr>
            <a:lvl8pPr marL="3429000" indent="-228600" fontAlgn="base">
              <a:spcBef>
                <a:spcPct val="0"/>
              </a:spcBef>
              <a:spcAft>
                <a:spcPct val="0"/>
              </a:spcAft>
              <a:defRPr>
                <a:solidFill>
                  <a:schemeClr val="tx1"/>
                </a:solidFill>
                <a:latin typeface="Myriad Web Pro" panose="020B0503030403020204" pitchFamily="34" charset="0"/>
              </a:defRPr>
            </a:lvl8pPr>
            <a:lvl9pPr marL="3886200" indent="-228600" fontAlgn="base">
              <a:spcBef>
                <a:spcPct val="0"/>
              </a:spcBef>
              <a:spcAft>
                <a:spcPct val="0"/>
              </a:spcAft>
              <a:defRPr>
                <a:solidFill>
                  <a:schemeClr val="tx1"/>
                </a:solidFill>
                <a:latin typeface="Myriad Web Pro" panose="020B0503030403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084AA2-EDF3-41B6-9BD5-4D1331E35CE7}"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9454376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432929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Globally, we are crossing the 100 million case threshold for reported cases of COVID-19 cases globally, and there have been more than 2 million reported COVID-related deaths. Although cases have been disproportionately affected younger people, deaths have been concentrated in individuals over 50 years old. And, while the numbers of cases among very young people are small, by no means does that imply a limited impact of the pandemic on this group.  </a:t>
            </a:r>
          </a:p>
          <a:p>
            <a:r>
              <a:rPr lang="en-US" sz="1200" kern="1200">
                <a:solidFill>
                  <a:schemeClr val="tx1"/>
                </a:solidFill>
                <a:effectLst/>
                <a:latin typeface="+mn-lt"/>
                <a:ea typeface="+mn-ea"/>
                <a:cs typeface="+mn-cs"/>
              </a:rPr>
              <a:t>One impact is reflected by an analysis that the ITF’s Mitigation Team has recently submitted into clearance. Using data from 18 countries representing approximately 75% of global COVID-19 deaths, this analysis generated estimates that globally, between March and December, 2020, more than one million children have lost a parent and/or caregiver to COVID-19. In the US, more than one of every 1,000 children has lost a parent or caregiver. </a:t>
            </a: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36215287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03523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97829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kumimoji="0" lang="en-US" sz="1100" b="0" i="0" u="none" strike="noStrike" kern="1200" cap="none" spc="0" normalizeH="0" baseline="0" noProof="0" dirty="0">
                <a:ln>
                  <a:noFill/>
                </a:ln>
                <a:solidFill>
                  <a:srgbClr val="2D2D2D"/>
                </a:solidFill>
                <a:effectLst/>
                <a:uLnTx/>
                <a:uFillTx/>
                <a:latin typeface="Calibri" panose="020F0502020204030204" pitchFamily="34" charset="0"/>
                <a:ea typeface="Arial"/>
                <a:cs typeface="Arial"/>
                <a:sym typeface="Arial"/>
              </a:rPr>
              <a:t>Numbers of children who have lost primary or secondary caregivers from countries associated with 77% of COVID-19 deaths up to 30 December, 2020.</a:t>
            </a:r>
          </a:p>
        </p:txBody>
      </p:sp>
    </p:spTree>
    <p:extLst>
      <p:ext uri="{BB962C8B-B14F-4D97-AF65-F5344CB8AC3E}">
        <p14:creationId xmlns:p14="http://schemas.microsoft.com/office/powerpoint/2010/main" val="872142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26776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76782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Leah – the graph on the right needs some work so that it looks good.  I sent an email about it earlier today.</a:t>
            </a:r>
          </a:p>
        </p:txBody>
      </p:sp>
    </p:spTree>
    <p:extLst>
      <p:ext uri="{BB962C8B-B14F-4D97-AF65-F5344CB8AC3E}">
        <p14:creationId xmlns:p14="http://schemas.microsoft.com/office/powerpoint/2010/main" val="2987583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1" i="1" u="none" strike="noStrike" cap="none">
                <a:solidFill>
                  <a:srgbClr val="000000"/>
                </a:solidFill>
                <a:effectLst/>
                <a:latin typeface="Arial"/>
                <a:ea typeface="Arial"/>
                <a:cs typeface="Arial"/>
                <a:sym typeface="Arial"/>
              </a:rPr>
              <a:t>Together we discovered a shadow pandemic -- we found that in just 10 months, 2 million pandemic dead had left over 1 million children </a:t>
            </a:r>
            <a:r>
              <a:rPr lang="en-US" sz="1100" b="0" i="0" u="none" strike="noStrike" cap="none">
                <a:solidFill>
                  <a:srgbClr val="000000"/>
                </a:solidFill>
                <a:effectLst/>
                <a:latin typeface="Arial"/>
                <a:ea typeface="Arial"/>
                <a:cs typeface="Arial"/>
                <a:sym typeface="Arial"/>
              </a:rPr>
              <a:t>impacted by deaths of their mothers, fathers, or grandparents living in their homes. </a:t>
            </a:r>
          </a:p>
          <a:p>
            <a:endParaRPr lang="en-US">
              <a:effectLst/>
            </a:endParaRPr>
          </a:p>
          <a:p>
            <a:pPr lvl="1"/>
            <a:r>
              <a:rPr lang="en-US" sz="1100" b="0" i="0" u="none" strike="noStrike" cap="none">
                <a:solidFill>
                  <a:srgbClr val="000000"/>
                </a:solidFill>
                <a:effectLst/>
                <a:latin typeface="Arial"/>
                <a:ea typeface="Arial"/>
                <a:cs typeface="Arial"/>
                <a:sym typeface="Arial"/>
              </a:rPr>
              <a:t>Of these, </a:t>
            </a:r>
            <a:r>
              <a:rPr lang="en-US" sz="1100" b="1" i="0" u="sng" strike="noStrike" cap="none">
                <a:solidFill>
                  <a:srgbClr val="000000"/>
                </a:solidFill>
                <a:effectLst/>
                <a:latin typeface="Arial"/>
                <a:ea typeface="Arial"/>
                <a:cs typeface="Arial"/>
                <a:sym typeface="Arial"/>
              </a:rPr>
              <a:t>nearly 700,000</a:t>
            </a:r>
            <a:r>
              <a:rPr lang="en-US" sz="1100" b="0" i="0" u="none" strike="noStrike" cap="none">
                <a:solidFill>
                  <a:srgbClr val="000000"/>
                </a:solidFill>
                <a:effectLst/>
                <a:latin typeface="Arial"/>
                <a:ea typeface="Arial"/>
                <a:cs typeface="Arial"/>
                <a:sym typeface="Arial"/>
              </a:rPr>
              <a:t> were orphaned because of deaths of parents or skip-generation grandparents functioning as parents.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a:solidFill>
                <a:srgbClr val="000000"/>
              </a:solidFill>
              <a:effectLst/>
              <a:latin typeface="Arial"/>
              <a:ea typeface="Arial"/>
              <a:cs typeface="Arial"/>
              <a:sym typeface="Arial"/>
            </a:endParaRPr>
          </a:p>
          <a:p>
            <a:endParaRPr lang="en-US"/>
          </a:p>
        </p:txBody>
      </p:sp>
    </p:spTree>
    <p:extLst>
      <p:ext uri="{BB962C8B-B14F-4D97-AF65-F5344CB8AC3E}">
        <p14:creationId xmlns:p14="http://schemas.microsoft.com/office/powerpoint/2010/main" val="25457698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Globally, we are crossing the 100 million case threshold for reported cases of COVID-19 cases globally, and there have been more than 2 million reported COVID-related deaths. Although cases have been disproportionately affected younger people, deaths have been concentrated in individuals over 50 years old. And, while the numbers of cases among very young people are small, by no means does that imply a limited impact of the pandemic on this group.  </a:t>
            </a:r>
          </a:p>
          <a:p>
            <a:r>
              <a:rPr lang="en-US" sz="1200" kern="1200">
                <a:solidFill>
                  <a:schemeClr val="tx1"/>
                </a:solidFill>
                <a:effectLst/>
                <a:latin typeface="+mn-lt"/>
                <a:ea typeface="+mn-ea"/>
                <a:cs typeface="+mn-cs"/>
              </a:rPr>
              <a:t>One impact is reflected by an analysis that the ITF’s Mitigation Team has recently submitted into clearance. Using data from 18 countries representing approximately 75% of global COVID-19 deaths, this analysis generated estimates that globally, between March and December, 2020, more than one million children have lost a parent and/or caregiver to COVID-19. In the US, more than one of every 1,000 children has lost a parent or caregiver. </a:t>
            </a: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41711530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Globally, we are crossing the 100 million case threshold for reported cases of COVID-19 cases globally, and there have been more than 2 million reported COVID-related deaths. Although cases have been disproportionately affected younger people, deaths have been concentrated in individuals over 50 years old. And, while the numbers of cases among very young people are small, by no means does that imply a limited impact of the pandemic on this group.  </a:t>
            </a:r>
          </a:p>
          <a:p>
            <a:r>
              <a:rPr lang="en-US" sz="1200" kern="1200">
                <a:solidFill>
                  <a:schemeClr val="tx1"/>
                </a:solidFill>
                <a:effectLst/>
                <a:latin typeface="+mn-lt"/>
                <a:ea typeface="+mn-ea"/>
                <a:cs typeface="+mn-cs"/>
              </a:rPr>
              <a:t>One impact is reflected by an analysis that the ITF’s Mitigation Team has recently submitted into clearance. Using data from 18 countries representing approximately 75% of global COVID-19 deaths, this analysis generated estimates that globally, between March and December, 2020, more than one million children have lost a parent and/or caregiver to COVID-19. In the US, more than one of every 1,000 children has lost a parent or caregiver. </a:t>
            </a: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24926697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wmf"/><Relationship Id="rId1" Type="http://schemas.openxmlformats.org/officeDocument/2006/relationships/slideMaster" Target="../slideMasters/slideMaster1.xml"/><Relationship Id="rId5" Type="http://schemas.openxmlformats.org/officeDocument/2006/relationships/image" Target="../media/image8.jpeg"/><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wmf"/><Relationship Id="rId1" Type="http://schemas.openxmlformats.org/officeDocument/2006/relationships/slideMaster" Target="../slideMasters/slideMaster2.xml"/><Relationship Id="rId5" Type="http://schemas.openxmlformats.org/officeDocument/2006/relationships/image" Target="../media/image1.jpeg"/><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wmf"/><Relationship Id="rId1" Type="http://schemas.openxmlformats.org/officeDocument/2006/relationships/slideMaster" Target="../slideMasters/slideMaster2.xml"/><Relationship Id="rId5" Type="http://schemas.openxmlformats.org/officeDocument/2006/relationships/image" Target="../media/image8.jpeg"/><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wmf"/><Relationship Id="rId1" Type="http://schemas.openxmlformats.org/officeDocument/2006/relationships/slideMaster" Target="../slideMasters/slideMaster3.xml"/><Relationship Id="rId5" Type="http://schemas.openxmlformats.org/officeDocument/2006/relationships/image" Target="../media/image1.jpeg"/><Relationship Id="rId4"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wmf"/><Relationship Id="rId1" Type="http://schemas.openxmlformats.org/officeDocument/2006/relationships/slideMaster" Target="../slideMasters/slideMaster3.xml"/><Relationship Id="rId5" Type="http://schemas.openxmlformats.org/officeDocument/2006/relationships/image" Target="../media/image8.jpeg"/><Relationship Id="rId4"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wmf"/><Relationship Id="rId1" Type="http://schemas.openxmlformats.org/officeDocument/2006/relationships/slideMaster" Target="../slideMasters/slideMaster1.xml"/><Relationship Id="rId5" Type="http://schemas.openxmlformats.org/officeDocument/2006/relationships/image" Target="../media/image1.jpeg"/><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5F35E44-72CB-4AFA-8DA6-C89EBC957A2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210658" y="966373"/>
            <a:ext cx="3684774" cy="3475844"/>
          </a:xfrm>
          <a:prstGeom prst="rect">
            <a:avLst/>
          </a:prstGeom>
        </p:spPr>
      </p:pic>
      <p:sp>
        <p:nvSpPr>
          <p:cNvPr id="18" name="Rectangle 17">
            <a:extLst>
              <a:ext uri="{FF2B5EF4-FFF2-40B4-BE49-F238E27FC236}">
                <a16:creationId xmlns:a16="http://schemas.microsoft.com/office/drawing/2014/main" id="{92B0A619-F6AA-4053-9D4A-55C4BC7B0046}"/>
              </a:ext>
            </a:extLst>
          </p:cNvPr>
          <p:cNvSpPr/>
          <p:nvPr userDrawn="1"/>
        </p:nvSpPr>
        <p:spPr>
          <a:xfrm>
            <a:off x="314325" y="0"/>
            <a:ext cx="8829676" cy="895570"/>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Title 1"/>
          <p:cNvSpPr>
            <a:spLocks noGrp="1"/>
          </p:cNvSpPr>
          <p:nvPr userDrawn="1">
            <p:ph type="title"/>
          </p:nvPr>
        </p:nvSpPr>
        <p:spPr>
          <a:xfrm>
            <a:off x="522516" y="9097"/>
            <a:ext cx="8621486" cy="866834"/>
          </a:xfrm>
          <a:prstGeom prst="rect">
            <a:avLst/>
          </a:prstGeom>
        </p:spPr>
        <p:txBody>
          <a:bodyPr anchor="ctr"/>
          <a:lstStyle>
            <a:lvl1pPr algn="l">
              <a:lnSpc>
                <a:spcPts val="3000"/>
              </a:lnSpc>
              <a:defRPr sz="2800" b="1" baseline="0">
                <a:solidFill>
                  <a:schemeClr val="tx2"/>
                </a:solidFill>
                <a:effectLst/>
                <a:latin typeface="Calibri" pitchFamily="34" charset="0"/>
              </a:defRPr>
            </a:lvl1pPr>
          </a:lstStyle>
          <a:p>
            <a:endParaRPr lang="en-US"/>
          </a:p>
        </p:txBody>
      </p:sp>
      <p:sp>
        <p:nvSpPr>
          <p:cNvPr id="5" name="Subtitle 2"/>
          <p:cNvSpPr>
            <a:spLocks noGrp="1"/>
          </p:cNvSpPr>
          <p:nvPr userDrawn="1">
            <p:ph type="subTitle" idx="1"/>
          </p:nvPr>
        </p:nvSpPr>
        <p:spPr>
          <a:xfrm>
            <a:off x="522515" y="1026256"/>
            <a:ext cx="7617144" cy="342900"/>
          </a:xfrm>
          <a:prstGeom prst="rect">
            <a:avLst/>
          </a:prstGeom>
        </p:spPr>
        <p:txBody>
          <a:bodyPr/>
          <a:lstStyle>
            <a:lvl1pPr marL="0" indent="0" algn="l">
              <a:buNone/>
              <a:defRPr sz="2000" b="1" baseline="0">
                <a:solidFill>
                  <a:srgbClr val="2D2D2D"/>
                </a:solidFill>
                <a:effectLst/>
                <a:latin typeface="Calibri" pitchFamily="34"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462555" y="1890635"/>
            <a:ext cx="7617144" cy="779488"/>
          </a:xfrm>
          <a:prstGeom prst="rect">
            <a:avLst/>
          </a:prstGeom>
        </p:spPr>
        <p:txBody>
          <a:bodyPr/>
          <a:lstStyle>
            <a:lvl1pPr marL="0" indent="0" algn="l">
              <a:lnSpc>
                <a:spcPts val="2000"/>
              </a:lnSpc>
              <a:buNone/>
              <a:defRPr sz="1800" baseline="0">
                <a:solidFill>
                  <a:srgbClr val="2D2D2D"/>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pic>
        <p:nvPicPr>
          <p:cNvPr id="17" name="Picture 16" descr="Logos of the U.S. Department of Health and Human Services and Centers for Disease Control and Prevention" title="LOGOS"/>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63440" y="4280110"/>
            <a:ext cx="1254584" cy="719251"/>
          </a:xfrm>
          <a:prstGeom prst="rect">
            <a:avLst/>
          </a:prstGeom>
        </p:spPr>
      </p:pic>
      <p:grpSp>
        <p:nvGrpSpPr>
          <p:cNvPr id="10" name="Group 9">
            <a:extLst>
              <a:ext uri="{FF2B5EF4-FFF2-40B4-BE49-F238E27FC236}">
                <a16:creationId xmlns:a16="http://schemas.microsoft.com/office/drawing/2014/main" id="{2900023D-2373-43F5-A4AA-FD7F91255A55}"/>
              </a:ext>
            </a:extLst>
          </p:cNvPr>
          <p:cNvGrpSpPr/>
          <p:nvPr userDrawn="1"/>
        </p:nvGrpSpPr>
        <p:grpSpPr>
          <a:xfrm>
            <a:off x="1" y="2"/>
            <a:ext cx="267157" cy="895570"/>
            <a:chOff x="2721769" y="2050256"/>
            <a:chExt cx="442912" cy="1469660"/>
          </a:xfrm>
        </p:grpSpPr>
        <p:sp>
          <p:nvSpPr>
            <p:cNvPr id="12" name="Rectangle 11">
              <a:extLst>
                <a:ext uri="{FF2B5EF4-FFF2-40B4-BE49-F238E27FC236}">
                  <a16:creationId xmlns:a16="http://schemas.microsoft.com/office/drawing/2014/main" id="{275925BE-9EF0-43F9-9D78-64BD587500CA}"/>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noFill/>
                </a:ln>
              </a:endParaRPr>
            </a:p>
          </p:txBody>
        </p:sp>
        <p:sp>
          <p:nvSpPr>
            <p:cNvPr id="14" name="Rectangle 13">
              <a:extLst>
                <a:ext uri="{FF2B5EF4-FFF2-40B4-BE49-F238E27FC236}">
                  <a16:creationId xmlns:a16="http://schemas.microsoft.com/office/drawing/2014/main" id="{79245E9D-1A1B-4F74-AD8C-354693087FC0}"/>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noFill/>
                </a:ln>
              </a:endParaRPr>
            </a:p>
          </p:txBody>
        </p:sp>
      </p:grpSp>
      <p:sp>
        <p:nvSpPr>
          <p:cNvPr id="15" name="TextBox 14">
            <a:extLst>
              <a:ext uri="{FF2B5EF4-FFF2-40B4-BE49-F238E27FC236}">
                <a16:creationId xmlns:a16="http://schemas.microsoft.com/office/drawing/2014/main" id="{9EA0238C-23EC-47A0-ABAA-400AE503943B}"/>
              </a:ext>
            </a:extLst>
          </p:cNvPr>
          <p:cNvSpPr txBox="1"/>
          <p:nvPr userDrawn="1"/>
        </p:nvSpPr>
        <p:spPr>
          <a:xfrm>
            <a:off x="4962090" y="4510542"/>
            <a:ext cx="4181912" cy="400110"/>
          </a:xfrm>
          <a:prstGeom prst="rect">
            <a:avLst/>
          </a:prstGeom>
          <a:solidFill>
            <a:srgbClr val="FBAB18"/>
          </a:solidFill>
        </p:spPr>
        <p:txBody>
          <a:bodyPr wrap="square" rtlCol="0">
            <a:spAutoFit/>
          </a:bodyPr>
          <a:lstStyle/>
          <a:p>
            <a:pPr marL="285743" marR="0" lvl="0" indent="0" algn="l" defTabSz="914378" rtl="0" eaLnBrk="0" fontAlgn="base" latinLnBrk="0" hangingPunct="0">
              <a:lnSpc>
                <a:spcPct val="100000"/>
              </a:lnSpc>
              <a:spcBef>
                <a:spcPct val="0"/>
              </a:spcBef>
              <a:spcAft>
                <a:spcPct val="0"/>
              </a:spcAft>
              <a:buClrTx/>
              <a:buSzTx/>
              <a:buFontTx/>
              <a:buNone/>
              <a:tabLst/>
              <a:defRPr/>
            </a:pPr>
            <a:r>
              <a:rPr lang="en-US" sz="2000" b="1">
                <a:solidFill>
                  <a:srgbClr val="2D2D2D"/>
                </a:solidFill>
                <a:latin typeface="Calibri" panose="020F0502020204030204" pitchFamily="34" charset="0"/>
                <a:cs typeface="Calibri" panose="020F0502020204030204" pitchFamily="34" charset="0"/>
              </a:rPr>
              <a:t>cdc.gov/coronavirus</a:t>
            </a:r>
          </a:p>
        </p:txBody>
      </p:sp>
    </p:spTree>
    <p:extLst>
      <p:ext uri="{BB962C8B-B14F-4D97-AF65-F5344CB8AC3E}">
        <p14:creationId xmlns:p14="http://schemas.microsoft.com/office/powerpoint/2010/main" val="4087484943"/>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LOSING">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8140"/>
          <a:stretch/>
        </p:blipFill>
        <p:spPr>
          <a:xfrm>
            <a:off x="1956" y="4251555"/>
            <a:ext cx="9144000" cy="883169"/>
          </a:xfrm>
          <a:prstGeom prst="rect">
            <a:avLst/>
          </a:prstGeom>
        </p:spPr>
      </p:pic>
      <p:sp>
        <p:nvSpPr>
          <p:cNvPr id="3" name="TextBox 2"/>
          <p:cNvSpPr txBox="1"/>
          <p:nvPr userDrawn="1"/>
        </p:nvSpPr>
        <p:spPr>
          <a:xfrm>
            <a:off x="127219" y="2746825"/>
            <a:ext cx="6639341" cy="1384995"/>
          </a:xfrm>
          <a:prstGeom prst="rect">
            <a:avLst/>
          </a:prstGeom>
          <a:noFill/>
        </p:spPr>
        <p:txBody>
          <a:bodyPr wrap="square" rtlCol="0">
            <a:spAutoFit/>
          </a:bodyPr>
          <a:lstStyle/>
          <a:p>
            <a:r>
              <a:rPr lang="en-US" sz="1200">
                <a:solidFill>
                  <a:srgbClr val="2D2D2D"/>
                </a:solidFill>
                <a:latin typeface="Calibri" panose="020F0502020204030204" pitchFamily="34" charset="0"/>
              </a:rPr>
              <a:t>For more information, contact CDC</a:t>
            </a:r>
            <a:br>
              <a:rPr lang="en-US" sz="1200">
                <a:solidFill>
                  <a:srgbClr val="2D2D2D"/>
                </a:solidFill>
                <a:latin typeface="Calibri" panose="020F0502020204030204" pitchFamily="34" charset="0"/>
              </a:rPr>
            </a:br>
            <a:r>
              <a:rPr lang="en-US" sz="1200">
                <a:solidFill>
                  <a:srgbClr val="2D2D2D"/>
                </a:solidFill>
                <a:latin typeface="Calibri" panose="020F0502020204030204" pitchFamily="34" charset="0"/>
              </a:rPr>
              <a:t>1-800-CDC-INFO (232-4636)</a:t>
            </a:r>
            <a:br>
              <a:rPr lang="en-US" sz="1200">
                <a:solidFill>
                  <a:srgbClr val="2D2D2D"/>
                </a:solidFill>
                <a:latin typeface="Calibri" panose="020F0502020204030204" pitchFamily="34" charset="0"/>
              </a:rPr>
            </a:br>
            <a:r>
              <a:rPr lang="en-US" sz="1200">
                <a:solidFill>
                  <a:srgbClr val="2D2D2D"/>
                </a:solidFill>
                <a:latin typeface="Calibri" panose="020F0502020204030204" pitchFamily="34" charset="0"/>
              </a:rPr>
              <a:t>TTY:  1-888-232-6348    www.cdc.gov</a:t>
            </a:r>
            <a:br>
              <a:rPr lang="en-US" sz="1200">
                <a:solidFill>
                  <a:srgbClr val="2D2D2D"/>
                </a:solidFill>
                <a:latin typeface="Calibri" panose="020F0502020204030204" pitchFamily="34" charset="0"/>
              </a:rPr>
            </a:br>
            <a:br>
              <a:rPr lang="en-US" sz="1200">
                <a:solidFill>
                  <a:srgbClr val="2D2D2D"/>
                </a:solidFill>
                <a:latin typeface="Calibri" panose="020F0502020204030204" pitchFamily="34" charset="0"/>
              </a:rPr>
            </a:br>
            <a:br>
              <a:rPr lang="en-US" sz="1200">
                <a:solidFill>
                  <a:srgbClr val="2D2D2D"/>
                </a:solidFill>
                <a:latin typeface="Calibri" panose="020F0502020204030204" pitchFamily="34" charset="0"/>
              </a:rPr>
            </a:br>
            <a:r>
              <a:rPr lang="en-US" sz="1200">
                <a:solidFill>
                  <a:srgbClr val="2D2D2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4246855"/>
            <a:ext cx="9144000" cy="887868"/>
          </a:xfrm>
          <a:prstGeom prst="rect">
            <a:avLst/>
          </a:prstGeom>
        </p:spPr>
      </p:pic>
      <p:grpSp>
        <p:nvGrpSpPr>
          <p:cNvPr id="2" name="Group 1"/>
          <p:cNvGrpSpPr/>
          <p:nvPr userDrawn="1"/>
        </p:nvGrpSpPr>
        <p:grpSpPr>
          <a:xfrm>
            <a:off x="0" y="4246855"/>
            <a:ext cx="9144000" cy="887868"/>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1050"/>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1050"/>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1050"/>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1050"/>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1050"/>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1050"/>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1050"/>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1050"/>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800327" y="4339941"/>
            <a:ext cx="1254584" cy="719251"/>
          </a:xfrm>
          <a:prstGeom prst="rect">
            <a:avLst/>
          </a:prstGeom>
        </p:spPr>
      </p:pic>
      <p:pic>
        <p:nvPicPr>
          <p:cNvPr id="17" name="Picture 16">
            <a:extLst>
              <a:ext uri="{FF2B5EF4-FFF2-40B4-BE49-F238E27FC236}">
                <a16:creationId xmlns:a16="http://schemas.microsoft.com/office/drawing/2014/main" id="{52A43ECC-BBFF-4967-9F45-5667FFC0EE1F}"/>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0" y="0"/>
            <a:ext cx="9144000" cy="2543820"/>
          </a:xfrm>
          <a:prstGeom prst="rect">
            <a:avLst/>
          </a:prstGeom>
        </p:spPr>
      </p:pic>
    </p:spTree>
    <p:extLst>
      <p:ext uri="{BB962C8B-B14F-4D97-AF65-F5344CB8AC3E}">
        <p14:creationId xmlns:p14="http://schemas.microsoft.com/office/powerpoint/2010/main" val="296668296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95D57-F726-452B-B636-C8E4ED63F2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2C4892-BA8C-40DB-851D-BC9736381AD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4BA166-2756-4561-A9CB-49DBE956F076}"/>
              </a:ext>
            </a:extLst>
          </p:cNvPr>
          <p:cNvSpPr>
            <a:spLocks noGrp="1"/>
          </p:cNvSpPr>
          <p:nvPr>
            <p:ph type="dt" sz="half" idx="10"/>
          </p:nvPr>
        </p:nvSpPr>
        <p:spPr/>
        <p:txBody>
          <a:bodyPr/>
          <a:lstStyle/>
          <a:p>
            <a:fld id="{B28B8139-3557-4386-A8D7-18EEB0EFABEA}" type="datetimeFigureOut">
              <a:rPr lang="en-US" smtClean="0"/>
              <a:t>8/2/2021</a:t>
            </a:fld>
            <a:endParaRPr lang="en-US"/>
          </a:p>
        </p:txBody>
      </p:sp>
      <p:sp>
        <p:nvSpPr>
          <p:cNvPr id="5" name="Footer Placeholder 4">
            <a:extLst>
              <a:ext uri="{FF2B5EF4-FFF2-40B4-BE49-F238E27FC236}">
                <a16:creationId xmlns:a16="http://schemas.microsoft.com/office/drawing/2014/main" id="{4E6726B2-2DB2-4BFB-992E-B65992BC18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4E5BE0-C704-4FD4-BE08-C7C0584ED690}"/>
              </a:ext>
            </a:extLst>
          </p:cNvPr>
          <p:cNvSpPr>
            <a:spLocks noGrp="1"/>
          </p:cNvSpPr>
          <p:nvPr>
            <p:ph type="sldNum" sz="quarter" idx="12"/>
          </p:nvPr>
        </p:nvSpPr>
        <p:spPr/>
        <p:txBody>
          <a:bodyPr/>
          <a:lstStyle/>
          <a:p>
            <a:fld id="{6DE77538-2704-461B-B2AD-DF121B1BFF8E}" type="slidenum">
              <a:rPr lang="en-US" smtClean="0"/>
              <a:t>‹#›</a:t>
            </a:fld>
            <a:endParaRPr lang="en-US"/>
          </a:p>
        </p:txBody>
      </p:sp>
    </p:spTree>
    <p:extLst>
      <p:ext uri="{BB962C8B-B14F-4D97-AF65-F5344CB8AC3E}">
        <p14:creationId xmlns:p14="http://schemas.microsoft.com/office/powerpoint/2010/main" val="30786913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5F35E44-72CB-4AFA-8DA6-C89EBC957A2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210658" y="966373"/>
            <a:ext cx="3684774" cy="3475844"/>
          </a:xfrm>
          <a:prstGeom prst="rect">
            <a:avLst/>
          </a:prstGeom>
        </p:spPr>
      </p:pic>
      <p:sp>
        <p:nvSpPr>
          <p:cNvPr id="18" name="Rectangle 17">
            <a:extLst>
              <a:ext uri="{FF2B5EF4-FFF2-40B4-BE49-F238E27FC236}">
                <a16:creationId xmlns:a16="http://schemas.microsoft.com/office/drawing/2014/main" id="{92B0A619-F6AA-4053-9D4A-55C4BC7B0046}"/>
              </a:ext>
            </a:extLst>
          </p:cNvPr>
          <p:cNvSpPr/>
          <p:nvPr userDrawn="1"/>
        </p:nvSpPr>
        <p:spPr>
          <a:xfrm>
            <a:off x="314325" y="0"/>
            <a:ext cx="8829676" cy="895570"/>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p:cNvSpPr>
            <a:spLocks noGrp="1"/>
          </p:cNvSpPr>
          <p:nvPr userDrawn="1">
            <p:ph type="title"/>
          </p:nvPr>
        </p:nvSpPr>
        <p:spPr>
          <a:xfrm>
            <a:off x="522516" y="9097"/>
            <a:ext cx="8621486" cy="866834"/>
          </a:xfrm>
          <a:prstGeom prst="rect">
            <a:avLst/>
          </a:prstGeom>
        </p:spPr>
        <p:txBody>
          <a:bodyPr anchor="ctr"/>
          <a:lstStyle>
            <a:lvl1pPr algn="l">
              <a:lnSpc>
                <a:spcPts val="3000"/>
              </a:lnSpc>
              <a:defRPr sz="2800" b="1" baseline="0">
                <a:solidFill>
                  <a:schemeClr val="tx2"/>
                </a:solidFill>
                <a:effectLst/>
                <a:latin typeface="Calibri" pitchFamily="34" charset="0"/>
              </a:defRPr>
            </a:lvl1pPr>
          </a:lstStyle>
          <a:p>
            <a:endParaRPr lang="en-US"/>
          </a:p>
        </p:txBody>
      </p:sp>
      <p:sp>
        <p:nvSpPr>
          <p:cNvPr id="5" name="Subtitle 2"/>
          <p:cNvSpPr>
            <a:spLocks noGrp="1"/>
          </p:cNvSpPr>
          <p:nvPr userDrawn="1">
            <p:ph type="subTitle" idx="1"/>
          </p:nvPr>
        </p:nvSpPr>
        <p:spPr>
          <a:xfrm>
            <a:off x="522515" y="1026256"/>
            <a:ext cx="7617144" cy="342900"/>
          </a:xfrm>
          <a:prstGeom prst="rect">
            <a:avLst/>
          </a:prstGeom>
        </p:spPr>
        <p:txBody>
          <a:bodyPr/>
          <a:lstStyle>
            <a:lvl1pPr marL="0" indent="0" algn="l">
              <a:buNone/>
              <a:defRPr sz="2000" b="1" baseline="0">
                <a:solidFill>
                  <a:srgbClr val="2D2D2D"/>
                </a:solidFill>
                <a:effectLst/>
                <a:latin typeface="Calibri" pitchFamily="34"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462555" y="1890635"/>
            <a:ext cx="7617144" cy="779488"/>
          </a:xfrm>
          <a:prstGeom prst="rect">
            <a:avLst/>
          </a:prstGeom>
        </p:spPr>
        <p:txBody>
          <a:bodyPr/>
          <a:lstStyle>
            <a:lvl1pPr marL="0" indent="0" algn="l">
              <a:lnSpc>
                <a:spcPts val="2000"/>
              </a:lnSpc>
              <a:buNone/>
              <a:defRPr sz="1800" baseline="0">
                <a:solidFill>
                  <a:srgbClr val="2D2D2D"/>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pic>
        <p:nvPicPr>
          <p:cNvPr id="17" name="Picture 16"/>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67157" y="4241132"/>
            <a:ext cx="1254584" cy="674507"/>
          </a:xfrm>
          <a:prstGeom prst="rect">
            <a:avLst/>
          </a:prstGeom>
        </p:spPr>
      </p:pic>
      <p:grpSp>
        <p:nvGrpSpPr>
          <p:cNvPr id="10" name="Group 9">
            <a:extLst>
              <a:ext uri="{FF2B5EF4-FFF2-40B4-BE49-F238E27FC236}">
                <a16:creationId xmlns:a16="http://schemas.microsoft.com/office/drawing/2014/main" id="{2900023D-2373-43F5-A4AA-FD7F91255A55}"/>
              </a:ext>
            </a:extLst>
          </p:cNvPr>
          <p:cNvGrpSpPr/>
          <p:nvPr userDrawn="1"/>
        </p:nvGrpSpPr>
        <p:grpSpPr>
          <a:xfrm>
            <a:off x="1" y="2"/>
            <a:ext cx="267157" cy="895570"/>
            <a:chOff x="2721769" y="2050256"/>
            <a:chExt cx="442912" cy="1469660"/>
          </a:xfrm>
        </p:grpSpPr>
        <p:sp>
          <p:nvSpPr>
            <p:cNvPr id="12" name="Rectangle 11">
              <a:extLst>
                <a:ext uri="{FF2B5EF4-FFF2-40B4-BE49-F238E27FC236}">
                  <a16:creationId xmlns:a16="http://schemas.microsoft.com/office/drawing/2014/main" id="{275925BE-9EF0-43F9-9D78-64BD587500CA}"/>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sp>
          <p:nvSpPr>
            <p:cNvPr id="14" name="Rectangle 13">
              <a:extLst>
                <a:ext uri="{FF2B5EF4-FFF2-40B4-BE49-F238E27FC236}">
                  <a16:creationId xmlns:a16="http://schemas.microsoft.com/office/drawing/2014/main" id="{79245E9D-1A1B-4F74-AD8C-354693087FC0}"/>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grpSp>
      <p:sp>
        <p:nvSpPr>
          <p:cNvPr id="15" name="TextBox 14">
            <a:extLst>
              <a:ext uri="{FF2B5EF4-FFF2-40B4-BE49-F238E27FC236}">
                <a16:creationId xmlns:a16="http://schemas.microsoft.com/office/drawing/2014/main" id="{9EA0238C-23EC-47A0-ABAA-400AE503943B}"/>
              </a:ext>
            </a:extLst>
          </p:cNvPr>
          <p:cNvSpPr txBox="1"/>
          <p:nvPr userDrawn="1"/>
        </p:nvSpPr>
        <p:spPr>
          <a:xfrm>
            <a:off x="4962090" y="4346819"/>
            <a:ext cx="4181912" cy="400110"/>
          </a:xfrm>
          <a:prstGeom prst="rect">
            <a:avLst/>
          </a:prstGeom>
          <a:solidFill>
            <a:srgbClr val="FBAB18"/>
          </a:solidFill>
        </p:spPr>
        <p:txBody>
          <a:bodyPr wrap="square" rtlCol="0">
            <a:spAutoFit/>
          </a:bodyPr>
          <a:lstStyle/>
          <a:p>
            <a:pPr marL="285743" marR="0" lvl="0" indent="0" algn="l" defTabSz="914378" rtl="0" eaLnBrk="0" fontAlgn="base" latinLnBrk="0" hangingPunct="0">
              <a:lnSpc>
                <a:spcPct val="100000"/>
              </a:lnSpc>
              <a:spcBef>
                <a:spcPct val="0"/>
              </a:spcBef>
              <a:spcAft>
                <a:spcPct val="0"/>
              </a:spcAft>
              <a:buClrTx/>
              <a:buSzTx/>
              <a:buFontTx/>
              <a:buNone/>
              <a:tabLst/>
              <a:defRPr/>
            </a:pPr>
            <a:r>
              <a:rPr lang="en-US" sz="2000" b="1">
                <a:solidFill>
                  <a:srgbClr val="2D2D2D"/>
                </a:solidFill>
                <a:latin typeface="Calibri" panose="020F0502020204030204" pitchFamily="34" charset="0"/>
                <a:cs typeface="Calibri" panose="020F0502020204030204" pitchFamily="34" charset="0"/>
              </a:rPr>
              <a:t>cdc.gov/coronavirus</a:t>
            </a:r>
          </a:p>
        </p:txBody>
      </p:sp>
      <p:sp>
        <p:nvSpPr>
          <p:cNvPr id="2" name="TextBox 1">
            <a:extLst>
              <a:ext uri="{FF2B5EF4-FFF2-40B4-BE49-F238E27FC236}">
                <a16:creationId xmlns:a16="http://schemas.microsoft.com/office/drawing/2014/main" id="{37589CB5-1A67-4FF8-965E-CE464DDBD7CD}"/>
              </a:ext>
            </a:extLst>
          </p:cNvPr>
          <p:cNvSpPr txBox="1"/>
          <p:nvPr userDrawn="1"/>
        </p:nvSpPr>
        <p:spPr>
          <a:xfrm>
            <a:off x="4962090" y="4746930"/>
            <a:ext cx="4121641" cy="307777"/>
          </a:xfrm>
          <a:prstGeom prst="rect">
            <a:avLst/>
          </a:prstGeom>
          <a:noFill/>
        </p:spPr>
        <p:txBody>
          <a:bodyPr wrap="none" rtlCol="0">
            <a:spAutoFit/>
          </a:bodyPr>
          <a:lstStyle/>
          <a:p>
            <a:r>
              <a:rPr lang="en-US" sz="1400">
                <a:solidFill>
                  <a:srgbClr val="000000"/>
                </a:solidFill>
                <a:latin typeface="Calibri" panose="020F0502020204030204" pitchFamily="34" charset="0"/>
              </a:rPr>
              <a:t>www.cdc.gov/coronavirus/2019-ncov/global-covid-19</a:t>
            </a:r>
          </a:p>
        </p:txBody>
      </p:sp>
    </p:spTree>
    <p:extLst>
      <p:ext uri="{BB962C8B-B14F-4D97-AF65-F5344CB8AC3E}">
        <p14:creationId xmlns:p14="http://schemas.microsoft.com/office/powerpoint/2010/main" val="81861671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2B0A619-F6AA-4053-9D4A-55C4BC7B0046}"/>
              </a:ext>
            </a:extLst>
          </p:cNvPr>
          <p:cNvSpPr/>
          <p:nvPr userDrawn="1"/>
        </p:nvSpPr>
        <p:spPr>
          <a:xfrm>
            <a:off x="0" y="0"/>
            <a:ext cx="9144000" cy="5143500"/>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p:cNvSpPr>
            <a:spLocks noGrp="1"/>
          </p:cNvSpPr>
          <p:nvPr userDrawn="1">
            <p:ph type="title"/>
          </p:nvPr>
        </p:nvSpPr>
        <p:spPr>
          <a:xfrm>
            <a:off x="685801" y="9097"/>
            <a:ext cx="8458200" cy="866834"/>
          </a:xfrm>
          <a:prstGeom prst="rect">
            <a:avLst/>
          </a:prstGeom>
        </p:spPr>
        <p:txBody>
          <a:bodyPr anchor="ctr"/>
          <a:lstStyle>
            <a:lvl1pPr algn="l">
              <a:lnSpc>
                <a:spcPts val="3000"/>
              </a:lnSpc>
              <a:defRPr sz="2800" b="1" baseline="0">
                <a:solidFill>
                  <a:schemeClr val="tx2"/>
                </a:solidFill>
                <a:effectLst/>
                <a:latin typeface="Calibri" pitchFamily="34" charset="0"/>
              </a:defRPr>
            </a:lvl1pPr>
          </a:lstStyle>
          <a:p>
            <a:endParaRPr lang="en-US"/>
          </a:p>
        </p:txBody>
      </p:sp>
      <p:sp>
        <p:nvSpPr>
          <p:cNvPr id="5" name="Subtitle 2"/>
          <p:cNvSpPr>
            <a:spLocks noGrp="1"/>
          </p:cNvSpPr>
          <p:nvPr userDrawn="1">
            <p:ph type="subTitle" idx="1"/>
          </p:nvPr>
        </p:nvSpPr>
        <p:spPr>
          <a:xfrm>
            <a:off x="685802" y="1061976"/>
            <a:ext cx="7453858" cy="342900"/>
          </a:xfrm>
          <a:prstGeom prst="rect">
            <a:avLst/>
          </a:prstGeom>
        </p:spPr>
        <p:txBody>
          <a:bodyPr/>
          <a:lstStyle>
            <a:lvl1pPr marL="0" indent="0" algn="l">
              <a:buNone/>
              <a:defRPr sz="2000" b="1" baseline="0">
                <a:solidFill>
                  <a:schemeClr val="tx2"/>
                </a:solidFill>
                <a:effectLst/>
                <a:latin typeface="Calibri" pitchFamily="34"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685801" y="1890635"/>
            <a:ext cx="7393898" cy="779488"/>
          </a:xfrm>
          <a:prstGeom prst="rect">
            <a:avLst/>
          </a:prstGeom>
        </p:spPr>
        <p:txBody>
          <a:bodyPr/>
          <a:lstStyle>
            <a:lvl1pPr marL="0" indent="0" algn="l">
              <a:lnSpc>
                <a:spcPts val="2000"/>
              </a:lnSpc>
              <a:buNone/>
              <a:defRPr sz="1800"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pic>
        <p:nvPicPr>
          <p:cNvPr id="17" name="Picture 16"/>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63440" y="4302482"/>
            <a:ext cx="1254584" cy="674507"/>
          </a:xfrm>
          <a:prstGeom prst="rect">
            <a:avLst/>
          </a:prstGeom>
        </p:spPr>
      </p:pic>
      <p:grpSp>
        <p:nvGrpSpPr>
          <p:cNvPr id="21" name="Group 20">
            <a:extLst>
              <a:ext uri="{FF2B5EF4-FFF2-40B4-BE49-F238E27FC236}">
                <a16:creationId xmlns:a16="http://schemas.microsoft.com/office/drawing/2014/main" id="{CC3D0F8F-59A2-423C-A3F9-4CCC5E04EB88}"/>
              </a:ext>
            </a:extLst>
          </p:cNvPr>
          <p:cNvGrpSpPr/>
          <p:nvPr userDrawn="1"/>
        </p:nvGrpSpPr>
        <p:grpSpPr>
          <a:xfrm>
            <a:off x="1" y="2"/>
            <a:ext cx="267157" cy="895570"/>
            <a:chOff x="2721769" y="2050256"/>
            <a:chExt cx="442912" cy="1469660"/>
          </a:xfrm>
        </p:grpSpPr>
        <p:sp>
          <p:nvSpPr>
            <p:cNvPr id="22" name="Rectangle 21">
              <a:extLst>
                <a:ext uri="{FF2B5EF4-FFF2-40B4-BE49-F238E27FC236}">
                  <a16:creationId xmlns:a16="http://schemas.microsoft.com/office/drawing/2014/main" id="{D32F05D3-C03C-45E4-9FA9-D106B2E80059}"/>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sp>
          <p:nvSpPr>
            <p:cNvPr id="23" name="Rectangle 22">
              <a:extLst>
                <a:ext uri="{FF2B5EF4-FFF2-40B4-BE49-F238E27FC236}">
                  <a16:creationId xmlns:a16="http://schemas.microsoft.com/office/drawing/2014/main" id="{486CBDE1-9FE4-4D39-8D29-C02C77614B0D}"/>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grpSp>
    </p:spTree>
    <p:extLst>
      <p:ext uri="{BB962C8B-B14F-4D97-AF65-F5344CB8AC3E}">
        <p14:creationId xmlns:p14="http://schemas.microsoft.com/office/powerpoint/2010/main" val="2496101713"/>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ATA SLIDE">
    <p:bg>
      <p:bgPr>
        <a:solidFill>
          <a:schemeClr val="bg2"/>
        </a:solidFill>
        <a:effectLst/>
      </p:bgPr>
    </p:bg>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6082667" y="5045515"/>
            <a:ext cx="603083" cy="91188"/>
          </a:xfrm>
          <a:prstGeom prst="rect">
            <a:avLst/>
          </a:prstGeom>
          <a:solidFill>
            <a:srgbClr val="B01519"/>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9" name="Rectangle 8"/>
          <p:cNvSpPr>
            <a:spLocks noChangeArrowheads="1"/>
          </p:cNvSpPr>
          <p:nvPr userDrawn="1"/>
        </p:nvSpPr>
        <p:spPr bwMode="auto">
          <a:xfrm>
            <a:off x="6677885" y="5045515"/>
            <a:ext cx="603083" cy="91188"/>
          </a:xfrm>
          <a:prstGeom prst="rect">
            <a:avLst/>
          </a:prstGeom>
          <a:solidFill>
            <a:srgbClr val="FBAB18"/>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0" name="Rectangle 9"/>
          <p:cNvSpPr>
            <a:spLocks noChangeArrowheads="1"/>
          </p:cNvSpPr>
          <p:nvPr userDrawn="1"/>
        </p:nvSpPr>
        <p:spPr bwMode="auto">
          <a:xfrm>
            <a:off x="7280967" y="5045515"/>
            <a:ext cx="603574" cy="91188"/>
          </a:xfrm>
          <a:prstGeom prst="rect">
            <a:avLst/>
          </a:prstGeom>
          <a:solidFill>
            <a:srgbClr val="292B6E"/>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1" name="Rectangle 10"/>
          <p:cNvSpPr>
            <a:spLocks noChangeArrowheads="1"/>
          </p:cNvSpPr>
          <p:nvPr userDrawn="1"/>
        </p:nvSpPr>
        <p:spPr bwMode="auto">
          <a:xfrm>
            <a:off x="7870698" y="5045515"/>
            <a:ext cx="1273303" cy="91188"/>
          </a:xfrm>
          <a:prstGeom prst="rect">
            <a:avLst/>
          </a:prstGeom>
          <a:solidFill>
            <a:srgbClr val="4656A6"/>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2" name="Rectangle 20"/>
          <p:cNvSpPr>
            <a:spLocks noChangeArrowheads="1"/>
          </p:cNvSpPr>
          <p:nvPr userDrawn="1"/>
        </p:nvSpPr>
        <p:spPr bwMode="auto">
          <a:xfrm>
            <a:off x="1" y="5045515"/>
            <a:ext cx="5679249" cy="91188"/>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3" name="Rectangle 12"/>
          <p:cNvSpPr>
            <a:spLocks noChangeArrowheads="1"/>
          </p:cNvSpPr>
          <p:nvPr userDrawn="1"/>
        </p:nvSpPr>
        <p:spPr bwMode="auto">
          <a:xfrm>
            <a:off x="5481059" y="5045515"/>
            <a:ext cx="603083" cy="91188"/>
          </a:xfrm>
          <a:prstGeom prst="rect">
            <a:avLst/>
          </a:prstGeom>
          <a:solidFill>
            <a:srgbClr val="55BF8B"/>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 name="Title 1"/>
          <p:cNvSpPr>
            <a:spLocks noGrp="1"/>
          </p:cNvSpPr>
          <p:nvPr userDrawn="1">
            <p:ph type="title" hasCustomPrompt="1"/>
          </p:nvPr>
        </p:nvSpPr>
        <p:spPr>
          <a:xfrm>
            <a:off x="457200" y="205980"/>
            <a:ext cx="8229600" cy="689591"/>
          </a:xfrm>
          <a:prstGeom prst="rect">
            <a:avLst/>
          </a:prstGeom>
        </p:spPr>
        <p:txBody>
          <a:bodyPr anchor="b" anchorCtr="0"/>
          <a:lstStyle>
            <a:lvl1pPr algn="l">
              <a:lnSpc>
                <a:spcPts val="3000"/>
              </a:lnSpc>
              <a:defRPr sz="2800" b="1" baseline="0">
                <a:solidFill>
                  <a:srgbClr val="006A71"/>
                </a:solidFill>
                <a:effectLst/>
                <a:latin typeface="Calibri" pitchFamily="34" charset="0"/>
              </a:defRPr>
            </a:lvl1pPr>
          </a:lstStyle>
          <a:p>
            <a:r>
              <a:rPr lang="en-US"/>
              <a:t>Heading</a:t>
            </a:r>
          </a:p>
        </p:txBody>
      </p:sp>
      <p:sp>
        <p:nvSpPr>
          <p:cNvPr id="5" name="Text Placeholder 7"/>
          <p:cNvSpPr>
            <a:spLocks noGrp="1"/>
          </p:cNvSpPr>
          <p:nvPr userDrawn="1">
            <p:ph type="body" sz="quarter" idx="10"/>
          </p:nvPr>
        </p:nvSpPr>
        <p:spPr>
          <a:xfrm>
            <a:off x="457200" y="1158875"/>
            <a:ext cx="8229600" cy="3341688"/>
          </a:xfrm>
        </p:spPr>
        <p:txBody>
          <a:bodyPr/>
          <a:lstStyle>
            <a:lvl1pPr marL="230183" indent="-230183">
              <a:buClr>
                <a:srgbClr val="005DAA"/>
              </a:buClr>
              <a:buFont typeface="Wingdings" panose="05000000000000000000" pitchFamily="2" charset="2"/>
              <a:buChar char="§"/>
              <a:defRPr sz="2000">
                <a:solidFill>
                  <a:srgbClr val="2D2D2D"/>
                </a:solidFill>
              </a:defRPr>
            </a:lvl1pPr>
            <a:lvl2pPr>
              <a:buClr>
                <a:srgbClr val="532E63"/>
              </a:buClr>
              <a:defRPr sz="2000">
                <a:solidFill>
                  <a:srgbClr val="2D2D2D"/>
                </a:solidFill>
              </a:defRPr>
            </a:lvl2pPr>
            <a:lvl3pPr>
              <a:buClr>
                <a:srgbClr val="9A3B26"/>
              </a:buClr>
              <a:defRPr sz="2000">
                <a:solidFill>
                  <a:srgbClr val="2D2D2D"/>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pic>
        <p:nvPicPr>
          <p:cNvPr id="21" name="Picture 20">
            <a:extLst>
              <a:ext uri="{FF2B5EF4-FFF2-40B4-BE49-F238E27FC236}">
                <a16:creationId xmlns:a16="http://schemas.microsoft.com/office/drawing/2014/main" id="{5EB3B0CC-979E-4460-961A-7E5D5213A07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63440" y="4516597"/>
            <a:ext cx="869114" cy="467265"/>
          </a:xfrm>
          <a:prstGeom prst="rect">
            <a:avLst/>
          </a:prstGeom>
        </p:spPr>
      </p:pic>
      <p:grpSp>
        <p:nvGrpSpPr>
          <p:cNvPr id="20" name="Group 19">
            <a:extLst>
              <a:ext uri="{FF2B5EF4-FFF2-40B4-BE49-F238E27FC236}">
                <a16:creationId xmlns:a16="http://schemas.microsoft.com/office/drawing/2014/main" id="{9256BCB5-3FA6-46A4-BD0C-A091D9F1922D}"/>
              </a:ext>
            </a:extLst>
          </p:cNvPr>
          <p:cNvGrpSpPr/>
          <p:nvPr userDrawn="1"/>
        </p:nvGrpSpPr>
        <p:grpSpPr>
          <a:xfrm>
            <a:off x="1" y="2"/>
            <a:ext cx="267157" cy="895570"/>
            <a:chOff x="2721769" y="2050256"/>
            <a:chExt cx="442912" cy="1469660"/>
          </a:xfrm>
        </p:grpSpPr>
        <p:sp>
          <p:nvSpPr>
            <p:cNvPr id="22" name="Rectangle 21">
              <a:extLst>
                <a:ext uri="{FF2B5EF4-FFF2-40B4-BE49-F238E27FC236}">
                  <a16:creationId xmlns:a16="http://schemas.microsoft.com/office/drawing/2014/main" id="{B5B91796-8B0E-4339-853E-86194B92F336}"/>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sp>
          <p:nvSpPr>
            <p:cNvPr id="23" name="Rectangle 22">
              <a:extLst>
                <a:ext uri="{FF2B5EF4-FFF2-40B4-BE49-F238E27FC236}">
                  <a16:creationId xmlns:a16="http://schemas.microsoft.com/office/drawing/2014/main" id="{FB4E0A8E-0F30-4F8C-A535-BEEA20A4E70F}"/>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grpSp>
    </p:spTree>
    <p:extLst>
      <p:ext uri="{BB962C8B-B14F-4D97-AF65-F5344CB8AC3E}">
        <p14:creationId xmlns:p14="http://schemas.microsoft.com/office/powerpoint/2010/main" val="224483582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DATA SLIDE">
    <p:bg>
      <p:bgPr>
        <a:solidFill>
          <a:schemeClr val="bg2"/>
        </a:solidFill>
        <a:effectLst/>
      </p:bgPr>
    </p:bg>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6082667" y="5045515"/>
            <a:ext cx="603083" cy="91188"/>
          </a:xfrm>
          <a:prstGeom prst="rect">
            <a:avLst/>
          </a:prstGeom>
          <a:solidFill>
            <a:srgbClr val="B01519"/>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9" name="Rectangle 8"/>
          <p:cNvSpPr>
            <a:spLocks noChangeArrowheads="1"/>
          </p:cNvSpPr>
          <p:nvPr userDrawn="1"/>
        </p:nvSpPr>
        <p:spPr bwMode="auto">
          <a:xfrm>
            <a:off x="6677885" y="5045515"/>
            <a:ext cx="603083" cy="91188"/>
          </a:xfrm>
          <a:prstGeom prst="rect">
            <a:avLst/>
          </a:prstGeom>
          <a:solidFill>
            <a:srgbClr val="FBAB18"/>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0" name="Rectangle 9"/>
          <p:cNvSpPr>
            <a:spLocks noChangeArrowheads="1"/>
          </p:cNvSpPr>
          <p:nvPr userDrawn="1"/>
        </p:nvSpPr>
        <p:spPr bwMode="auto">
          <a:xfrm>
            <a:off x="7280967" y="5045515"/>
            <a:ext cx="603574" cy="91188"/>
          </a:xfrm>
          <a:prstGeom prst="rect">
            <a:avLst/>
          </a:prstGeom>
          <a:solidFill>
            <a:srgbClr val="292B6E"/>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1" name="Rectangle 10"/>
          <p:cNvSpPr>
            <a:spLocks noChangeArrowheads="1"/>
          </p:cNvSpPr>
          <p:nvPr userDrawn="1"/>
        </p:nvSpPr>
        <p:spPr bwMode="auto">
          <a:xfrm>
            <a:off x="7870698" y="5045515"/>
            <a:ext cx="1273303" cy="91188"/>
          </a:xfrm>
          <a:prstGeom prst="rect">
            <a:avLst/>
          </a:prstGeom>
          <a:solidFill>
            <a:srgbClr val="4656A6"/>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2" name="Rectangle 20"/>
          <p:cNvSpPr>
            <a:spLocks noChangeArrowheads="1"/>
          </p:cNvSpPr>
          <p:nvPr userDrawn="1"/>
        </p:nvSpPr>
        <p:spPr bwMode="auto">
          <a:xfrm>
            <a:off x="1" y="5045515"/>
            <a:ext cx="5679249" cy="91188"/>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3" name="Rectangle 12"/>
          <p:cNvSpPr>
            <a:spLocks noChangeArrowheads="1"/>
          </p:cNvSpPr>
          <p:nvPr userDrawn="1"/>
        </p:nvSpPr>
        <p:spPr bwMode="auto">
          <a:xfrm>
            <a:off x="5481059" y="5045515"/>
            <a:ext cx="603083" cy="91188"/>
          </a:xfrm>
          <a:prstGeom prst="rect">
            <a:avLst/>
          </a:prstGeom>
          <a:solidFill>
            <a:srgbClr val="55BF8B"/>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 name="Title 1"/>
          <p:cNvSpPr>
            <a:spLocks noGrp="1"/>
          </p:cNvSpPr>
          <p:nvPr userDrawn="1">
            <p:ph type="title" hasCustomPrompt="1"/>
          </p:nvPr>
        </p:nvSpPr>
        <p:spPr>
          <a:xfrm>
            <a:off x="457200" y="205980"/>
            <a:ext cx="8229600" cy="689591"/>
          </a:xfrm>
          <a:prstGeom prst="rect">
            <a:avLst/>
          </a:prstGeom>
        </p:spPr>
        <p:txBody>
          <a:bodyPr anchor="b" anchorCtr="0"/>
          <a:lstStyle>
            <a:lvl1pPr algn="l">
              <a:lnSpc>
                <a:spcPts val="3000"/>
              </a:lnSpc>
              <a:defRPr sz="2800" b="1" baseline="0">
                <a:solidFill>
                  <a:srgbClr val="006A71"/>
                </a:solidFill>
                <a:effectLst/>
                <a:latin typeface="Calibri" pitchFamily="34" charset="0"/>
              </a:defRPr>
            </a:lvl1pPr>
          </a:lstStyle>
          <a:p>
            <a:r>
              <a:rPr lang="en-US"/>
              <a:t>Heading</a:t>
            </a:r>
          </a:p>
        </p:txBody>
      </p:sp>
      <p:sp>
        <p:nvSpPr>
          <p:cNvPr id="5" name="Text Placeholder 7"/>
          <p:cNvSpPr>
            <a:spLocks noGrp="1"/>
          </p:cNvSpPr>
          <p:nvPr userDrawn="1">
            <p:ph type="body" sz="quarter" idx="10"/>
          </p:nvPr>
        </p:nvSpPr>
        <p:spPr>
          <a:xfrm>
            <a:off x="457200" y="1158875"/>
            <a:ext cx="8229600" cy="3341688"/>
          </a:xfrm>
        </p:spPr>
        <p:txBody>
          <a:bodyPr/>
          <a:lstStyle>
            <a:lvl1pPr marL="230183" indent="-230183">
              <a:buClr>
                <a:srgbClr val="005DAA"/>
              </a:buClr>
              <a:buFont typeface="Wingdings" panose="05000000000000000000" pitchFamily="2" charset="2"/>
              <a:buChar char="§"/>
              <a:defRPr sz="2000">
                <a:solidFill>
                  <a:srgbClr val="2D2D2D"/>
                </a:solidFill>
              </a:defRPr>
            </a:lvl1pPr>
            <a:lvl2pPr>
              <a:buClr>
                <a:srgbClr val="532E63"/>
              </a:buClr>
              <a:defRPr sz="2000">
                <a:solidFill>
                  <a:srgbClr val="2D2D2D"/>
                </a:solidFill>
              </a:defRPr>
            </a:lvl2pPr>
            <a:lvl3pPr>
              <a:buClr>
                <a:srgbClr val="9A3B26"/>
              </a:buClr>
              <a:defRPr sz="2000">
                <a:solidFill>
                  <a:srgbClr val="2D2D2D"/>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grpSp>
        <p:nvGrpSpPr>
          <p:cNvPr id="20" name="Group 19">
            <a:extLst>
              <a:ext uri="{FF2B5EF4-FFF2-40B4-BE49-F238E27FC236}">
                <a16:creationId xmlns:a16="http://schemas.microsoft.com/office/drawing/2014/main" id="{9256BCB5-3FA6-46A4-BD0C-A091D9F1922D}"/>
              </a:ext>
            </a:extLst>
          </p:cNvPr>
          <p:cNvGrpSpPr/>
          <p:nvPr userDrawn="1"/>
        </p:nvGrpSpPr>
        <p:grpSpPr>
          <a:xfrm>
            <a:off x="1" y="2"/>
            <a:ext cx="267157" cy="895570"/>
            <a:chOff x="2721769" y="2050256"/>
            <a:chExt cx="442912" cy="1469660"/>
          </a:xfrm>
        </p:grpSpPr>
        <p:sp>
          <p:nvSpPr>
            <p:cNvPr id="22" name="Rectangle 21">
              <a:extLst>
                <a:ext uri="{FF2B5EF4-FFF2-40B4-BE49-F238E27FC236}">
                  <a16:creationId xmlns:a16="http://schemas.microsoft.com/office/drawing/2014/main" id="{B5B91796-8B0E-4339-853E-86194B92F336}"/>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sp>
          <p:nvSpPr>
            <p:cNvPr id="23" name="Rectangle 22">
              <a:extLst>
                <a:ext uri="{FF2B5EF4-FFF2-40B4-BE49-F238E27FC236}">
                  <a16:creationId xmlns:a16="http://schemas.microsoft.com/office/drawing/2014/main" id="{FB4E0A8E-0F30-4F8C-A535-BEEA20A4E70F}"/>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grpSp>
    </p:spTree>
    <p:extLst>
      <p:ext uri="{BB962C8B-B14F-4D97-AF65-F5344CB8AC3E}">
        <p14:creationId xmlns:p14="http://schemas.microsoft.com/office/powerpoint/2010/main" val="2113974425"/>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ATA SLIDE 2 colum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b" anchorCtr="0"/>
          <a:lstStyle>
            <a:lvl1pPr algn="l">
              <a:lnSpc>
                <a:spcPts val="3000"/>
              </a:lnSpc>
              <a:defRPr sz="2800" b="1" baseline="0">
                <a:solidFill>
                  <a:srgbClr val="006A71"/>
                </a:solidFill>
                <a:effectLst/>
                <a:latin typeface="Calibri" pitchFamily="34" charset="0"/>
              </a:defRPr>
            </a:lvl1pPr>
          </a:lstStyle>
          <a:p>
            <a:endParaRPr lang="en-US"/>
          </a:p>
        </p:txBody>
      </p:sp>
      <p:sp>
        <p:nvSpPr>
          <p:cNvPr id="3" name="Content Placeholder 2"/>
          <p:cNvSpPr>
            <a:spLocks noGrp="1"/>
          </p:cNvSpPr>
          <p:nvPr>
            <p:ph idx="1"/>
          </p:nvPr>
        </p:nvSpPr>
        <p:spPr>
          <a:xfrm>
            <a:off x="457201" y="1200151"/>
            <a:ext cx="3879669" cy="3143250"/>
          </a:xfrm>
          <a:prstGeom prst="rect">
            <a:avLst/>
          </a:prstGeom>
        </p:spPr>
        <p:txBody>
          <a:bodyPr/>
          <a:lstStyle>
            <a:lvl1pPr marL="342892" indent="-342892">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31" indent="-285743">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4807132" y="1200151"/>
            <a:ext cx="3879669" cy="3143250"/>
          </a:xfrm>
          <a:prstGeom prst="rect">
            <a:avLst/>
          </a:prstGeom>
        </p:spPr>
        <p:txBody>
          <a:bodyPr/>
          <a:lstStyle>
            <a:lvl1pPr marL="342892" indent="-342892">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31" indent="-285743">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5" name="Rectangle 14">
            <a:extLst>
              <a:ext uri="{FF2B5EF4-FFF2-40B4-BE49-F238E27FC236}">
                <a16:creationId xmlns:a16="http://schemas.microsoft.com/office/drawing/2014/main" id="{9416945D-7463-43F9-B460-2CF43DA20039}"/>
              </a:ext>
            </a:extLst>
          </p:cNvPr>
          <p:cNvSpPr>
            <a:spLocks noChangeArrowheads="1"/>
          </p:cNvSpPr>
          <p:nvPr userDrawn="1"/>
        </p:nvSpPr>
        <p:spPr bwMode="auto">
          <a:xfrm>
            <a:off x="6082667" y="5045515"/>
            <a:ext cx="603083" cy="91188"/>
          </a:xfrm>
          <a:prstGeom prst="rect">
            <a:avLst/>
          </a:prstGeom>
          <a:solidFill>
            <a:srgbClr val="B01519"/>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6" name="Rectangle 15">
            <a:extLst>
              <a:ext uri="{FF2B5EF4-FFF2-40B4-BE49-F238E27FC236}">
                <a16:creationId xmlns:a16="http://schemas.microsoft.com/office/drawing/2014/main" id="{18D9C951-7795-4013-A98F-41CA15626AB5}"/>
              </a:ext>
            </a:extLst>
          </p:cNvPr>
          <p:cNvSpPr>
            <a:spLocks noChangeArrowheads="1"/>
          </p:cNvSpPr>
          <p:nvPr userDrawn="1"/>
        </p:nvSpPr>
        <p:spPr bwMode="auto">
          <a:xfrm>
            <a:off x="6677885" y="5045515"/>
            <a:ext cx="603083" cy="91188"/>
          </a:xfrm>
          <a:prstGeom prst="rect">
            <a:avLst/>
          </a:prstGeom>
          <a:solidFill>
            <a:srgbClr val="FBAB18"/>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7" name="Rectangle 16">
            <a:extLst>
              <a:ext uri="{FF2B5EF4-FFF2-40B4-BE49-F238E27FC236}">
                <a16:creationId xmlns:a16="http://schemas.microsoft.com/office/drawing/2014/main" id="{0E138E91-A144-4218-9895-5E4D3582ADFB}"/>
              </a:ext>
            </a:extLst>
          </p:cNvPr>
          <p:cNvSpPr>
            <a:spLocks noChangeArrowheads="1"/>
          </p:cNvSpPr>
          <p:nvPr userDrawn="1"/>
        </p:nvSpPr>
        <p:spPr bwMode="auto">
          <a:xfrm>
            <a:off x="7280967" y="5045515"/>
            <a:ext cx="603574" cy="91188"/>
          </a:xfrm>
          <a:prstGeom prst="rect">
            <a:avLst/>
          </a:prstGeom>
          <a:solidFill>
            <a:srgbClr val="292B6E"/>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8" name="Rectangle 17">
            <a:extLst>
              <a:ext uri="{FF2B5EF4-FFF2-40B4-BE49-F238E27FC236}">
                <a16:creationId xmlns:a16="http://schemas.microsoft.com/office/drawing/2014/main" id="{EEF4E6B6-BDAE-40A5-9E22-D7B6320CBA11}"/>
              </a:ext>
            </a:extLst>
          </p:cNvPr>
          <p:cNvSpPr>
            <a:spLocks noChangeArrowheads="1"/>
          </p:cNvSpPr>
          <p:nvPr userDrawn="1"/>
        </p:nvSpPr>
        <p:spPr bwMode="auto">
          <a:xfrm>
            <a:off x="7870698" y="5045515"/>
            <a:ext cx="1273303" cy="91188"/>
          </a:xfrm>
          <a:prstGeom prst="rect">
            <a:avLst/>
          </a:prstGeom>
          <a:solidFill>
            <a:srgbClr val="4656A6"/>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9" name="Rectangle 20">
            <a:extLst>
              <a:ext uri="{FF2B5EF4-FFF2-40B4-BE49-F238E27FC236}">
                <a16:creationId xmlns:a16="http://schemas.microsoft.com/office/drawing/2014/main" id="{E71CFAF4-5909-4817-B92D-CE4D29DFF703}"/>
              </a:ext>
            </a:extLst>
          </p:cNvPr>
          <p:cNvSpPr>
            <a:spLocks noChangeArrowheads="1"/>
          </p:cNvSpPr>
          <p:nvPr userDrawn="1"/>
        </p:nvSpPr>
        <p:spPr bwMode="auto">
          <a:xfrm>
            <a:off x="1" y="5045515"/>
            <a:ext cx="5679249" cy="91188"/>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0" name="Rectangle 19">
            <a:extLst>
              <a:ext uri="{FF2B5EF4-FFF2-40B4-BE49-F238E27FC236}">
                <a16:creationId xmlns:a16="http://schemas.microsoft.com/office/drawing/2014/main" id="{40E6DC0A-1388-4428-BA38-59223C425A40}"/>
              </a:ext>
            </a:extLst>
          </p:cNvPr>
          <p:cNvSpPr>
            <a:spLocks noChangeArrowheads="1"/>
          </p:cNvSpPr>
          <p:nvPr userDrawn="1"/>
        </p:nvSpPr>
        <p:spPr bwMode="auto">
          <a:xfrm>
            <a:off x="5481059" y="5045515"/>
            <a:ext cx="603083" cy="91188"/>
          </a:xfrm>
          <a:prstGeom prst="rect">
            <a:avLst/>
          </a:prstGeom>
          <a:solidFill>
            <a:srgbClr val="55BF8B"/>
          </a:solidFill>
          <a:ln>
            <a:noFill/>
          </a:ln>
        </p:spPr>
        <p:txBody>
          <a:bodyPr vert="horz" wrap="square" lIns="60960" tIns="30480" rIns="60960" bIns="30480" numCol="1" anchor="t" anchorCtr="0" compatLnSpc="1">
            <a:prstTxWarp prst="textNoShape">
              <a:avLst/>
            </a:prstTxWarp>
          </a:bodyPr>
          <a:lstStyle/>
          <a:p>
            <a:endParaRPr lang="en-US" sz="1667"/>
          </a:p>
        </p:txBody>
      </p:sp>
      <p:pic>
        <p:nvPicPr>
          <p:cNvPr id="21" name="Picture 20">
            <a:extLst>
              <a:ext uri="{FF2B5EF4-FFF2-40B4-BE49-F238E27FC236}">
                <a16:creationId xmlns:a16="http://schemas.microsoft.com/office/drawing/2014/main" id="{84213D48-D055-4EE8-9726-533AB8E26AA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63440" y="4302482"/>
            <a:ext cx="1254584" cy="674507"/>
          </a:xfrm>
          <a:prstGeom prst="rect">
            <a:avLst/>
          </a:prstGeom>
        </p:spPr>
      </p:pic>
      <p:grpSp>
        <p:nvGrpSpPr>
          <p:cNvPr id="23" name="Group 22">
            <a:extLst>
              <a:ext uri="{FF2B5EF4-FFF2-40B4-BE49-F238E27FC236}">
                <a16:creationId xmlns:a16="http://schemas.microsoft.com/office/drawing/2014/main" id="{AF318103-E3F0-462E-A0BE-161EC7EA9C7C}"/>
              </a:ext>
            </a:extLst>
          </p:cNvPr>
          <p:cNvGrpSpPr/>
          <p:nvPr userDrawn="1"/>
        </p:nvGrpSpPr>
        <p:grpSpPr>
          <a:xfrm>
            <a:off x="1" y="2"/>
            <a:ext cx="267157" cy="895570"/>
            <a:chOff x="2721769" y="2050256"/>
            <a:chExt cx="442912" cy="1469660"/>
          </a:xfrm>
        </p:grpSpPr>
        <p:sp>
          <p:nvSpPr>
            <p:cNvPr id="24" name="Rectangle 23">
              <a:extLst>
                <a:ext uri="{FF2B5EF4-FFF2-40B4-BE49-F238E27FC236}">
                  <a16:creationId xmlns:a16="http://schemas.microsoft.com/office/drawing/2014/main" id="{6C2A256B-3279-4135-9C44-56940C3F4D28}"/>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sp>
          <p:nvSpPr>
            <p:cNvPr id="25" name="Rectangle 24">
              <a:extLst>
                <a:ext uri="{FF2B5EF4-FFF2-40B4-BE49-F238E27FC236}">
                  <a16:creationId xmlns:a16="http://schemas.microsoft.com/office/drawing/2014/main" id="{DD7CDBA5-E900-4510-9676-E670A0189CF4}"/>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grpSp>
    </p:spTree>
    <p:extLst>
      <p:ext uri="{BB962C8B-B14F-4D97-AF65-F5344CB8AC3E}">
        <p14:creationId xmlns:p14="http://schemas.microsoft.com/office/powerpoint/2010/main" val="155503280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DATA SLIDE 2 colum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b" anchorCtr="0"/>
          <a:lstStyle>
            <a:lvl1pPr algn="l">
              <a:lnSpc>
                <a:spcPts val="3000"/>
              </a:lnSpc>
              <a:defRPr sz="2800" b="1" baseline="0">
                <a:solidFill>
                  <a:srgbClr val="006A71"/>
                </a:solidFill>
                <a:effectLst/>
                <a:latin typeface="Calibri" pitchFamily="34" charset="0"/>
              </a:defRPr>
            </a:lvl1pPr>
          </a:lstStyle>
          <a:p>
            <a:endParaRPr lang="en-US"/>
          </a:p>
        </p:txBody>
      </p:sp>
      <p:sp>
        <p:nvSpPr>
          <p:cNvPr id="3" name="Content Placeholder 2"/>
          <p:cNvSpPr>
            <a:spLocks noGrp="1"/>
          </p:cNvSpPr>
          <p:nvPr>
            <p:ph idx="1"/>
          </p:nvPr>
        </p:nvSpPr>
        <p:spPr>
          <a:xfrm>
            <a:off x="457201" y="1200151"/>
            <a:ext cx="3879669" cy="3143250"/>
          </a:xfrm>
          <a:prstGeom prst="rect">
            <a:avLst/>
          </a:prstGeom>
        </p:spPr>
        <p:txBody>
          <a:bodyPr/>
          <a:lstStyle>
            <a:lvl1pPr marL="342892" indent="-342892">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31" indent="-285743">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4807132" y="1200151"/>
            <a:ext cx="3879669" cy="3143250"/>
          </a:xfrm>
          <a:prstGeom prst="rect">
            <a:avLst/>
          </a:prstGeom>
        </p:spPr>
        <p:txBody>
          <a:bodyPr/>
          <a:lstStyle>
            <a:lvl1pPr marL="342892" indent="-342892">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31" indent="-285743">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5" name="Rectangle 14">
            <a:extLst>
              <a:ext uri="{FF2B5EF4-FFF2-40B4-BE49-F238E27FC236}">
                <a16:creationId xmlns:a16="http://schemas.microsoft.com/office/drawing/2014/main" id="{9416945D-7463-43F9-B460-2CF43DA20039}"/>
              </a:ext>
            </a:extLst>
          </p:cNvPr>
          <p:cNvSpPr>
            <a:spLocks noChangeArrowheads="1"/>
          </p:cNvSpPr>
          <p:nvPr userDrawn="1"/>
        </p:nvSpPr>
        <p:spPr bwMode="auto">
          <a:xfrm>
            <a:off x="6082667" y="5045515"/>
            <a:ext cx="603083" cy="91188"/>
          </a:xfrm>
          <a:prstGeom prst="rect">
            <a:avLst/>
          </a:prstGeom>
          <a:solidFill>
            <a:srgbClr val="B01519"/>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6" name="Rectangle 15">
            <a:extLst>
              <a:ext uri="{FF2B5EF4-FFF2-40B4-BE49-F238E27FC236}">
                <a16:creationId xmlns:a16="http://schemas.microsoft.com/office/drawing/2014/main" id="{18D9C951-7795-4013-A98F-41CA15626AB5}"/>
              </a:ext>
            </a:extLst>
          </p:cNvPr>
          <p:cNvSpPr>
            <a:spLocks noChangeArrowheads="1"/>
          </p:cNvSpPr>
          <p:nvPr userDrawn="1"/>
        </p:nvSpPr>
        <p:spPr bwMode="auto">
          <a:xfrm>
            <a:off x="6677885" y="5045515"/>
            <a:ext cx="603083" cy="91188"/>
          </a:xfrm>
          <a:prstGeom prst="rect">
            <a:avLst/>
          </a:prstGeom>
          <a:solidFill>
            <a:srgbClr val="FBAB18"/>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7" name="Rectangle 16">
            <a:extLst>
              <a:ext uri="{FF2B5EF4-FFF2-40B4-BE49-F238E27FC236}">
                <a16:creationId xmlns:a16="http://schemas.microsoft.com/office/drawing/2014/main" id="{0E138E91-A144-4218-9895-5E4D3582ADFB}"/>
              </a:ext>
            </a:extLst>
          </p:cNvPr>
          <p:cNvSpPr>
            <a:spLocks noChangeArrowheads="1"/>
          </p:cNvSpPr>
          <p:nvPr userDrawn="1"/>
        </p:nvSpPr>
        <p:spPr bwMode="auto">
          <a:xfrm>
            <a:off x="7280967" y="5045515"/>
            <a:ext cx="603574" cy="91188"/>
          </a:xfrm>
          <a:prstGeom prst="rect">
            <a:avLst/>
          </a:prstGeom>
          <a:solidFill>
            <a:srgbClr val="292B6E"/>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8" name="Rectangle 17">
            <a:extLst>
              <a:ext uri="{FF2B5EF4-FFF2-40B4-BE49-F238E27FC236}">
                <a16:creationId xmlns:a16="http://schemas.microsoft.com/office/drawing/2014/main" id="{EEF4E6B6-BDAE-40A5-9E22-D7B6320CBA11}"/>
              </a:ext>
            </a:extLst>
          </p:cNvPr>
          <p:cNvSpPr>
            <a:spLocks noChangeArrowheads="1"/>
          </p:cNvSpPr>
          <p:nvPr userDrawn="1"/>
        </p:nvSpPr>
        <p:spPr bwMode="auto">
          <a:xfrm>
            <a:off x="7870698" y="5045515"/>
            <a:ext cx="1273303" cy="91188"/>
          </a:xfrm>
          <a:prstGeom prst="rect">
            <a:avLst/>
          </a:prstGeom>
          <a:solidFill>
            <a:srgbClr val="4656A6"/>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9" name="Rectangle 20">
            <a:extLst>
              <a:ext uri="{FF2B5EF4-FFF2-40B4-BE49-F238E27FC236}">
                <a16:creationId xmlns:a16="http://schemas.microsoft.com/office/drawing/2014/main" id="{E71CFAF4-5909-4817-B92D-CE4D29DFF703}"/>
              </a:ext>
            </a:extLst>
          </p:cNvPr>
          <p:cNvSpPr>
            <a:spLocks noChangeArrowheads="1"/>
          </p:cNvSpPr>
          <p:nvPr userDrawn="1"/>
        </p:nvSpPr>
        <p:spPr bwMode="auto">
          <a:xfrm>
            <a:off x="1" y="5045515"/>
            <a:ext cx="5679249" cy="91188"/>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0" name="Rectangle 19">
            <a:extLst>
              <a:ext uri="{FF2B5EF4-FFF2-40B4-BE49-F238E27FC236}">
                <a16:creationId xmlns:a16="http://schemas.microsoft.com/office/drawing/2014/main" id="{40E6DC0A-1388-4428-BA38-59223C425A40}"/>
              </a:ext>
            </a:extLst>
          </p:cNvPr>
          <p:cNvSpPr>
            <a:spLocks noChangeArrowheads="1"/>
          </p:cNvSpPr>
          <p:nvPr userDrawn="1"/>
        </p:nvSpPr>
        <p:spPr bwMode="auto">
          <a:xfrm>
            <a:off x="5481059" y="5045515"/>
            <a:ext cx="603083" cy="91188"/>
          </a:xfrm>
          <a:prstGeom prst="rect">
            <a:avLst/>
          </a:prstGeom>
          <a:solidFill>
            <a:srgbClr val="55BF8B"/>
          </a:solidFill>
          <a:ln>
            <a:noFill/>
          </a:ln>
        </p:spPr>
        <p:txBody>
          <a:bodyPr vert="horz" wrap="square" lIns="60960" tIns="30480" rIns="60960" bIns="30480" numCol="1" anchor="t" anchorCtr="0" compatLnSpc="1">
            <a:prstTxWarp prst="textNoShape">
              <a:avLst/>
            </a:prstTxWarp>
          </a:bodyPr>
          <a:lstStyle/>
          <a:p>
            <a:endParaRPr lang="en-US" sz="1667"/>
          </a:p>
        </p:txBody>
      </p:sp>
      <p:grpSp>
        <p:nvGrpSpPr>
          <p:cNvPr id="23" name="Group 22">
            <a:extLst>
              <a:ext uri="{FF2B5EF4-FFF2-40B4-BE49-F238E27FC236}">
                <a16:creationId xmlns:a16="http://schemas.microsoft.com/office/drawing/2014/main" id="{AF318103-E3F0-462E-A0BE-161EC7EA9C7C}"/>
              </a:ext>
            </a:extLst>
          </p:cNvPr>
          <p:cNvGrpSpPr/>
          <p:nvPr userDrawn="1"/>
        </p:nvGrpSpPr>
        <p:grpSpPr>
          <a:xfrm>
            <a:off x="1" y="2"/>
            <a:ext cx="267157" cy="895570"/>
            <a:chOff x="2721769" y="2050256"/>
            <a:chExt cx="442912" cy="1469660"/>
          </a:xfrm>
        </p:grpSpPr>
        <p:sp>
          <p:nvSpPr>
            <p:cNvPr id="24" name="Rectangle 23">
              <a:extLst>
                <a:ext uri="{FF2B5EF4-FFF2-40B4-BE49-F238E27FC236}">
                  <a16:creationId xmlns:a16="http://schemas.microsoft.com/office/drawing/2014/main" id="{6C2A256B-3279-4135-9C44-56940C3F4D28}"/>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sp>
          <p:nvSpPr>
            <p:cNvPr id="25" name="Rectangle 24">
              <a:extLst>
                <a:ext uri="{FF2B5EF4-FFF2-40B4-BE49-F238E27FC236}">
                  <a16:creationId xmlns:a16="http://schemas.microsoft.com/office/drawing/2014/main" id="{DD7CDBA5-E900-4510-9676-E670A0189CF4}"/>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grpSp>
    </p:spTree>
    <p:extLst>
      <p:ext uri="{BB962C8B-B14F-4D97-AF65-F5344CB8AC3E}">
        <p14:creationId xmlns:p14="http://schemas.microsoft.com/office/powerpoint/2010/main" val="2488855768"/>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006A7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614" y="2441364"/>
            <a:ext cx="8294913" cy="871538"/>
          </a:xfrm>
          <a:prstGeom prst="rect">
            <a:avLst/>
          </a:prstGeom>
        </p:spPr>
        <p:txBody>
          <a:bodyPr anchor="b"/>
          <a:lstStyle>
            <a:lvl1pPr algn="l">
              <a:defRPr sz="36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179613" y="3516737"/>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endParaRPr lang="en-US"/>
          </a:p>
        </p:txBody>
      </p:sp>
      <p:pic>
        <p:nvPicPr>
          <p:cNvPr id="4" name="Picture 3">
            <a:extLst>
              <a:ext uri="{FF2B5EF4-FFF2-40B4-BE49-F238E27FC236}">
                <a16:creationId xmlns:a16="http://schemas.microsoft.com/office/drawing/2014/main" id="{1338F5EA-D0AF-428F-B372-DAC2A9B1C51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17230" y="4302482"/>
            <a:ext cx="1254584" cy="674507"/>
          </a:xfrm>
          <a:prstGeom prst="rect">
            <a:avLst/>
          </a:prstGeom>
        </p:spPr>
      </p:pic>
    </p:spTree>
    <p:extLst>
      <p:ext uri="{BB962C8B-B14F-4D97-AF65-F5344CB8AC3E}">
        <p14:creationId xmlns:p14="http://schemas.microsoft.com/office/powerpoint/2010/main" val="3718964880"/>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olor_background">
    <p:bg>
      <p:bgPr>
        <a:solidFill>
          <a:srgbClr val="006A7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1EDB832-85DB-47C2-990D-C76F1161C2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27069" y="506187"/>
            <a:ext cx="4484352" cy="4346372"/>
          </a:xfrm>
          <a:prstGeom prst="rect">
            <a:avLst/>
          </a:prstGeom>
        </p:spPr>
      </p:pic>
      <p:sp>
        <p:nvSpPr>
          <p:cNvPr id="2" name="Title 1"/>
          <p:cNvSpPr>
            <a:spLocks noGrp="1"/>
          </p:cNvSpPr>
          <p:nvPr>
            <p:ph type="title"/>
          </p:nvPr>
        </p:nvSpPr>
        <p:spPr>
          <a:xfrm>
            <a:off x="179614" y="2441364"/>
            <a:ext cx="8294913" cy="871538"/>
          </a:xfrm>
          <a:prstGeom prst="rect">
            <a:avLst/>
          </a:prstGeom>
        </p:spPr>
        <p:txBody>
          <a:bodyPr anchor="b"/>
          <a:lstStyle>
            <a:lvl1pPr algn="l">
              <a:defRPr sz="36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179613" y="3516737"/>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endParaRPr lang="en-US"/>
          </a:p>
        </p:txBody>
      </p:sp>
      <p:pic>
        <p:nvPicPr>
          <p:cNvPr id="4" name="Picture 3">
            <a:extLst>
              <a:ext uri="{FF2B5EF4-FFF2-40B4-BE49-F238E27FC236}">
                <a16:creationId xmlns:a16="http://schemas.microsoft.com/office/drawing/2014/main" id="{1338F5EA-D0AF-428F-B372-DAC2A9B1C51C}"/>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217230" y="4302482"/>
            <a:ext cx="1254584" cy="674507"/>
          </a:xfrm>
          <a:prstGeom prst="rect">
            <a:avLst/>
          </a:prstGeom>
        </p:spPr>
      </p:pic>
    </p:spTree>
    <p:extLst>
      <p:ext uri="{BB962C8B-B14F-4D97-AF65-F5344CB8AC3E}">
        <p14:creationId xmlns:p14="http://schemas.microsoft.com/office/powerpoint/2010/main" val="363252822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2B0A619-F6AA-4053-9D4A-55C4BC7B0046}"/>
              </a:ext>
            </a:extLst>
          </p:cNvPr>
          <p:cNvSpPr/>
          <p:nvPr userDrawn="1"/>
        </p:nvSpPr>
        <p:spPr>
          <a:xfrm>
            <a:off x="0" y="0"/>
            <a:ext cx="9144000" cy="5143500"/>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Title 1"/>
          <p:cNvSpPr>
            <a:spLocks noGrp="1"/>
          </p:cNvSpPr>
          <p:nvPr userDrawn="1">
            <p:ph type="title"/>
          </p:nvPr>
        </p:nvSpPr>
        <p:spPr>
          <a:xfrm>
            <a:off x="685801" y="9097"/>
            <a:ext cx="8458200" cy="866834"/>
          </a:xfrm>
          <a:prstGeom prst="rect">
            <a:avLst/>
          </a:prstGeom>
        </p:spPr>
        <p:txBody>
          <a:bodyPr anchor="ctr"/>
          <a:lstStyle>
            <a:lvl1pPr algn="l">
              <a:lnSpc>
                <a:spcPts val="3000"/>
              </a:lnSpc>
              <a:defRPr sz="2800" b="1" baseline="0">
                <a:solidFill>
                  <a:schemeClr val="tx2"/>
                </a:solidFill>
                <a:effectLst/>
                <a:latin typeface="Calibri" pitchFamily="34" charset="0"/>
              </a:defRPr>
            </a:lvl1pPr>
          </a:lstStyle>
          <a:p>
            <a:endParaRPr lang="en-US"/>
          </a:p>
        </p:txBody>
      </p:sp>
      <p:sp>
        <p:nvSpPr>
          <p:cNvPr id="5" name="Subtitle 2"/>
          <p:cNvSpPr>
            <a:spLocks noGrp="1"/>
          </p:cNvSpPr>
          <p:nvPr userDrawn="1">
            <p:ph type="subTitle" idx="1"/>
          </p:nvPr>
        </p:nvSpPr>
        <p:spPr>
          <a:xfrm>
            <a:off x="685802" y="1061976"/>
            <a:ext cx="7453858" cy="342900"/>
          </a:xfrm>
          <a:prstGeom prst="rect">
            <a:avLst/>
          </a:prstGeom>
        </p:spPr>
        <p:txBody>
          <a:bodyPr/>
          <a:lstStyle>
            <a:lvl1pPr marL="0" indent="0" algn="l">
              <a:buNone/>
              <a:defRPr sz="2000" b="1" baseline="0">
                <a:solidFill>
                  <a:schemeClr val="tx2"/>
                </a:solidFill>
                <a:effectLst/>
                <a:latin typeface="Calibri" pitchFamily="34"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685801" y="1890635"/>
            <a:ext cx="7393898" cy="779488"/>
          </a:xfrm>
          <a:prstGeom prst="rect">
            <a:avLst/>
          </a:prstGeom>
        </p:spPr>
        <p:txBody>
          <a:bodyPr/>
          <a:lstStyle>
            <a:lvl1pPr marL="0" indent="0" algn="l">
              <a:lnSpc>
                <a:spcPts val="2000"/>
              </a:lnSpc>
              <a:buNone/>
              <a:defRPr sz="1800"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pic>
        <p:nvPicPr>
          <p:cNvPr id="17" name="Picture 16" descr="Logos of the U.S. Department of Health and Human Services and Centers for Disease Control and Prevention" title="LOGO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3440" y="4280110"/>
            <a:ext cx="1254584" cy="719251"/>
          </a:xfrm>
          <a:prstGeom prst="rect">
            <a:avLst/>
          </a:prstGeom>
        </p:spPr>
      </p:pic>
      <p:grpSp>
        <p:nvGrpSpPr>
          <p:cNvPr id="21" name="Group 20">
            <a:extLst>
              <a:ext uri="{FF2B5EF4-FFF2-40B4-BE49-F238E27FC236}">
                <a16:creationId xmlns:a16="http://schemas.microsoft.com/office/drawing/2014/main" id="{CC3D0F8F-59A2-423C-A3F9-4CCC5E04EB88}"/>
              </a:ext>
            </a:extLst>
          </p:cNvPr>
          <p:cNvGrpSpPr/>
          <p:nvPr userDrawn="1"/>
        </p:nvGrpSpPr>
        <p:grpSpPr>
          <a:xfrm>
            <a:off x="1" y="2"/>
            <a:ext cx="267157" cy="895570"/>
            <a:chOff x="2721769" y="2050256"/>
            <a:chExt cx="442912" cy="1469660"/>
          </a:xfrm>
        </p:grpSpPr>
        <p:sp>
          <p:nvSpPr>
            <p:cNvPr id="22" name="Rectangle 21">
              <a:extLst>
                <a:ext uri="{FF2B5EF4-FFF2-40B4-BE49-F238E27FC236}">
                  <a16:creationId xmlns:a16="http://schemas.microsoft.com/office/drawing/2014/main" id="{D32F05D3-C03C-45E4-9FA9-D106B2E80059}"/>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noFill/>
                </a:ln>
              </a:endParaRPr>
            </a:p>
          </p:txBody>
        </p:sp>
        <p:sp>
          <p:nvSpPr>
            <p:cNvPr id="23" name="Rectangle 22">
              <a:extLst>
                <a:ext uri="{FF2B5EF4-FFF2-40B4-BE49-F238E27FC236}">
                  <a16:creationId xmlns:a16="http://schemas.microsoft.com/office/drawing/2014/main" id="{486CBDE1-9FE4-4D39-8D29-C02C77614B0D}"/>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noFill/>
                </a:ln>
              </a:endParaRPr>
            </a:p>
          </p:txBody>
        </p:sp>
      </p:grpSp>
    </p:spTree>
    <p:extLst>
      <p:ext uri="{BB962C8B-B14F-4D97-AF65-F5344CB8AC3E}">
        <p14:creationId xmlns:p14="http://schemas.microsoft.com/office/powerpoint/2010/main" val="2283651488"/>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8140"/>
          <a:stretch/>
        </p:blipFill>
        <p:spPr>
          <a:xfrm>
            <a:off x="1956" y="4251555"/>
            <a:ext cx="9144000" cy="883169"/>
          </a:xfrm>
          <a:prstGeom prst="rect">
            <a:avLst/>
          </a:prstGeom>
        </p:spPr>
      </p:pic>
      <p:sp>
        <p:nvSpPr>
          <p:cNvPr id="3" name="TextBox 2"/>
          <p:cNvSpPr txBox="1"/>
          <p:nvPr userDrawn="1"/>
        </p:nvSpPr>
        <p:spPr>
          <a:xfrm>
            <a:off x="127219" y="2746825"/>
            <a:ext cx="6639341" cy="1384995"/>
          </a:xfrm>
          <a:prstGeom prst="rect">
            <a:avLst/>
          </a:prstGeom>
          <a:noFill/>
        </p:spPr>
        <p:txBody>
          <a:bodyPr wrap="square" rtlCol="0">
            <a:spAutoFit/>
          </a:bodyPr>
          <a:lstStyle/>
          <a:p>
            <a:r>
              <a:rPr lang="en-US" sz="1200">
                <a:solidFill>
                  <a:srgbClr val="2D2D2D"/>
                </a:solidFill>
                <a:latin typeface="Calibri" panose="020F0502020204030204" pitchFamily="34" charset="0"/>
              </a:rPr>
              <a:t>For more information, contact CDC</a:t>
            </a:r>
            <a:br>
              <a:rPr lang="en-US" sz="1200">
                <a:solidFill>
                  <a:srgbClr val="2D2D2D"/>
                </a:solidFill>
                <a:latin typeface="Calibri" panose="020F0502020204030204" pitchFamily="34" charset="0"/>
              </a:rPr>
            </a:br>
            <a:r>
              <a:rPr lang="en-US" sz="1200">
                <a:solidFill>
                  <a:srgbClr val="2D2D2D"/>
                </a:solidFill>
                <a:latin typeface="Calibri" panose="020F0502020204030204" pitchFamily="34" charset="0"/>
              </a:rPr>
              <a:t>1-800-CDC-INFO (232-4636)</a:t>
            </a:r>
            <a:br>
              <a:rPr lang="en-US" sz="1200">
                <a:solidFill>
                  <a:srgbClr val="2D2D2D"/>
                </a:solidFill>
                <a:latin typeface="Calibri" panose="020F0502020204030204" pitchFamily="34" charset="0"/>
              </a:rPr>
            </a:br>
            <a:r>
              <a:rPr lang="en-US" sz="1200">
                <a:solidFill>
                  <a:srgbClr val="2D2D2D"/>
                </a:solidFill>
                <a:latin typeface="Calibri" panose="020F0502020204030204" pitchFamily="34" charset="0"/>
              </a:rPr>
              <a:t>TTY:  1-888-232-6348    www.cdc.gov</a:t>
            </a:r>
            <a:br>
              <a:rPr lang="en-US" sz="1200">
                <a:solidFill>
                  <a:srgbClr val="2D2D2D"/>
                </a:solidFill>
                <a:latin typeface="Calibri" panose="020F0502020204030204" pitchFamily="34" charset="0"/>
              </a:rPr>
            </a:br>
            <a:br>
              <a:rPr lang="en-US" sz="1200">
                <a:solidFill>
                  <a:srgbClr val="2D2D2D"/>
                </a:solidFill>
                <a:latin typeface="Calibri" panose="020F0502020204030204" pitchFamily="34" charset="0"/>
              </a:rPr>
            </a:br>
            <a:br>
              <a:rPr lang="en-US" sz="1200">
                <a:solidFill>
                  <a:srgbClr val="2D2D2D"/>
                </a:solidFill>
                <a:latin typeface="Calibri" panose="020F0502020204030204" pitchFamily="34" charset="0"/>
              </a:rPr>
            </a:br>
            <a:r>
              <a:rPr lang="en-US" sz="1200">
                <a:solidFill>
                  <a:srgbClr val="2D2D2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4246855"/>
            <a:ext cx="9144000" cy="887868"/>
          </a:xfrm>
          <a:prstGeom prst="rect">
            <a:avLst/>
          </a:prstGeom>
        </p:spPr>
      </p:pic>
      <p:grpSp>
        <p:nvGrpSpPr>
          <p:cNvPr id="2" name="Group 1"/>
          <p:cNvGrpSpPr/>
          <p:nvPr userDrawn="1"/>
        </p:nvGrpSpPr>
        <p:grpSpPr>
          <a:xfrm>
            <a:off x="0" y="4246855"/>
            <a:ext cx="9144000" cy="887868"/>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1800"/>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1800"/>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1800"/>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1800"/>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1800"/>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1800"/>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1800"/>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1800"/>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800327" y="4339941"/>
            <a:ext cx="1254584" cy="719251"/>
          </a:xfrm>
          <a:prstGeom prst="rect">
            <a:avLst/>
          </a:prstGeom>
        </p:spPr>
      </p:pic>
      <p:pic>
        <p:nvPicPr>
          <p:cNvPr id="18" name="Picture 17">
            <a:extLst>
              <a:ext uri="{FF2B5EF4-FFF2-40B4-BE49-F238E27FC236}">
                <a16:creationId xmlns:a16="http://schemas.microsoft.com/office/drawing/2014/main" id="{708E3E0E-8007-4E08-9AE4-D29BCAE7C56D}"/>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334256" y="175642"/>
            <a:ext cx="3684774" cy="3475844"/>
          </a:xfrm>
          <a:prstGeom prst="rect">
            <a:avLst/>
          </a:prstGeom>
        </p:spPr>
      </p:pic>
    </p:spTree>
    <p:extLst>
      <p:ext uri="{BB962C8B-B14F-4D97-AF65-F5344CB8AC3E}">
        <p14:creationId xmlns:p14="http://schemas.microsoft.com/office/powerpoint/2010/main" val="268235171"/>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LOSING">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8140"/>
          <a:stretch/>
        </p:blipFill>
        <p:spPr>
          <a:xfrm>
            <a:off x="1956" y="4251555"/>
            <a:ext cx="9144000" cy="883169"/>
          </a:xfrm>
          <a:prstGeom prst="rect">
            <a:avLst/>
          </a:prstGeom>
        </p:spPr>
      </p:pic>
      <p:sp>
        <p:nvSpPr>
          <p:cNvPr id="3" name="TextBox 2"/>
          <p:cNvSpPr txBox="1"/>
          <p:nvPr userDrawn="1"/>
        </p:nvSpPr>
        <p:spPr>
          <a:xfrm>
            <a:off x="127219" y="2746825"/>
            <a:ext cx="6639341" cy="1384995"/>
          </a:xfrm>
          <a:prstGeom prst="rect">
            <a:avLst/>
          </a:prstGeom>
          <a:noFill/>
        </p:spPr>
        <p:txBody>
          <a:bodyPr wrap="square" rtlCol="0">
            <a:spAutoFit/>
          </a:bodyPr>
          <a:lstStyle/>
          <a:p>
            <a:r>
              <a:rPr lang="en-US" sz="1200">
                <a:solidFill>
                  <a:srgbClr val="2D2D2D"/>
                </a:solidFill>
                <a:latin typeface="Calibri" panose="020F0502020204030204" pitchFamily="34" charset="0"/>
              </a:rPr>
              <a:t>For more information, contact CDC</a:t>
            </a:r>
            <a:br>
              <a:rPr lang="en-US" sz="1200">
                <a:solidFill>
                  <a:srgbClr val="2D2D2D"/>
                </a:solidFill>
                <a:latin typeface="Calibri" panose="020F0502020204030204" pitchFamily="34" charset="0"/>
              </a:rPr>
            </a:br>
            <a:r>
              <a:rPr lang="en-US" sz="1200">
                <a:solidFill>
                  <a:srgbClr val="2D2D2D"/>
                </a:solidFill>
                <a:latin typeface="Calibri" panose="020F0502020204030204" pitchFamily="34" charset="0"/>
              </a:rPr>
              <a:t>1-800-CDC-INFO (232-4636)</a:t>
            </a:r>
            <a:br>
              <a:rPr lang="en-US" sz="1200">
                <a:solidFill>
                  <a:srgbClr val="2D2D2D"/>
                </a:solidFill>
                <a:latin typeface="Calibri" panose="020F0502020204030204" pitchFamily="34" charset="0"/>
              </a:rPr>
            </a:br>
            <a:r>
              <a:rPr lang="en-US" sz="1200">
                <a:solidFill>
                  <a:srgbClr val="2D2D2D"/>
                </a:solidFill>
                <a:latin typeface="Calibri" panose="020F0502020204030204" pitchFamily="34" charset="0"/>
              </a:rPr>
              <a:t>TTY:  1-888-232-6348    www.cdc.gov</a:t>
            </a:r>
            <a:br>
              <a:rPr lang="en-US" sz="1200">
                <a:solidFill>
                  <a:srgbClr val="2D2D2D"/>
                </a:solidFill>
                <a:latin typeface="Calibri" panose="020F0502020204030204" pitchFamily="34" charset="0"/>
              </a:rPr>
            </a:br>
            <a:br>
              <a:rPr lang="en-US" sz="1200">
                <a:solidFill>
                  <a:srgbClr val="2D2D2D"/>
                </a:solidFill>
                <a:latin typeface="Calibri" panose="020F0502020204030204" pitchFamily="34" charset="0"/>
              </a:rPr>
            </a:br>
            <a:br>
              <a:rPr lang="en-US" sz="1200">
                <a:solidFill>
                  <a:srgbClr val="2D2D2D"/>
                </a:solidFill>
                <a:latin typeface="Calibri" panose="020F0502020204030204" pitchFamily="34" charset="0"/>
              </a:rPr>
            </a:br>
            <a:r>
              <a:rPr lang="en-US" sz="1200">
                <a:solidFill>
                  <a:srgbClr val="2D2D2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4246855"/>
            <a:ext cx="9144000" cy="887868"/>
          </a:xfrm>
          <a:prstGeom prst="rect">
            <a:avLst/>
          </a:prstGeom>
        </p:spPr>
      </p:pic>
      <p:grpSp>
        <p:nvGrpSpPr>
          <p:cNvPr id="2" name="Group 1"/>
          <p:cNvGrpSpPr/>
          <p:nvPr userDrawn="1"/>
        </p:nvGrpSpPr>
        <p:grpSpPr>
          <a:xfrm>
            <a:off x="0" y="4246855"/>
            <a:ext cx="9144000" cy="887868"/>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1800"/>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1800"/>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1800"/>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1800"/>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1800"/>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1800"/>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1800"/>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1800"/>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800327" y="4339941"/>
            <a:ext cx="1254584" cy="719251"/>
          </a:xfrm>
          <a:prstGeom prst="rect">
            <a:avLst/>
          </a:prstGeom>
        </p:spPr>
      </p:pic>
      <p:pic>
        <p:nvPicPr>
          <p:cNvPr id="17" name="Picture 16">
            <a:extLst>
              <a:ext uri="{FF2B5EF4-FFF2-40B4-BE49-F238E27FC236}">
                <a16:creationId xmlns:a16="http://schemas.microsoft.com/office/drawing/2014/main" id="{52A43ECC-BBFF-4967-9F45-5667FFC0EE1F}"/>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0" y="0"/>
            <a:ext cx="9144000" cy="2543820"/>
          </a:xfrm>
          <a:prstGeom prst="rect">
            <a:avLst/>
          </a:prstGeom>
        </p:spPr>
      </p:pic>
    </p:spTree>
    <p:extLst>
      <p:ext uri="{BB962C8B-B14F-4D97-AF65-F5344CB8AC3E}">
        <p14:creationId xmlns:p14="http://schemas.microsoft.com/office/powerpoint/2010/main" val="2574078563"/>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5F35E44-72CB-4AFA-8DA6-C89EBC957A2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210658" y="966373"/>
            <a:ext cx="3684774" cy="3475844"/>
          </a:xfrm>
          <a:prstGeom prst="rect">
            <a:avLst/>
          </a:prstGeom>
        </p:spPr>
      </p:pic>
      <p:sp>
        <p:nvSpPr>
          <p:cNvPr id="18" name="Rectangle 17">
            <a:extLst>
              <a:ext uri="{FF2B5EF4-FFF2-40B4-BE49-F238E27FC236}">
                <a16:creationId xmlns:a16="http://schemas.microsoft.com/office/drawing/2014/main" id="{92B0A619-F6AA-4053-9D4A-55C4BC7B0046}"/>
              </a:ext>
            </a:extLst>
          </p:cNvPr>
          <p:cNvSpPr/>
          <p:nvPr userDrawn="1"/>
        </p:nvSpPr>
        <p:spPr>
          <a:xfrm>
            <a:off x="314325" y="0"/>
            <a:ext cx="8829676" cy="895570"/>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Title 1"/>
          <p:cNvSpPr>
            <a:spLocks noGrp="1"/>
          </p:cNvSpPr>
          <p:nvPr userDrawn="1">
            <p:ph type="title"/>
          </p:nvPr>
        </p:nvSpPr>
        <p:spPr>
          <a:xfrm>
            <a:off x="522516" y="9097"/>
            <a:ext cx="8621486" cy="866834"/>
          </a:xfrm>
          <a:prstGeom prst="rect">
            <a:avLst/>
          </a:prstGeom>
        </p:spPr>
        <p:txBody>
          <a:bodyPr anchor="ctr"/>
          <a:lstStyle>
            <a:lvl1pPr algn="l">
              <a:lnSpc>
                <a:spcPts val="3000"/>
              </a:lnSpc>
              <a:defRPr sz="2800" b="1" baseline="0">
                <a:solidFill>
                  <a:schemeClr val="tx2"/>
                </a:solidFill>
                <a:effectLst/>
                <a:latin typeface="Calibri" pitchFamily="34" charset="0"/>
              </a:defRPr>
            </a:lvl1pPr>
          </a:lstStyle>
          <a:p>
            <a:endParaRPr lang="en-US"/>
          </a:p>
        </p:txBody>
      </p:sp>
      <p:sp>
        <p:nvSpPr>
          <p:cNvPr id="5" name="Subtitle 2"/>
          <p:cNvSpPr>
            <a:spLocks noGrp="1"/>
          </p:cNvSpPr>
          <p:nvPr userDrawn="1">
            <p:ph type="subTitle" idx="1"/>
          </p:nvPr>
        </p:nvSpPr>
        <p:spPr>
          <a:xfrm>
            <a:off x="522515" y="1026256"/>
            <a:ext cx="7617144" cy="342900"/>
          </a:xfrm>
          <a:prstGeom prst="rect">
            <a:avLst/>
          </a:prstGeom>
        </p:spPr>
        <p:txBody>
          <a:bodyPr/>
          <a:lstStyle>
            <a:lvl1pPr marL="0" indent="0" algn="l">
              <a:buNone/>
              <a:defRPr sz="2000" b="1" baseline="0">
                <a:solidFill>
                  <a:srgbClr val="2D2D2D"/>
                </a:solidFill>
                <a:effectLst/>
                <a:latin typeface="Calibri" pitchFamily="34"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462555" y="1890635"/>
            <a:ext cx="7617144" cy="779488"/>
          </a:xfrm>
          <a:prstGeom prst="rect">
            <a:avLst/>
          </a:prstGeom>
        </p:spPr>
        <p:txBody>
          <a:bodyPr/>
          <a:lstStyle>
            <a:lvl1pPr marL="0" indent="0" algn="l">
              <a:lnSpc>
                <a:spcPts val="2000"/>
              </a:lnSpc>
              <a:buNone/>
              <a:defRPr sz="1800" baseline="0">
                <a:solidFill>
                  <a:srgbClr val="2D2D2D"/>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pic>
        <p:nvPicPr>
          <p:cNvPr id="17" name="Picture 16" descr="Logos of the U.S. Department of Health and Human Services and Centers for Disease Control and Prevention" title="LOGOS"/>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63440" y="4280110"/>
            <a:ext cx="1254584" cy="719251"/>
          </a:xfrm>
          <a:prstGeom prst="rect">
            <a:avLst/>
          </a:prstGeom>
        </p:spPr>
      </p:pic>
      <p:grpSp>
        <p:nvGrpSpPr>
          <p:cNvPr id="10" name="Group 9">
            <a:extLst>
              <a:ext uri="{FF2B5EF4-FFF2-40B4-BE49-F238E27FC236}">
                <a16:creationId xmlns:a16="http://schemas.microsoft.com/office/drawing/2014/main" id="{2900023D-2373-43F5-A4AA-FD7F91255A55}"/>
              </a:ext>
            </a:extLst>
          </p:cNvPr>
          <p:cNvGrpSpPr/>
          <p:nvPr userDrawn="1"/>
        </p:nvGrpSpPr>
        <p:grpSpPr>
          <a:xfrm>
            <a:off x="1" y="2"/>
            <a:ext cx="267157" cy="895570"/>
            <a:chOff x="2721769" y="2050256"/>
            <a:chExt cx="442912" cy="1469660"/>
          </a:xfrm>
        </p:grpSpPr>
        <p:sp>
          <p:nvSpPr>
            <p:cNvPr id="12" name="Rectangle 11">
              <a:extLst>
                <a:ext uri="{FF2B5EF4-FFF2-40B4-BE49-F238E27FC236}">
                  <a16:creationId xmlns:a16="http://schemas.microsoft.com/office/drawing/2014/main" id="{275925BE-9EF0-43F9-9D78-64BD587500CA}"/>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noFill/>
                </a:ln>
              </a:endParaRPr>
            </a:p>
          </p:txBody>
        </p:sp>
        <p:sp>
          <p:nvSpPr>
            <p:cNvPr id="14" name="Rectangle 13">
              <a:extLst>
                <a:ext uri="{FF2B5EF4-FFF2-40B4-BE49-F238E27FC236}">
                  <a16:creationId xmlns:a16="http://schemas.microsoft.com/office/drawing/2014/main" id="{79245E9D-1A1B-4F74-AD8C-354693087FC0}"/>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noFill/>
                </a:ln>
              </a:endParaRPr>
            </a:p>
          </p:txBody>
        </p:sp>
      </p:grpSp>
      <p:sp>
        <p:nvSpPr>
          <p:cNvPr id="15" name="TextBox 14">
            <a:extLst>
              <a:ext uri="{FF2B5EF4-FFF2-40B4-BE49-F238E27FC236}">
                <a16:creationId xmlns:a16="http://schemas.microsoft.com/office/drawing/2014/main" id="{9EA0238C-23EC-47A0-ABAA-400AE503943B}"/>
              </a:ext>
            </a:extLst>
          </p:cNvPr>
          <p:cNvSpPr txBox="1"/>
          <p:nvPr userDrawn="1"/>
        </p:nvSpPr>
        <p:spPr>
          <a:xfrm>
            <a:off x="4962090" y="4510542"/>
            <a:ext cx="4181912" cy="400110"/>
          </a:xfrm>
          <a:prstGeom prst="rect">
            <a:avLst/>
          </a:prstGeom>
          <a:solidFill>
            <a:srgbClr val="FBAB18"/>
          </a:solidFill>
        </p:spPr>
        <p:txBody>
          <a:bodyPr wrap="square" rtlCol="0">
            <a:spAutoFit/>
          </a:bodyPr>
          <a:lstStyle/>
          <a:p>
            <a:pPr marL="285743" marR="0" lvl="0" indent="0" algn="l" defTabSz="914378" rtl="0" eaLnBrk="0" fontAlgn="base" latinLnBrk="0" hangingPunct="0">
              <a:lnSpc>
                <a:spcPct val="100000"/>
              </a:lnSpc>
              <a:spcBef>
                <a:spcPct val="0"/>
              </a:spcBef>
              <a:spcAft>
                <a:spcPct val="0"/>
              </a:spcAft>
              <a:buClrTx/>
              <a:buSzTx/>
              <a:buFontTx/>
              <a:buNone/>
              <a:tabLst/>
              <a:defRPr/>
            </a:pPr>
            <a:r>
              <a:rPr lang="en-US" sz="2000" b="1">
                <a:solidFill>
                  <a:srgbClr val="2D2D2D"/>
                </a:solidFill>
                <a:latin typeface="Calibri" panose="020F0502020204030204" pitchFamily="34" charset="0"/>
                <a:cs typeface="Calibri" panose="020F0502020204030204" pitchFamily="34" charset="0"/>
              </a:rPr>
              <a:t>cdc.gov/coronavirus</a:t>
            </a:r>
          </a:p>
        </p:txBody>
      </p:sp>
    </p:spTree>
    <p:extLst>
      <p:ext uri="{BB962C8B-B14F-4D97-AF65-F5344CB8AC3E}">
        <p14:creationId xmlns:p14="http://schemas.microsoft.com/office/powerpoint/2010/main" val="4078044784"/>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2B0A619-F6AA-4053-9D4A-55C4BC7B0046}"/>
              </a:ext>
            </a:extLst>
          </p:cNvPr>
          <p:cNvSpPr/>
          <p:nvPr userDrawn="1"/>
        </p:nvSpPr>
        <p:spPr>
          <a:xfrm>
            <a:off x="0" y="0"/>
            <a:ext cx="9144000" cy="5143500"/>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Title 1"/>
          <p:cNvSpPr>
            <a:spLocks noGrp="1"/>
          </p:cNvSpPr>
          <p:nvPr userDrawn="1">
            <p:ph type="title"/>
          </p:nvPr>
        </p:nvSpPr>
        <p:spPr>
          <a:xfrm>
            <a:off x="685801" y="9097"/>
            <a:ext cx="8458200" cy="866834"/>
          </a:xfrm>
          <a:prstGeom prst="rect">
            <a:avLst/>
          </a:prstGeom>
        </p:spPr>
        <p:txBody>
          <a:bodyPr anchor="ctr"/>
          <a:lstStyle>
            <a:lvl1pPr algn="l">
              <a:lnSpc>
                <a:spcPts val="3000"/>
              </a:lnSpc>
              <a:defRPr sz="2800" b="1" baseline="0">
                <a:solidFill>
                  <a:schemeClr val="tx2"/>
                </a:solidFill>
                <a:effectLst/>
                <a:latin typeface="Calibri" pitchFamily="34" charset="0"/>
              </a:defRPr>
            </a:lvl1pPr>
          </a:lstStyle>
          <a:p>
            <a:endParaRPr lang="en-US"/>
          </a:p>
        </p:txBody>
      </p:sp>
      <p:sp>
        <p:nvSpPr>
          <p:cNvPr id="5" name="Subtitle 2"/>
          <p:cNvSpPr>
            <a:spLocks noGrp="1"/>
          </p:cNvSpPr>
          <p:nvPr userDrawn="1">
            <p:ph type="subTitle" idx="1"/>
          </p:nvPr>
        </p:nvSpPr>
        <p:spPr>
          <a:xfrm>
            <a:off x="685802" y="1061976"/>
            <a:ext cx="7453858" cy="342900"/>
          </a:xfrm>
          <a:prstGeom prst="rect">
            <a:avLst/>
          </a:prstGeom>
        </p:spPr>
        <p:txBody>
          <a:bodyPr/>
          <a:lstStyle>
            <a:lvl1pPr marL="0" indent="0" algn="l">
              <a:buNone/>
              <a:defRPr sz="2000" b="1" baseline="0">
                <a:solidFill>
                  <a:schemeClr val="tx2"/>
                </a:solidFill>
                <a:effectLst/>
                <a:latin typeface="Calibri" pitchFamily="34"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685801" y="1890635"/>
            <a:ext cx="7393898" cy="779488"/>
          </a:xfrm>
          <a:prstGeom prst="rect">
            <a:avLst/>
          </a:prstGeom>
        </p:spPr>
        <p:txBody>
          <a:bodyPr/>
          <a:lstStyle>
            <a:lvl1pPr marL="0" indent="0" algn="l">
              <a:lnSpc>
                <a:spcPts val="2000"/>
              </a:lnSpc>
              <a:buNone/>
              <a:defRPr sz="1800"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pic>
        <p:nvPicPr>
          <p:cNvPr id="17" name="Picture 16" descr="Logos of the U.S. Department of Health and Human Services and Centers for Disease Control and Prevention" title="LOGO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3440" y="4280110"/>
            <a:ext cx="1254584" cy="719251"/>
          </a:xfrm>
          <a:prstGeom prst="rect">
            <a:avLst/>
          </a:prstGeom>
        </p:spPr>
      </p:pic>
      <p:grpSp>
        <p:nvGrpSpPr>
          <p:cNvPr id="21" name="Group 20">
            <a:extLst>
              <a:ext uri="{FF2B5EF4-FFF2-40B4-BE49-F238E27FC236}">
                <a16:creationId xmlns:a16="http://schemas.microsoft.com/office/drawing/2014/main" id="{CC3D0F8F-59A2-423C-A3F9-4CCC5E04EB88}"/>
              </a:ext>
            </a:extLst>
          </p:cNvPr>
          <p:cNvGrpSpPr/>
          <p:nvPr userDrawn="1"/>
        </p:nvGrpSpPr>
        <p:grpSpPr>
          <a:xfrm>
            <a:off x="1" y="2"/>
            <a:ext cx="267157" cy="895570"/>
            <a:chOff x="2721769" y="2050256"/>
            <a:chExt cx="442912" cy="1469660"/>
          </a:xfrm>
        </p:grpSpPr>
        <p:sp>
          <p:nvSpPr>
            <p:cNvPr id="22" name="Rectangle 21">
              <a:extLst>
                <a:ext uri="{FF2B5EF4-FFF2-40B4-BE49-F238E27FC236}">
                  <a16:creationId xmlns:a16="http://schemas.microsoft.com/office/drawing/2014/main" id="{D32F05D3-C03C-45E4-9FA9-D106B2E80059}"/>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noFill/>
                </a:ln>
              </a:endParaRPr>
            </a:p>
          </p:txBody>
        </p:sp>
        <p:sp>
          <p:nvSpPr>
            <p:cNvPr id="23" name="Rectangle 22">
              <a:extLst>
                <a:ext uri="{FF2B5EF4-FFF2-40B4-BE49-F238E27FC236}">
                  <a16:creationId xmlns:a16="http://schemas.microsoft.com/office/drawing/2014/main" id="{486CBDE1-9FE4-4D39-8D29-C02C77614B0D}"/>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noFill/>
                </a:ln>
              </a:endParaRPr>
            </a:p>
          </p:txBody>
        </p:sp>
      </p:grpSp>
    </p:spTree>
    <p:extLst>
      <p:ext uri="{BB962C8B-B14F-4D97-AF65-F5344CB8AC3E}">
        <p14:creationId xmlns:p14="http://schemas.microsoft.com/office/powerpoint/2010/main" val="469468069"/>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ATA SLIDE">
    <p:bg>
      <p:bgPr>
        <a:solidFill>
          <a:schemeClr val="bg2"/>
        </a:solidFill>
        <a:effectLst/>
      </p:bgPr>
    </p:bg>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6082667" y="5045515"/>
            <a:ext cx="603083" cy="91188"/>
          </a:xfrm>
          <a:prstGeom prst="rect">
            <a:avLst/>
          </a:prstGeom>
          <a:solidFill>
            <a:srgbClr val="B01519"/>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9" name="Rectangle 8"/>
          <p:cNvSpPr>
            <a:spLocks noChangeArrowheads="1"/>
          </p:cNvSpPr>
          <p:nvPr userDrawn="1"/>
        </p:nvSpPr>
        <p:spPr bwMode="auto">
          <a:xfrm>
            <a:off x="6677885" y="5045515"/>
            <a:ext cx="603083" cy="91188"/>
          </a:xfrm>
          <a:prstGeom prst="rect">
            <a:avLst/>
          </a:prstGeom>
          <a:solidFill>
            <a:srgbClr val="FBAB18"/>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0" name="Rectangle 9"/>
          <p:cNvSpPr>
            <a:spLocks noChangeArrowheads="1"/>
          </p:cNvSpPr>
          <p:nvPr userDrawn="1"/>
        </p:nvSpPr>
        <p:spPr bwMode="auto">
          <a:xfrm>
            <a:off x="7280967" y="5045515"/>
            <a:ext cx="603574" cy="91188"/>
          </a:xfrm>
          <a:prstGeom prst="rect">
            <a:avLst/>
          </a:prstGeom>
          <a:solidFill>
            <a:srgbClr val="292B6E"/>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1" name="Rectangle 10"/>
          <p:cNvSpPr>
            <a:spLocks noChangeArrowheads="1"/>
          </p:cNvSpPr>
          <p:nvPr userDrawn="1"/>
        </p:nvSpPr>
        <p:spPr bwMode="auto">
          <a:xfrm>
            <a:off x="7870698" y="5045515"/>
            <a:ext cx="1273303" cy="91188"/>
          </a:xfrm>
          <a:prstGeom prst="rect">
            <a:avLst/>
          </a:prstGeom>
          <a:solidFill>
            <a:srgbClr val="4656A6"/>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2" name="Rectangle 20"/>
          <p:cNvSpPr>
            <a:spLocks noChangeArrowheads="1"/>
          </p:cNvSpPr>
          <p:nvPr userDrawn="1"/>
        </p:nvSpPr>
        <p:spPr bwMode="auto">
          <a:xfrm>
            <a:off x="1" y="5045515"/>
            <a:ext cx="5679249" cy="91188"/>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3" name="Rectangle 12"/>
          <p:cNvSpPr>
            <a:spLocks noChangeArrowheads="1"/>
          </p:cNvSpPr>
          <p:nvPr userDrawn="1"/>
        </p:nvSpPr>
        <p:spPr bwMode="auto">
          <a:xfrm>
            <a:off x="5481059" y="5045515"/>
            <a:ext cx="603083" cy="91188"/>
          </a:xfrm>
          <a:prstGeom prst="rect">
            <a:avLst/>
          </a:prstGeom>
          <a:solidFill>
            <a:srgbClr val="55BF8B"/>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 name="Title 1"/>
          <p:cNvSpPr>
            <a:spLocks noGrp="1"/>
          </p:cNvSpPr>
          <p:nvPr userDrawn="1">
            <p:ph type="title" hasCustomPrompt="1"/>
          </p:nvPr>
        </p:nvSpPr>
        <p:spPr>
          <a:xfrm>
            <a:off x="457200" y="205980"/>
            <a:ext cx="8229600" cy="689591"/>
          </a:xfrm>
          <a:prstGeom prst="rect">
            <a:avLst/>
          </a:prstGeom>
        </p:spPr>
        <p:txBody>
          <a:bodyPr anchor="b" anchorCtr="0"/>
          <a:lstStyle>
            <a:lvl1pPr algn="l">
              <a:lnSpc>
                <a:spcPts val="3000"/>
              </a:lnSpc>
              <a:defRPr sz="2800" b="1" baseline="0">
                <a:solidFill>
                  <a:srgbClr val="006A71"/>
                </a:solidFill>
                <a:effectLst/>
                <a:latin typeface="Calibri" pitchFamily="34" charset="0"/>
              </a:defRPr>
            </a:lvl1pPr>
          </a:lstStyle>
          <a:p>
            <a:r>
              <a:rPr lang="en-US"/>
              <a:t>Heading</a:t>
            </a:r>
          </a:p>
        </p:txBody>
      </p:sp>
      <p:sp>
        <p:nvSpPr>
          <p:cNvPr id="5" name="Text Placeholder 7"/>
          <p:cNvSpPr>
            <a:spLocks noGrp="1"/>
          </p:cNvSpPr>
          <p:nvPr userDrawn="1">
            <p:ph type="body" sz="quarter" idx="10"/>
          </p:nvPr>
        </p:nvSpPr>
        <p:spPr>
          <a:xfrm>
            <a:off x="457200" y="1158875"/>
            <a:ext cx="8229600" cy="3341688"/>
          </a:xfrm>
        </p:spPr>
        <p:txBody>
          <a:bodyPr/>
          <a:lstStyle>
            <a:lvl1pPr marL="230183" indent="-230183">
              <a:buClr>
                <a:srgbClr val="005DAA"/>
              </a:buClr>
              <a:buFont typeface="Wingdings" panose="05000000000000000000" pitchFamily="2" charset="2"/>
              <a:buChar char="§"/>
              <a:defRPr sz="2000">
                <a:solidFill>
                  <a:srgbClr val="2D2D2D"/>
                </a:solidFill>
              </a:defRPr>
            </a:lvl1pPr>
            <a:lvl2pPr>
              <a:buClr>
                <a:srgbClr val="532E63"/>
              </a:buClr>
              <a:defRPr sz="2000">
                <a:solidFill>
                  <a:srgbClr val="2D2D2D"/>
                </a:solidFill>
              </a:defRPr>
            </a:lvl2pPr>
            <a:lvl3pPr>
              <a:buClr>
                <a:srgbClr val="9A3B26"/>
              </a:buClr>
              <a:defRPr sz="2000">
                <a:solidFill>
                  <a:srgbClr val="2D2D2D"/>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pic>
        <p:nvPicPr>
          <p:cNvPr id="21" name="Picture 20" descr="Logos of the U.S. Department of Health and Human Services and Centers for Disease Control and Prevention" title="LOGOS">
            <a:extLst>
              <a:ext uri="{FF2B5EF4-FFF2-40B4-BE49-F238E27FC236}">
                <a16:creationId xmlns:a16="http://schemas.microsoft.com/office/drawing/2014/main" id="{5EB3B0CC-979E-4460-961A-7E5D5213A07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3440" y="4501098"/>
            <a:ext cx="869114" cy="498262"/>
          </a:xfrm>
          <a:prstGeom prst="rect">
            <a:avLst/>
          </a:prstGeom>
        </p:spPr>
      </p:pic>
      <p:grpSp>
        <p:nvGrpSpPr>
          <p:cNvPr id="20" name="Group 19">
            <a:extLst>
              <a:ext uri="{FF2B5EF4-FFF2-40B4-BE49-F238E27FC236}">
                <a16:creationId xmlns:a16="http://schemas.microsoft.com/office/drawing/2014/main" id="{9256BCB5-3FA6-46A4-BD0C-A091D9F1922D}"/>
              </a:ext>
            </a:extLst>
          </p:cNvPr>
          <p:cNvGrpSpPr/>
          <p:nvPr userDrawn="1"/>
        </p:nvGrpSpPr>
        <p:grpSpPr>
          <a:xfrm>
            <a:off x="1" y="2"/>
            <a:ext cx="267157" cy="895570"/>
            <a:chOff x="2721769" y="2050256"/>
            <a:chExt cx="442912" cy="1469660"/>
          </a:xfrm>
        </p:grpSpPr>
        <p:sp>
          <p:nvSpPr>
            <p:cNvPr id="22" name="Rectangle 21">
              <a:extLst>
                <a:ext uri="{FF2B5EF4-FFF2-40B4-BE49-F238E27FC236}">
                  <a16:creationId xmlns:a16="http://schemas.microsoft.com/office/drawing/2014/main" id="{B5B91796-8B0E-4339-853E-86194B92F336}"/>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noFill/>
                </a:ln>
              </a:endParaRPr>
            </a:p>
          </p:txBody>
        </p:sp>
        <p:sp>
          <p:nvSpPr>
            <p:cNvPr id="23" name="Rectangle 22">
              <a:extLst>
                <a:ext uri="{FF2B5EF4-FFF2-40B4-BE49-F238E27FC236}">
                  <a16:creationId xmlns:a16="http://schemas.microsoft.com/office/drawing/2014/main" id="{FB4E0A8E-0F30-4F8C-A535-BEEA20A4E70F}"/>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noFill/>
                </a:ln>
              </a:endParaRPr>
            </a:p>
          </p:txBody>
        </p:sp>
      </p:grpSp>
    </p:spTree>
    <p:extLst>
      <p:ext uri="{BB962C8B-B14F-4D97-AF65-F5344CB8AC3E}">
        <p14:creationId xmlns:p14="http://schemas.microsoft.com/office/powerpoint/2010/main" val="2915703953"/>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DATA SLIDE">
    <p:bg>
      <p:bgPr>
        <a:solidFill>
          <a:schemeClr val="bg2"/>
        </a:solidFill>
        <a:effectLst/>
      </p:bgPr>
    </p:bg>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6082667" y="5045515"/>
            <a:ext cx="603083" cy="91188"/>
          </a:xfrm>
          <a:prstGeom prst="rect">
            <a:avLst/>
          </a:prstGeom>
          <a:solidFill>
            <a:srgbClr val="B01519"/>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9" name="Rectangle 8"/>
          <p:cNvSpPr>
            <a:spLocks noChangeArrowheads="1"/>
          </p:cNvSpPr>
          <p:nvPr userDrawn="1"/>
        </p:nvSpPr>
        <p:spPr bwMode="auto">
          <a:xfrm>
            <a:off x="6677885" y="5045515"/>
            <a:ext cx="603083" cy="91188"/>
          </a:xfrm>
          <a:prstGeom prst="rect">
            <a:avLst/>
          </a:prstGeom>
          <a:solidFill>
            <a:srgbClr val="FBAB18"/>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0" name="Rectangle 9"/>
          <p:cNvSpPr>
            <a:spLocks noChangeArrowheads="1"/>
          </p:cNvSpPr>
          <p:nvPr userDrawn="1"/>
        </p:nvSpPr>
        <p:spPr bwMode="auto">
          <a:xfrm>
            <a:off x="7280967" y="5045515"/>
            <a:ext cx="603574" cy="91188"/>
          </a:xfrm>
          <a:prstGeom prst="rect">
            <a:avLst/>
          </a:prstGeom>
          <a:solidFill>
            <a:srgbClr val="292B6E"/>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1" name="Rectangle 10"/>
          <p:cNvSpPr>
            <a:spLocks noChangeArrowheads="1"/>
          </p:cNvSpPr>
          <p:nvPr userDrawn="1"/>
        </p:nvSpPr>
        <p:spPr bwMode="auto">
          <a:xfrm>
            <a:off x="7870698" y="5045515"/>
            <a:ext cx="1273303" cy="91188"/>
          </a:xfrm>
          <a:prstGeom prst="rect">
            <a:avLst/>
          </a:prstGeom>
          <a:solidFill>
            <a:srgbClr val="4656A6"/>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2" name="Rectangle 20"/>
          <p:cNvSpPr>
            <a:spLocks noChangeArrowheads="1"/>
          </p:cNvSpPr>
          <p:nvPr userDrawn="1"/>
        </p:nvSpPr>
        <p:spPr bwMode="auto">
          <a:xfrm>
            <a:off x="1" y="5045515"/>
            <a:ext cx="5679249" cy="91188"/>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3" name="Rectangle 12"/>
          <p:cNvSpPr>
            <a:spLocks noChangeArrowheads="1"/>
          </p:cNvSpPr>
          <p:nvPr userDrawn="1"/>
        </p:nvSpPr>
        <p:spPr bwMode="auto">
          <a:xfrm>
            <a:off x="5481059" y="5045515"/>
            <a:ext cx="603083" cy="91188"/>
          </a:xfrm>
          <a:prstGeom prst="rect">
            <a:avLst/>
          </a:prstGeom>
          <a:solidFill>
            <a:srgbClr val="55BF8B"/>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 name="Title 1"/>
          <p:cNvSpPr>
            <a:spLocks noGrp="1"/>
          </p:cNvSpPr>
          <p:nvPr userDrawn="1">
            <p:ph type="title" hasCustomPrompt="1"/>
          </p:nvPr>
        </p:nvSpPr>
        <p:spPr>
          <a:xfrm>
            <a:off x="457200" y="205980"/>
            <a:ext cx="8229600" cy="689591"/>
          </a:xfrm>
          <a:prstGeom prst="rect">
            <a:avLst/>
          </a:prstGeom>
        </p:spPr>
        <p:txBody>
          <a:bodyPr anchor="b" anchorCtr="0"/>
          <a:lstStyle>
            <a:lvl1pPr algn="l">
              <a:lnSpc>
                <a:spcPts val="3000"/>
              </a:lnSpc>
              <a:defRPr sz="2800" b="1" baseline="0">
                <a:solidFill>
                  <a:srgbClr val="006A71"/>
                </a:solidFill>
                <a:effectLst/>
                <a:latin typeface="Calibri" pitchFamily="34" charset="0"/>
              </a:defRPr>
            </a:lvl1pPr>
          </a:lstStyle>
          <a:p>
            <a:r>
              <a:rPr lang="en-US"/>
              <a:t>Heading</a:t>
            </a:r>
          </a:p>
        </p:txBody>
      </p:sp>
      <p:sp>
        <p:nvSpPr>
          <p:cNvPr id="5" name="Text Placeholder 7"/>
          <p:cNvSpPr>
            <a:spLocks noGrp="1"/>
          </p:cNvSpPr>
          <p:nvPr userDrawn="1">
            <p:ph type="body" sz="quarter" idx="10"/>
          </p:nvPr>
        </p:nvSpPr>
        <p:spPr>
          <a:xfrm>
            <a:off x="457200" y="1158875"/>
            <a:ext cx="8229600" cy="3341688"/>
          </a:xfrm>
        </p:spPr>
        <p:txBody>
          <a:bodyPr/>
          <a:lstStyle>
            <a:lvl1pPr marL="230183" indent="-230183">
              <a:buClr>
                <a:srgbClr val="005DAA"/>
              </a:buClr>
              <a:buFont typeface="Wingdings" panose="05000000000000000000" pitchFamily="2" charset="2"/>
              <a:buChar char="§"/>
              <a:defRPr sz="2000">
                <a:solidFill>
                  <a:srgbClr val="2D2D2D"/>
                </a:solidFill>
              </a:defRPr>
            </a:lvl1pPr>
            <a:lvl2pPr>
              <a:buClr>
                <a:srgbClr val="532E63"/>
              </a:buClr>
              <a:defRPr sz="2000">
                <a:solidFill>
                  <a:srgbClr val="2D2D2D"/>
                </a:solidFill>
              </a:defRPr>
            </a:lvl2pPr>
            <a:lvl3pPr>
              <a:buClr>
                <a:srgbClr val="9A3B26"/>
              </a:buClr>
              <a:defRPr sz="2000">
                <a:solidFill>
                  <a:srgbClr val="2D2D2D"/>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grpSp>
        <p:nvGrpSpPr>
          <p:cNvPr id="20" name="Group 19">
            <a:extLst>
              <a:ext uri="{FF2B5EF4-FFF2-40B4-BE49-F238E27FC236}">
                <a16:creationId xmlns:a16="http://schemas.microsoft.com/office/drawing/2014/main" id="{9256BCB5-3FA6-46A4-BD0C-A091D9F1922D}"/>
              </a:ext>
            </a:extLst>
          </p:cNvPr>
          <p:cNvGrpSpPr/>
          <p:nvPr userDrawn="1"/>
        </p:nvGrpSpPr>
        <p:grpSpPr>
          <a:xfrm>
            <a:off x="1" y="2"/>
            <a:ext cx="267157" cy="895570"/>
            <a:chOff x="2721769" y="2050256"/>
            <a:chExt cx="442912" cy="1469660"/>
          </a:xfrm>
        </p:grpSpPr>
        <p:sp>
          <p:nvSpPr>
            <p:cNvPr id="22" name="Rectangle 21">
              <a:extLst>
                <a:ext uri="{FF2B5EF4-FFF2-40B4-BE49-F238E27FC236}">
                  <a16:creationId xmlns:a16="http://schemas.microsoft.com/office/drawing/2014/main" id="{B5B91796-8B0E-4339-853E-86194B92F336}"/>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noFill/>
                </a:ln>
              </a:endParaRPr>
            </a:p>
          </p:txBody>
        </p:sp>
        <p:sp>
          <p:nvSpPr>
            <p:cNvPr id="23" name="Rectangle 22">
              <a:extLst>
                <a:ext uri="{FF2B5EF4-FFF2-40B4-BE49-F238E27FC236}">
                  <a16:creationId xmlns:a16="http://schemas.microsoft.com/office/drawing/2014/main" id="{FB4E0A8E-0F30-4F8C-A535-BEEA20A4E70F}"/>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noFill/>
                </a:ln>
              </a:endParaRPr>
            </a:p>
          </p:txBody>
        </p:sp>
      </p:grpSp>
    </p:spTree>
    <p:extLst>
      <p:ext uri="{BB962C8B-B14F-4D97-AF65-F5344CB8AC3E}">
        <p14:creationId xmlns:p14="http://schemas.microsoft.com/office/powerpoint/2010/main" val="1704837959"/>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ATA SLIDE 2 colum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b" anchorCtr="0"/>
          <a:lstStyle>
            <a:lvl1pPr algn="l">
              <a:lnSpc>
                <a:spcPts val="3000"/>
              </a:lnSpc>
              <a:defRPr sz="2800" b="1" baseline="0">
                <a:solidFill>
                  <a:srgbClr val="006A71"/>
                </a:solidFill>
                <a:effectLst/>
                <a:latin typeface="Calibri" pitchFamily="34" charset="0"/>
              </a:defRPr>
            </a:lvl1pPr>
          </a:lstStyle>
          <a:p>
            <a:endParaRPr lang="en-US"/>
          </a:p>
        </p:txBody>
      </p:sp>
      <p:sp>
        <p:nvSpPr>
          <p:cNvPr id="3" name="Content Placeholder 2"/>
          <p:cNvSpPr>
            <a:spLocks noGrp="1"/>
          </p:cNvSpPr>
          <p:nvPr>
            <p:ph idx="1"/>
          </p:nvPr>
        </p:nvSpPr>
        <p:spPr>
          <a:xfrm>
            <a:off x="457201" y="1200151"/>
            <a:ext cx="3879669" cy="3143250"/>
          </a:xfrm>
          <a:prstGeom prst="rect">
            <a:avLst/>
          </a:prstGeom>
        </p:spPr>
        <p:txBody>
          <a:bodyPr/>
          <a:lstStyle>
            <a:lvl1pPr marL="342892" indent="-342892">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31" indent="-285743">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4807132" y="1200151"/>
            <a:ext cx="3879669" cy="3143250"/>
          </a:xfrm>
          <a:prstGeom prst="rect">
            <a:avLst/>
          </a:prstGeom>
        </p:spPr>
        <p:txBody>
          <a:bodyPr/>
          <a:lstStyle>
            <a:lvl1pPr marL="342892" indent="-342892">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31" indent="-285743">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5" name="Rectangle 14">
            <a:extLst>
              <a:ext uri="{FF2B5EF4-FFF2-40B4-BE49-F238E27FC236}">
                <a16:creationId xmlns:a16="http://schemas.microsoft.com/office/drawing/2014/main" id="{9416945D-7463-43F9-B460-2CF43DA20039}"/>
              </a:ext>
            </a:extLst>
          </p:cNvPr>
          <p:cNvSpPr>
            <a:spLocks noChangeArrowheads="1"/>
          </p:cNvSpPr>
          <p:nvPr userDrawn="1"/>
        </p:nvSpPr>
        <p:spPr bwMode="auto">
          <a:xfrm>
            <a:off x="6082667" y="5045515"/>
            <a:ext cx="603083" cy="91188"/>
          </a:xfrm>
          <a:prstGeom prst="rect">
            <a:avLst/>
          </a:prstGeom>
          <a:solidFill>
            <a:srgbClr val="B01519"/>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6" name="Rectangle 15">
            <a:extLst>
              <a:ext uri="{FF2B5EF4-FFF2-40B4-BE49-F238E27FC236}">
                <a16:creationId xmlns:a16="http://schemas.microsoft.com/office/drawing/2014/main" id="{18D9C951-7795-4013-A98F-41CA15626AB5}"/>
              </a:ext>
            </a:extLst>
          </p:cNvPr>
          <p:cNvSpPr>
            <a:spLocks noChangeArrowheads="1"/>
          </p:cNvSpPr>
          <p:nvPr userDrawn="1"/>
        </p:nvSpPr>
        <p:spPr bwMode="auto">
          <a:xfrm>
            <a:off x="6677885" y="5045515"/>
            <a:ext cx="603083" cy="91188"/>
          </a:xfrm>
          <a:prstGeom prst="rect">
            <a:avLst/>
          </a:prstGeom>
          <a:solidFill>
            <a:srgbClr val="FBAB18"/>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7" name="Rectangle 16">
            <a:extLst>
              <a:ext uri="{FF2B5EF4-FFF2-40B4-BE49-F238E27FC236}">
                <a16:creationId xmlns:a16="http://schemas.microsoft.com/office/drawing/2014/main" id="{0E138E91-A144-4218-9895-5E4D3582ADFB}"/>
              </a:ext>
            </a:extLst>
          </p:cNvPr>
          <p:cNvSpPr>
            <a:spLocks noChangeArrowheads="1"/>
          </p:cNvSpPr>
          <p:nvPr userDrawn="1"/>
        </p:nvSpPr>
        <p:spPr bwMode="auto">
          <a:xfrm>
            <a:off x="7280967" y="5045515"/>
            <a:ext cx="603574" cy="91188"/>
          </a:xfrm>
          <a:prstGeom prst="rect">
            <a:avLst/>
          </a:prstGeom>
          <a:solidFill>
            <a:srgbClr val="292B6E"/>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8" name="Rectangle 17">
            <a:extLst>
              <a:ext uri="{FF2B5EF4-FFF2-40B4-BE49-F238E27FC236}">
                <a16:creationId xmlns:a16="http://schemas.microsoft.com/office/drawing/2014/main" id="{EEF4E6B6-BDAE-40A5-9E22-D7B6320CBA11}"/>
              </a:ext>
            </a:extLst>
          </p:cNvPr>
          <p:cNvSpPr>
            <a:spLocks noChangeArrowheads="1"/>
          </p:cNvSpPr>
          <p:nvPr userDrawn="1"/>
        </p:nvSpPr>
        <p:spPr bwMode="auto">
          <a:xfrm>
            <a:off x="7870698" y="5045515"/>
            <a:ext cx="1273303" cy="91188"/>
          </a:xfrm>
          <a:prstGeom prst="rect">
            <a:avLst/>
          </a:prstGeom>
          <a:solidFill>
            <a:srgbClr val="4656A6"/>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9" name="Rectangle 20">
            <a:extLst>
              <a:ext uri="{FF2B5EF4-FFF2-40B4-BE49-F238E27FC236}">
                <a16:creationId xmlns:a16="http://schemas.microsoft.com/office/drawing/2014/main" id="{E71CFAF4-5909-4817-B92D-CE4D29DFF703}"/>
              </a:ext>
            </a:extLst>
          </p:cNvPr>
          <p:cNvSpPr>
            <a:spLocks noChangeArrowheads="1"/>
          </p:cNvSpPr>
          <p:nvPr userDrawn="1"/>
        </p:nvSpPr>
        <p:spPr bwMode="auto">
          <a:xfrm>
            <a:off x="1" y="5045515"/>
            <a:ext cx="5679249" cy="91188"/>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0" name="Rectangle 19">
            <a:extLst>
              <a:ext uri="{FF2B5EF4-FFF2-40B4-BE49-F238E27FC236}">
                <a16:creationId xmlns:a16="http://schemas.microsoft.com/office/drawing/2014/main" id="{40E6DC0A-1388-4428-BA38-59223C425A40}"/>
              </a:ext>
            </a:extLst>
          </p:cNvPr>
          <p:cNvSpPr>
            <a:spLocks noChangeArrowheads="1"/>
          </p:cNvSpPr>
          <p:nvPr userDrawn="1"/>
        </p:nvSpPr>
        <p:spPr bwMode="auto">
          <a:xfrm>
            <a:off x="5481059" y="5045515"/>
            <a:ext cx="603083" cy="91188"/>
          </a:xfrm>
          <a:prstGeom prst="rect">
            <a:avLst/>
          </a:prstGeom>
          <a:solidFill>
            <a:srgbClr val="55BF8B"/>
          </a:solidFill>
          <a:ln>
            <a:noFill/>
          </a:ln>
        </p:spPr>
        <p:txBody>
          <a:bodyPr vert="horz" wrap="square" lIns="60960" tIns="30480" rIns="60960" bIns="30480" numCol="1" anchor="t" anchorCtr="0" compatLnSpc="1">
            <a:prstTxWarp prst="textNoShape">
              <a:avLst/>
            </a:prstTxWarp>
          </a:bodyPr>
          <a:lstStyle/>
          <a:p>
            <a:endParaRPr lang="en-US" sz="1667"/>
          </a:p>
        </p:txBody>
      </p:sp>
      <p:pic>
        <p:nvPicPr>
          <p:cNvPr id="21" name="Picture 20" descr="Logos of the U.S. Department of Health and Human Services and Centers for Disease Control and Prevention" title="LOGOS">
            <a:extLst>
              <a:ext uri="{FF2B5EF4-FFF2-40B4-BE49-F238E27FC236}">
                <a16:creationId xmlns:a16="http://schemas.microsoft.com/office/drawing/2014/main" id="{84213D48-D055-4EE8-9726-533AB8E26AA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3440" y="4280110"/>
            <a:ext cx="1254584" cy="719251"/>
          </a:xfrm>
          <a:prstGeom prst="rect">
            <a:avLst/>
          </a:prstGeom>
        </p:spPr>
      </p:pic>
      <p:grpSp>
        <p:nvGrpSpPr>
          <p:cNvPr id="23" name="Group 22">
            <a:extLst>
              <a:ext uri="{FF2B5EF4-FFF2-40B4-BE49-F238E27FC236}">
                <a16:creationId xmlns:a16="http://schemas.microsoft.com/office/drawing/2014/main" id="{AF318103-E3F0-462E-A0BE-161EC7EA9C7C}"/>
              </a:ext>
            </a:extLst>
          </p:cNvPr>
          <p:cNvGrpSpPr/>
          <p:nvPr userDrawn="1"/>
        </p:nvGrpSpPr>
        <p:grpSpPr>
          <a:xfrm>
            <a:off x="1" y="2"/>
            <a:ext cx="267157" cy="895570"/>
            <a:chOff x="2721769" y="2050256"/>
            <a:chExt cx="442912" cy="1469660"/>
          </a:xfrm>
        </p:grpSpPr>
        <p:sp>
          <p:nvSpPr>
            <p:cNvPr id="24" name="Rectangle 23">
              <a:extLst>
                <a:ext uri="{FF2B5EF4-FFF2-40B4-BE49-F238E27FC236}">
                  <a16:creationId xmlns:a16="http://schemas.microsoft.com/office/drawing/2014/main" id="{6C2A256B-3279-4135-9C44-56940C3F4D28}"/>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noFill/>
                </a:ln>
              </a:endParaRPr>
            </a:p>
          </p:txBody>
        </p:sp>
        <p:sp>
          <p:nvSpPr>
            <p:cNvPr id="25" name="Rectangle 24">
              <a:extLst>
                <a:ext uri="{FF2B5EF4-FFF2-40B4-BE49-F238E27FC236}">
                  <a16:creationId xmlns:a16="http://schemas.microsoft.com/office/drawing/2014/main" id="{DD7CDBA5-E900-4510-9676-E670A0189CF4}"/>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noFill/>
                </a:ln>
              </a:endParaRPr>
            </a:p>
          </p:txBody>
        </p:sp>
      </p:grpSp>
    </p:spTree>
    <p:extLst>
      <p:ext uri="{BB962C8B-B14F-4D97-AF65-F5344CB8AC3E}">
        <p14:creationId xmlns:p14="http://schemas.microsoft.com/office/powerpoint/2010/main" val="2026241501"/>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DATA SLIDE 2 colum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b" anchorCtr="0"/>
          <a:lstStyle>
            <a:lvl1pPr algn="l">
              <a:lnSpc>
                <a:spcPts val="3000"/>
              </a:lnSpc>
              <a:defRPr sz="2800" b="1" baseline="0">
                <a:solidFill>
                  <a:srgbClr val="006A71"/>
                </a:solidFill>
                <a:effectLst/>
                <a:latin typeface="Calibri" pitchFamily="34" charset="0"/>
              </a:defRPr>
            </a:lvl1pPr>
          </a:lstStyle>
          <a:p>
            <a:endParaRPr lang="en-US"/>
          </a:p>
        </p:txBody>
      </p:sp>
      <p:sp>
        <p:nvSpPr>
          <p:cNvPr id="3" name="Content Placeholder 2"/>
          <p:cNvSpPr>
            <a:spLocks noGrp="1"/>
          </p:cNvSpPr>
          <p:nvPr>
            <p:ph idx="1"/>
          </p:nvPr>
        </p:nvSpPr>
        <p:spPr>
          <a:xfrm>
            <a:off x="457201" y="1200151"/>
            <a:ext cx="3879669" cy="3143250"/>
          </a:xfrm>
          <a:prstGeom prst="rect">
            <a:avLst/>
          </a:prstGeom>
        </p:spPr>
        <p:txBody>
          <a:bodyPr/>
          <a:lstStyle>
            <a:lvl1pPr marL="342892" indent="-342892">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31" indent="-285743">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4807132" y="1200151"/>
            <a:ext cx="3879669" cy="3143250"/>
          </a:xfrm>
          <a:prstGeom prst="rect">
            <a:avLst/>
          </a:prstGeom>
        </p:spPr>
        <p:txBody>
          <a:bodyPr/>
          <a:lstStyle>
            <a:lvl1pPr marL="342892" indent="-342892">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31" indent="-285743">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5" name="Rectangle 14">
            <a:extLst>
              <a:ext uri="{FF2B5EF4-FFF2-40B4-BE49-F238E27FC236}">
                <a16:creationId xmlns:a16="http://schemas.microsoft.com/office/drawing/2014/main" id="{9416945D-7463-43F9-B460-2CF43DA20039}"/>
              </a:ext>
            </a:extLst>
          </p:cNvPr>
          <p:cNvSpPr>
            <a:spLocks noChangeArrowheads="1"/>
          </p:cNvSpPr>
          <p:nvPr userDrawn="1"/>
        </p:nvSpPr>
        <p:spPr bwMode="auto">
          <a:xfrm>
            <a:off x="6082667" y="5045515"/>
            <a:ext cx="603083" cy="91188"/>
          </a:xfrm>
          <a:prstGeom prst="rect">
            <a:avLst/>
          </a:prstGeom>
          <a:solidFill>
            <a:srgbClr val="B01519"/>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6" name="Rectangle 15">
            <a:extLst>
              <a:ext uri="{FF2B5EF4-FFF2-40B4-BE49-F238E27FC236}">
                <a16:creationId xmlns:a16="http://schemas.microsoft.com/office/drawing/2014/main" id="{18D9C951-7795-4013-A98F-41CA15626AB5}"/>
              </a:ext>
            </a:extLst>
          </p:cNvPr>
          <p:cNvSpPr>
            <a:spLocks noChangeArrowheads="1"/>
          </p:cNvSpPr>
          <p:nvPr userDrawn="1"/>
        </p:nvSpPr>
        <p:spPr bwMode="auto">
          <a:xfrm>
            <a:off x="6677885" y="5045515"/>
            <a:ext cx="603083" cy="91188"/>
          </a:xfrm>
          <a:prstGeom prst="rect">
            <a:avLst/>
          </a:prstGeom>
          <a:solidFill>
            <a:srgbClr val="FBAB18"/>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7" name="Rectangle 16">
            <a:extLst>
              <a:ext uri="{FF2B5EF4-FFF2-40B4-BE49-F238E27FC236}">
                <a16:creationId xmlns:a16="http://schemas.microsoft.com/office/drawing/2014/main" id="{0E138E91-A144-4218-9895-5E4D3582ADFB}"/>
              </a:ext>
            </a:extLst>
          </p:cNvPr>
          <p:cNvSpPr>
            <a:spLocks noChangeArrowheads="1"/>
          </p:cNvSpPr>
          <p:nvPr userDrawn="1"/>
        </p:nvSpPr>
        <p:spPr bwMode="auto">
          <a:xfrm>
            <a:off x="7280967" y="5045515"/>
            <a:ext cx="603574" cy="91188"/>
          </a:xfrm>
          <a:prstGeom prst="rect">
            <a:avLst/>
          </a:prstGeom>
          <a:solidFill>
            <a:srgbClr val="292B6E"/>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8" name="Rectangle 17">
            <a:extLst>
              <a:ext uri="{FF2B5EF4-FFF2-40B4-BE49-F238E27FC236}">
                <a16:creationId xmlns:a16="http://schemas.microsoft.com/office/drawing/2014/main" id="{EEF4E6B6-BDAE-40A5-9E22-D7B6320CBA11}"/>
              </a:ext>
            </a:extLst>
          </p:cNvPr>
          <p:cNvSpPr>
            <a:spLocks noChangeArrowheads="1"/>
          </p:cNvSpPr>
          <p:nvPr userDrawn="1"/>
        </p:nvSpPr>
        <p:spPr bwMode="auto">
          <a:xfrm>
            <a:off x="7870698" y="5045515"/>
            <a:ext cx="1273303" cy="91188"/>
          </a:xfrm>
          <a:prstGeom prst="rect">
            <a:avLst/>
          </a:prstGeom>
          <a:solidFill>
            <a:srgbClr val="4656A6"/>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9" name="Rectangle 20">
            <a:extLst>
              <a:ext uri="{FF2B5EF4-FFF2-40B4-BE49-F238E27FC236}">
                <a16:creationId xmlns:a16="http://schemas.microsoft.com/office/drawing/2014/main" id="{E71CFAF4-5909-4817-B92D-CE4D29DFF703}"/>
              </a:ext>
            </a:extLst>
          </p:cNvPr>
          <p:cNvSpPr>
            <a:spLocks noChangeArrowheads="1"/>
          </p:cNvSpPr>
          <p:nvPr userDrawn="1"/>
        </p:nvSpPr>
        <p:spPr bwMode="auto">
          <a:xfrm>
            <a:off x="1" y="5045515"/>
            <a:ext cx="5679249" cy="91188"/>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0" name="Rectangle 19">
            <a:extLst>
              <a:ext uri="{FF2B5EF4-FFF2-40B4-BE49-F238E27FC236}">
                <a16:creationId xmlns:a16="http://schemas.microsoft.com/office/drawing/2014/main" id="{40E6DC0A-1388-4428-BA38-59223C425A40}"/>
              </a:ext>
            </a:extLst>
          </p:cNvPr>
          <p:cNvSpPr>
            <a:spLocks noChangeArrowheads="1"/>
          </p:cNvSpPr>
          <p:nvPr userDrawn="1"/>
        </p:nvSpPr>
        <p:spPr bwMode="auto">
          <a:xfrm>
            <a:off x="5481059" y="5045515"/>
            <a:ext cx="603083" cy="91188"/>
          </a:xfrm>
          <a:prstGeom prst="rect">
            <a:avLst/>
          </a:prstGeom>
          <a:solidFill>
            <a:srgbClr val="55BF8B"/>
          </a:solidFill>
          <a:ln>
            <a:noFill/>
          </a:ln>
        </p:spPr>
        <p:txBody>
          <a:bodyPr vert="horz" wrap="square" lIns="60960" tIns="30480" rIns="60960" bIns="30480" numCol="1" anchor="t" anchorCtr="0" compatLnSpc="1">
            <a:prstTxWarp prst="textNoShape">
              <a:avLst/>
            </a:prstTxWarp>
          </a:bodyPr>
          <a:lstStyle/>
          <a:p>
            <a:endParaRPr lang="en-US" sz="1667"/>
          </a:p>
        </p:txBody>
      </p:sp>
      <p:grpSp>
        <p:nvGrpSpPr>
          <p:cNvPr id="23" name="Group 22">
            <a:extLst>
              <a:ext uri="{FF2B5EF4-FFF2-40B4-BE49-F238E27FC236}">
                <a16:creationId xmlns:a16="http://schemas.microsoft.com/office/drawing/2014/main" id="{AF318103-E3F0-462E-A0BE-161EC7EA9C7C}"/>
              </a:ext>
            </a:extLst>
          </p:cNvPr>
          <p:cNvGrpSpPr/>
          <p:nvPr userDrawn="1"/>
        </p:nvGrpSpPr>
        <p:grpSpPr>
          <a:xfrm>
            <a:off x="1" y="2"/>
            <a:ext cx="267157" cy="895570"/>
            <a:chOff x="2721769" y="2050256"/>
            <a:chExt cx="442912" cy="1469660"/>
          </a:xfrm>
        </p:grpSpPr>
        <p:sp>
          <p:nvSpPr>
            <p:cNvPr id="24" name="Rectangle 23">
              <a:extLst>
                <a:ext uri="{FF2B5EF4-FFF2-40B4-BE49-F238E27FC236}">
                  <a16:creationId xmlns:a16="http://schemas.microsoft.com/office/drawing/2014/main" id="{6C2A256B-3279-4135-9C44-56940C3F4D28}"/>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noFill/>
                </a:ln>
              </a:endParaRPr>
            </a:p>
          </p:txBody>
        </p:sp>
        <p:sp>
          <p:nvSpPr>
            <p:cNvPr id="25" name="Rectangle 24">
              <a:extLst>
                <a:ext uri="{FF2B5EF4-FFF2-40B4-BE49-F238E27FC236}">
                  <a16:creationId xmlns:a16="http://schemas.microsoft.com/office/drawing/2014/main" id="{DD7CDBA5-E900-4510-9676-E670A0189CF4}"/>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noFill/>
                </a:ln>
              </a:endParaRPr>
            </a:p>
          </p:txBody>
        </p:sp>
      </p:grpSp>
    </p:spTree>
    <p:extLst>
      <p:ext uri="{BB962C8B-B14F-4D97-AF65-F5344CB8AC3E}">
        <p14:creationId xmlns:p14="http://schemas.microsoft.com/office/powerpoint/2010/main" val="124537950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006A7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614" y="2441364"/>
            <a:ext cx="8294913" cy="871538"/>
          </a:xfrm>
          <a:prstGeom prst="rect">
            <a:avLst/>
          </a:prstGeom>
        </p:spPr>
        <p:txBody>
          <a:bodyPr anchor="b"/>
          <a:lstStyle>
            <a:lvl1pPr algn="l">
              <a:defRPr sz="36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179613" y="3516737"/>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endParaRPr lang="en-US"/>
          </a:p>
        </p:txBody>
      </p:sp>
      <p:pic>
        <p:nvPicPr>
          <p:cNvPr id="4" name="Picture 3" descr="Logos of the U.S. Department of Health and Human Services and Centers for Disease Control and Prevention" title="LOGOS">
            <a:extLst>
              <a:ext uri="{FF2B5EF4-FFF2-40B4-BE49-F238E27FC236}">
                <a16:creationId xmlns:a16="http://schemas.microsoft.com/office/drawing/2014/main" id="{1338F5EA-D0AF-428F-B372-DAC2A9B1C5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7230" y="4280110"/>
            <a:ext cx="1254584" cy="719251"/>
          </a:xfrm>
          <a:prstGeom prst="rect">
            <a:avLst/>
          </a:prstGeom>
        </p:spPr>
      </p:pic>
    </p:spTree>
    <p:extLst>
      <p:ext uri="{BB962C8B-B14F-4D97-AF65-F5344CB8AC3E}">
        <p14:creationId xmlns:p14="http://schemas.microsoft.com/office/powerpoint/2010/main" val="253640198"/>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olor_background">
    <p:bg>
      <p:bgPr>
        <a:solidFill>
          <a:srgbClr val="006A7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1EDB832-85DB-47C2-990D-C76F1161C2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27069" y="506187"/>
            <a:ext cx="4484352" cy="4346372"/>
          </a:xfrm>
          <a:prstGeom prst="rect">
            <a:avLst/>
          </a:prstGeom>
        </p:spPr>
      </p:pic>
      <p:sp>
        <p:nvSpPr>
          <p:cNvPr id="2" name="Title 1"/>
          <p:cNvSpPr>
            <a:spLocks noGrp="1"/>
          </p:cNvSpPr>
          <p:nvPr>
            <p:ph type="title"/>
          </p:nvPr>
        </p:nvSpPr>
        <p:spPr>
          <a:xfrm>
            <a:off x="179614" y="2441364"/>
            <a:ext cx="8294913" cy="871538"/>
          </a:xfrm>
          <a:prstGeom prst="rect">
            <a:avLst/>
          </a:prstGeom>
        </p:spPr>
        <p:txBody>
          <a:bodyPr anchor="b"/>
          <a:lstStyle>
            <a:lvl1pPr algn="l">
              <a:defRPr sz="36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179613" y="3516737"/>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endParaRPr lang="en-US"/>
          </a:p>
        </p:txBody>
      </p:sp>
      <p:pic>
        <p:nvPicPr>
          <p:cNvPr id="4" name="Picture 3" descr="Logos of the U.S. Department of Health and Human Services and Centers for Disease Control and Prevention" title="LOGOS">
            <a:extLst>
              <a:ext uri="{FF2B5EF4-FFF2-40B4-BE49-F238E27FC236}">
                <a16:creationId xmlns:a16="http://schemas.microsoft.com/office/drawing/2014/main" id="{1338F5EA-D0AF-428F-B372-DAC2A9B1C51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17230" y="4280110"/>
            <a:ext cx="1254584" cy="719251"/>
          </a:xfrm>
          <a:prstGeom prst="rect">
            <a:avLst/>
          </a:prstGeom>
        </p:spPr>
      </p:pic>
    </p:spTree>
    <p:extLst>
      <p:ext uri="{BB962C8B-B14F-4D97-AF65-F5344CB8AC3E}">
        <p14:creationId xmlns:p14="http://schemas.microsoft.com/office/powerpoint/2010/main" val="172419681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TA SLIDE">
    <p:bg>
      <p:bgPr>
        <a:solidFill>
          <a:schemeClr val="bg2"/>
        </a:solidFill>
        <a:effectLst/>
      </p:bgPr>
    </p:bg>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6082667" y="5045515"/>
            <a:ext cx="603083" cy="91188"/>
          </a:xfrm>
          <a:prstGeom prst="rect">
            <a:avLst/>
          </a:prstGeom>
          <a:solidFill>
            <a:srgbClr val="B01519"/>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9" name="Rectangle 8"/>
          <p:cNvSpPr>
            <a:spLocks noChangeArrowheads="1"/>
          </p:cNvSpPr>
          <p:nvPr userDrawn="1"/>
        </p:nvSpPr>
        <p:spPr bwMode="auto">
          <a:xfrm>
            <a:off x="6677885" y="5045515"/>
            <a:ext cx="603083" cy="91188"/>
          </a:xfrm>
          <a:prstGeom prst="rect">
            <a:avLst/>
          </a:prstGeom>
          <a:solidFill>
            <a:srgbClr val="FBAB18"/>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0" name="Rectangle 9"/>
          <p:cNvSpPr>
            <a:spLocks noChangeArrowheads="1"/>
          </p:cNvSpPr>
          <p:nvPr userDrawn="1"/>
        </p:nvSpPr>
        <p:spPr bwMode="auto">
          <a:xfrm>
            <a:off x="7280967" y="5045515"/>
            <a:ext cx="603574" cy="91188"/>
          </a:xfrm>
          <a:prstGeom prst="rect">
            <a:avLst/>
          </a:prstGeom>
          <a:solidFill>
            <a:srgbClr val="292B6E"/>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1" name="Rectangle 10"/>
          <p:cNvSpPr>
            <a:spLocks noChangeArrowheads="1"/>
          </p:cNvSpPr>
          <p:nvPr userDrawn="1"/>
        </p:nvSpPr>
        <p:spPr bwMode="auto">
          <a:xfrm>
            <a:off x="7870698" y="5045515"/>
            <a:ext cx="1273303" cy="91188"/>
          </a:xfrm>
          <a:prstGeom prst="rect">
            <a:avLst/>
          </a:prstGeom>
          <a:solidFill>
            <a:srgbClr val="4656A6"/>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2" name="Rectangle 20"/>
          <p:cNvSpPr>
            <a:spLocks noChangeArrowheads="1"/>
          </p:cNvSpPr>
          <p:nvPr userDrawn="1"/>
        </p:nvSpPr>
        <p:spPr bwMode="auto">
          <a:xfrm>
            <a:off x="1" y="5045515"/>
            <a:ext cx="5679249" cy="91188"/>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3" name="Rectangle 12"/>
          <p:cNvSpPr>
            <a:spLocks noChangeArrowheads="1"/>
          </p:cNvSpPr>
          <p:nvPr userDrawn="1"/>
        </p:nvSpPr>
        <p:spPr bwMode="auto">
          <a:xfrm>
            <a:off x="5481059" y="5045515"/>
            <a:ext cx="603083" cy="91188"/>
          </a:xfrm>
          <a:prstGeom prst="rect">
            <a:avLst/>
          </a:prstGeom>
          <a:solidFill>
            <a:srgbClr val="55BF8B"/>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 name="Title 1"/>
          <p:cNvSpPr>
            <a:spLocks noGrp="1"/>
          </p:cNvSpPr>
          <p:nvPr userDrawn="1">
            <p:ph type="title" hasCustomPrompt="1"/>
          </p:nvPr>
        </p:nvSpPr>
        <p:spPr>
          <a:xfrm>
            <a:off x="457200" y="205980"/>
            <a:ext cx="8229600" cy="689591"/>
          </a:xfrm>
          <a:prstGeom prst="rect">
            <a:avLst/>
          </a:prstGeom>
        </p:spPr>
        <p:txBody>
          <a:bodyPr anchor="b" anchorCtr="0"/>
          <a:lstStyle>
            <a:lvl1pPr algn="l">
              <a:lnSpc>
                <a:spcPts val="3000"/>
              </a:lnSpc>
              <a:defRPr sz="2800" b="1" baseline="0">
                <a:solidFill>
                  <a:srgbClr val="006A71"/>
                </a:solidFill>
                <a:effectLst/>
                <a:latin typeface="Calibri" pitchFamily="34" charset="0"/>
              </a:defRPr>
            </a:lvl1pPr>
          </a:lstStyle>
          <a:p>
            <a:r>
              <a:rPr lang="en-US"/>
              <a:t>Heading</a:t>
            </a:r>
          </a:p>
        </p:txBody>
      </p:sp>
      <p:sp>
        <p:nvSpPr>
          <p:cNvPr id="5" name="Text Placeholder 7"/>
          <p:cNvSpPr>
            <a:spLocks noGrp="1"/>
          </p:cNvSpPr>
          <p:nvPr userDrawn="1">
            <p:ph type="body" sz="quarter" idx="10"/>
          </p:nvPr>
        </p:nvSpPr>
        <p:spPr>
          <a:xfrm>
            <a:off x="457200" y="1158875"/>
            <a:ext cx="8229600" cy="3341688"/>
          </a:xfrm>
        </p:spPr>
        <p:txBody>
          <a:bodyPr/>
          <a:lstStyle>
            <a:lvl1pPr marL="230183" indent="-230183">
              <a:buClr>
                <a:srgbClr val="005DAA"/>
              </a:buClr>
              <a:buFont typeface="Wingdings" panose="05000000000000000000" pitchFamily="2" charset="2"/>
              <a:buChar char="§"/>
              <a:defRPr sz="2000">
                <a:solidFill>
                  <a:srgbClr val="2D2D2D"/>
                </a:solidFill>
              </a:defRPr>
            </a:lvl1pPr>
            <a:lvl2pPr>
              <a:buClr>
                <a:srgbClr val="532E63"/>
              </a:buClr>
              <a:defRPr sz="2000">
                <a:solidFill>
                  <a:srgbClr val="2D2D2D"/>
                </a:solidFill>
              </a:defRPr>
            </a:lvl2pPr>
            <a:lvl3pPr>
              <a:buClr>
                <a:srgbClr val="9A3B26"/>
              </a:buClr>
              <a:defRPr sz="2000">
                <a:solidFill>
                  <a:srgbClr val="2D2D2D"/>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pic>
        <p:nvPicPr>
          <p:cNvPr id="21" name="Picture 20" descr="Logos of the U.S. Department of Health and Human Services and Centers for Disease Control and Prevention" title="LOGOS">
            <a:extLst>
              <a:ext uri="{FF2B5EF4-FFF2-40B4-BE49-F238E27FC236}">
                <a16:creationId xmlns:a16="http://schemas.microsoft.com/office/drawing/2014/main" id="{5EB3B0CC-979E-4460-961A-7E5D5213A07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3440" y="4501098"/>
            <a:ext cx="869114" cy="498262"/>
          </a:xfrm>
          <a:prstGeom prst="rect">
            <a:avLst/>
          </a:prstGeom>
        </p:spPr>
      </p:pic>
      <p:grpSp>
        <p:nvGrpSpPr>
          <p:cNvPr id="20" name="Group 19">
            <a:extLst>
              <a:ext uri="{FF2B5EF4-FFF2-40B4-BE49-F238E27FC236}">
                <a16:creationId xmlns:a16="http://schemas.microsoft.com/office/drawing/2014/main" id="{9256BCB5-3FA6-46A4-BD0C-A091D9F1922D}"/>
              </a:ext>
            </a:extLst>
          </p:cNvPr>
          <p:cNvGrpSpPr/>
          <p:nvPr userDrawn="1"/>
        </p:nvGrpSpPr>
        <p:grpSpPr>
          <a:xfrm>
            <a:off x="1" y="2"/>
            <a:ext cx="267157" cy="895570"/>
            <a:chOff x="2721769" y="2050256"/>
            <a:chExt cx="442912" cy="1469660"/>
          </a:xfrm>
        </p:grpSpPr>
        <p:sp>
          <p:nvSpPr>
            <p:cNvPr id="22" name="Rectangle 21">
              <a:extLst>
                <a:ext uri="{FF2B5EF4-FFF2-40B4-BE49-F238E27FC236}">
                  <a16:creationId xmlns:a16="http://schemas.microsoft.com/office/drawing/2014/main" id="{B5B91796-8B0E-4339-853E-86194B92F336}"/>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noFill/>
                </a:ln>
              </a:endParaRPr>
            </a:p>
          </p:txBody>
        </p:sp>
        <p:sp>
          <p:nvSpPr>
            <p:cNvPr id="23" name="Rectangle 22">
              <a:extLst>
                <a:ext uri="{FF2B5EF4-FFF2-40B4-BE49-F238E27FC236}">
                  <a16:creationId xmlns:a16="http://schemas.microsoft.com/office/drawing/2014/main" id="{FB4E0A8E-0F30-4F8C-A535-BEEA20A4E70F}"/>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noFill/>
                </a:ln>
              </a:endParaRPr>
            </a:p>
          </p:txBody>
        </p:sp>
      </p:grpSp>
    </p:spTree>
    <p:extLst>
      <p:ext uri="{BB962C8B-B14F-4D97-AF65-F5344CB8AC3E}">
        <p14:creationId xmlns:p14="http://schemas.microsoft.com/office/powerpoint/2010/main" val="344551143"/>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8140"/>
          <a:stretch/>
        </p:blipFill>
        <p:spPr>
          <a:xfrm>
            <a:off x="1956" y="4251555"/>
            <a:ext cx="9144000" cy="883169"/>
          </a:xfrm>
          <a:prstGeom prst="rect">
            <a:avLst/>
          </a:prstGeom>
        </p:spPr>
      </p:pic>
      <p:sp>
        <p:nvSpPr>
          <p:cNvPr id="3" name="TextBox 2"/>
          <p:cNvSpPr txBox="1"/>
          <p:nvPr userDrawn="1"/>
        </p:nvSpPr>
        <p:spPr>
          <a:xfrm>
            <a:off x="127219" y="2746825"/>
            <a:ext cx="6639341" cy="1384995"/>
          </a:xfrm>
          <a:prstGeom prst="rect">
            <a:avLst/>
          </a:prstGeom>
          <a:noFill/>
        </p:spPr>
        <p:txBody>
          <a:bodyPr wrap="square" rtlCol="0">
            <a:spAutoFit/>
          </a:bodyPr>
          <a:lstStyle/>
          <a:p>
            <a:r>
              <a:rPr lang="en-US" sz="1200">
                <a:solidFill>
                  <a:srgbClr val="2D2D2D"/>
                </a:solidFill>
                <a:latin typeface="Calibri" panose="020F0502020204030204" pitchFamily="34" charset="0"/>
              </a:rPr>
              <a:t>For more information, contact CDC</a:t>
            </a:r>
            <a:br>
              <a:rPr lang="en-US" sz="1200">
                <a:solidFill>
                  <a:srgbClr val="2D2D2D"/>
                </a:solidFill>
                <a:latin typeface="Calibri" panose="020F0502020204030204" pitchFamily="34" charset="0"/>
              </a:rPr>
            </a:br>
            <a:r>
              <a:rPr lang="en-US" sz="1200">
                <a:solidFill>
                  <a:srgbClr val="2D2D2D"/>
                </a:solidFill>
                <a:latin typeface="Calibri" panose="020F0502020204030204" pitchFamily="34" charset="0"/>
              </a:rPr>
              <a:t>1-800-CDC-INFO (232-4636)</a:t>
            </a:r>
            <a:br>
              <a:rPr lang="en-US" sz="1200">
                <a:solidFill>
                  <a:srgbClr val="2D2D2D"/>
                </a:solidFill>
                <a:latin typeface="Calibri" panose="020F0502020204030204" pitchFamily="34" charset="0"/>
              </a:rPr>
            </a:br>
            <a:r>
              <a:rPr lang="en-US" sz="1200">
                <a:solidFill>
                  <a:srgbClr val="2D2D2D"/>
                </a:solidFill>
                <a:latin typeface="Calibri" panose="020F0502020204030204" pitchFamily="34" charset="0"/>
              </a:rPr>
              <a:t>TTY:  1-888-232-6348    www.cdc.gov</a:t>
            </a:r>
            <a:br>
              <a:rPr lang="en-US" sz="1200">
                <a:solidFill>
                  <a:srgbClr val="2D2D2D"/>
                </a:solidFill>
                <a:latin typeface="Calibri" panose="020F0502020204030204" pitchFamily="34" charset="0"/>
              </a:rPr>
            </a:br>
            <a:br>
              <a:rPr lang="en-US" sz="1200">
                <a:solidFill>
                  <a:srgbClr val="2D2D2D"/>
                </a:solidFill>
                <a:latin typeface="Calibri" panose="020F0502020204030204" pitchFamily="34" charset="0"/>
              </a:rPr>
            </a:br>
            <a:br>
              <a:rPr lang="en-US" sz="1200">
                <a:solidFill>
                  <a:srgbClr val="2D2D2D"/>
                </a:solidFill>
                <a:latin typeface="Calibri" panose="020F0502020204030204" pitchFamily="34" charset="0"/>
              </a:rPr>
            </a:br>
            <a:r>
              <a:rPr lang="en-US" sz="1200">
                <a:solidFill>
                  <a:srgbClr val="2D2D2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4246855"/>
            <a:ext cx="9144000" cy="887868"/>
          </a:xfrm>
          <a:prstGeom prst="rect">
            <a:avLst/>
          </a:prstGeom>
        </p:spPr>
      </p:pic>
      <p:grpSp>
        <p:nvGrpSpPr>
          <p:cNvPr id="2" name="Group 1"/>
          <p:cNvGrpSpPr/>
          <p:nvPr userDrawn="1"/>
        </p:nvGrpSpPr>
        <p:grpSpPr>
          <a:xfrm>
            <a:off x="0" y="4246855"/>
            <a:ext cx="9144000" cy="887868"/>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1050"/>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1050"/>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1050"/>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1050"/>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1050"/>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1050"/>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1050"/>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1050"/>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800327" y="4339941"/>
            <a:ext cx="1254584" cy="719251"/>
          </a:xfrm>
          <a:prstGeom prst="rect">
            <a:avLst/>
          </a:prstGeom>
        </p:spPr>
      </p:pic>
      <p:pic>
        <p:nvPicPr>
          <p:cNvPr id="18" name="Picture 17">
            <a:extLst>
              <a:ext uri="{FF2B5EF4-FFF2-40B4-BE49-F238E27FC236}">
                <a16:creationId xmlns:a16="http://schemas.microsoft.com/office/drawing/2014/main" id="{708E3E0E-8007-4E08-9AE4-D29BCAE7C56D}"/>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334256" y="175642"/>
            <a:ext cx="3684774" cy="3475844"/>
          </a:xfrm>
          <a:prstGeom prst="rect">
            <a:avLst/>
          </a:prstGeom>
        </p:spPr>
      </p:pic>
    </p:spTree>
    <p:extLst>
      <p:ext uri="{BB962C8B-B14F-4D97-AF65-F5344CB8AC3E}">
        <p14:creationId xmlns:p14="http://schemas.microsoft.com/office/powerpoint/2010/main" val="2686972651"/>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LOSING">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8140"/>
          <a:stretch/>
        </p:blipFill>
        <p:spPr>
          <a:xfrm>
            <a:off x="1956" y="4251555"/>
            <a:ext cx="9144000" cy="883169"/>
          </a:xfrm>
          <a:prstGeom prst="rect">
            <a:avLst/>
          </a:prstGeom>
        </p:spPr>
      </p:pic>
      <p:sp>
        <p:nvSpPr>
          <p:cNvPr id="3" name="TextBox 2"/>
          <p:cNvSpPr txBox="1"/>
          <p:nvPr userDrawn="1"/>
        </p:nvSpPr>
        <p:spPr>
          <a:xfrm>
            <a:off x="127219" y="2746825"/>
            <a:ext cx="6639341" cy="1384995"/>
          </a:xfrm>
          <a:prstGeom prst="rect">
            <a:avLst/>
          </a:prstGeom>
          <a:noFill/>
        </p:spPr>
        <p:txBody>
          <a:bodyPr wrap="square" rtlCol="0">
            <a:spAutoFit/>
          </a:bodyPr>
          <a:lstStyle/>
          <a:p>
            <a:r>
              <a:rPr lang="en-US" sz="1200">
                <a:solidFill>
                  <a:srgbClr val="2D2D2D"/>
                </a:solidFill>
                <a:latin typeface="Calibri" panose="020F0502020204030204" pitchFamily="34" charset="0"/>
              </a:rPr>
              <a:t>For more information, contact CDC</a:t>
            </a:r>
            <a:br>
              <a:rPr lang="en-US" sz="1200">
                <a:solidFill>
                  <a:srgbClr val="2D2D2D"/>
                </a:solidFill>
                <a:latin typeface="Calibri" panose="020F0502020204030204" pitchFamily="34" charset="0"/>
              </a:rPr>
            </a:br>
            <a:r>
              <a:rPr lang="en-US" sz="1200">
                <a:solidFill>
                  <a:srgbClr val="2D2D2D"/>
                </a:solidFill>
                <a:latin typeface="Calibri" panose="020F0502020204030204" pitchFamily="34" charset="0"/>
              </a:rPr>
              <a:t>1-800-CDC-INFO (232-4636)</a:t>
            </a:r>
            <a:br>
              <a:rPr lang="en-US" sz="1200">
                <a:solidFill>
                  <a:srgbClr val="2D2D2D"/>
                </a:solidFill>
                <a:latin typeface="Calibri" panose="020F0502020204030204" pitchFamily="34" charset="0"/>
              </a:rPr>
            </a:br>
            <a:r>
              <a:rPr lang="en-US" sz="1200">
                <a:solidFill>
                  <a:srgbClr val="2D2D2D"/>
                </a:solidFill>
                <a:latin typeface="Calibri" panose="020F0502020204030204" pitchFamily="34" charset="0"/>
              </a:rPr>
              <a:t>TTY:  1-888-232-6348    www.cdc.gov</a:t>
            </a:r>
            <a:br>
              <a:rPr lang="en-US" sz="1200">
                <a:solidFill>
                  <a:srgbClr val="2D2D2D"/>
                </a:solidFill>
                <a:latin typeface="Calibri" panose="020F0502020204030204" pitchFamily="34" charset="0"/>
              </a:rPr>
            </a:br>
            <a:br>
              <a:rPr lang="en-US" sz="1200">
                <a:solidFill>
                  <a:srgbClr val="2D2D2D"/>
                </a:solidFill>
                <a:latin typeface="Calibri" panose="020F0502020204030204" pitchFamily="34" charset="0"/>
              </a:rPr>
            </a:br>
            <a:br>
              <a:rPr lang="en-US" sz="1200">
                <a:solidFill>
                  <a:srgbClr val="2D2D2D"/>
                </a:solidFill>
                <a:latin typeface="Calibri" panose="020F0502020204030204" pitchFamily="34" charset="0"/>
              </a:rPr>
            </a:br>
            <a:r>
              <a:rPr lang="en-US" sz="1200">
                <a:solidFill>
                  <a:srgbClr val="2D2D2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4246855"/>
            <a:ext cx="9144000" cy="887868"/>
          </a:xfrm>
          <a:prstGeom prst="rect">
            <a:avLst/>
          </a:prstGeom>
        </p:spPr>
      </p:pic>
      <p:grpSp>
        <p:nvGrpSpPr>
          <p:cNvPr id="2" name="Group 1"/>
          <p:cNvGrpSpPr/>
          <p:nvPr userDrawn="1"/>
        </p:nvGrpSpPr>
        <p:grpSpPr>
          <a:xfrm>
            <a:off x="0" y="4246855"/>
            <a:ext cx="9144000" cy="887868"/>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1050"/>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1050"/>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1050"/>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1050"/>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1050"/>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1050"/>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1050"/>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1050"/>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800327" y="4339941"/>
            <a:ext cx="1254584" cy="719251"/>
          </a:xfrm>
          <a:prstGeom prst="rect">
            <a:avLst/>
          </a:prstGeom>
        </p:spPr>
      </p:pic>
      <p:pic>
        <p:nvPicPr>
          <p:cNvPr id="17" name="Picture 16">
            <a:extLst>
              <a:ext uri="{FF2B5EF4-FFF2-40B4-BE49-F238E27FC236}">
                <a16:creationId xmlns:a16="http://schemas.microsoft.com/office/drawing/2014/main" id="{52A43ECC-BBFF-4967-9F45-5667FFC0EE1F}"/>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0" y="0"/>
            <a:ext cx="9144000" cy="2543820"/>
          </a:xfrm>
          <a:prstGeom prst="rect">
            <a:avLst/>
          </a:prstGeom>
        </p:spPr>
      </p:pic>
    </p:spTree>
    <p:extLst>
      <p:ext uri="{BB962C8B-B14F-4D97-AF65-F5344CB8AC3E}">
        <p14:creationId xmlns:p14="http://schemas.microsoft.com/office/powerpoint/2010/main" val="3710593290"/>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Y - Content w Title, Bar, Text">
    <p:spTree>
      <p:nvGrpSpPr>
        <p:cNvPr id="1" name=""/>
        <p:cNvGrpSpPr/>
        <p:nvPr/>
      </p:nvGrpSpPr>
      <p:grpSpPr>
        <a:xfrm>
          <a:off x="0" y="0"/>
          <a:ext cx="0" cy="0"/>
          <a:chOff x="0" y="0"/>
          <a:chExt cx="0" cy="0"/>
        </a:xfrm>
      </p:grpSpPr>
      <p:sp>
        <p:nvSpPr>
          <p:cNvPr id="2" name="Title 1"/>
          <p:cNvSpPr>
            <a:spLocks noGrp="1"/>
          </p:cNvSpPr>
          <p:nvPr>
            <p:ph type="title"/>
          </p:nvPr>
        </p:nvSpPr>
        <p:spPr>
          <a:xfrm>
            <a:off x="548641" y="205979"/>
            <a:ext cx="7178463" cy="857250"/>
          </a:xfrm>
          <a:prstGeom prst="rect">
            <a:avLst/>
          </a:prstGeom>
        </p:spPr>
        <p:txBody>
          <a:bodyPr anchor="b" anchorCtr="0"/>
          <a:lstStyle>
            <a:lvl1pPr algn="l">
              <a:lnSpc>
                <a:spcPts val="3000"/>
              </a:lnSpc>
              <a:defRPr sz="2800" b="1" baseline="0">
                <a:solidFill>
                  <a:srgbClr val="0039A6"/>
                </a:solidFill>
                <a:effectLst/>
                <a:latin typeface="Calibri" pitchFamily="34" charset="0"/>
              </a:defRPr>
            </a:lvl1pPr>
          </a:lstStyle>
          <a:p>
            <a:endParaRPr lang="en-US"/>
          </a:p>
        </p:txBody>
      </p:sp>
      <p:pic>
        <p:nvPicPr>
          <p:cNvPr id="18" name="Picture 17"/>
          <p:cNvPicPr>
            <a:picLocks noChangeAspect="1"/>
          </p:cNvPicPr>
          <p:nvPr userDrawn="1"/>
        </p:nvPicPr>
        <p:blipFill rotWithShape="1">
          <a:blip r:embed="rId2" cstate="print">
            <a:extLst>
              <a:ext uri="{28A0092B-C50C-407E-A947-70E740481C1C}">
                <a14:useLocalDpi xmlns:a14="http://schemas.microsoft.com/office/drawing/2010/main" val="0"/>
              </a:ext>
            </a:extLst>
          </a:blip>
          <a:srcRect t="87742" b="-5052"/>
          <a:stretch/>
        </p:blipFill>
        <p:spPr>
          <a:xfrm>
            <a:off x="-1" y="5013447"/>
            <a:ext cx="9144001" cy="186744"/>
          </a:xfrm>
          <a:prstGeom prst="rect">
            <a:avLst/>
          </a:prstGeom>
        </p:spPr>
      </p:pic>
      <p:sp>
        <p:nvSpPr>
          <p:cNvPr id="6" name="Line 6"/>
          <p:cNvSpPr>
            <a:spLocks noChangeShapeType="1"/>
          </p:cNvSpPr>
          <p:nvPr userDrawn="1"/>
        </p:nvSpPr>
        <p:spPr bwMode="auto">
          <a:xfrm>
            <a:off x="457200" y="1109483"/>
            <a:ext cx="8229600" cy="0"/>
          </a:xfrm>
          <a:prstGeom prst="line">
            <a:avLst/>
          </a:prstGeom>
          <a:noFill/>
          <a:ln w="25400">
            <a:solidFill>
              <a:srgbClr val="0039A6"/>
            </a:solidFill>
            <a:round/>
            <a:headEnd/>
            <a:tailEnd/>
          </a:ln>
        </p:spPr>
        <p:txBody>
          <a:bodyPr wrap="none" anchor="ctr"/>
          <a:lstStyle/>
          <a:p>
            <a:pPr fontAlgn="base">
              <a:spcBef>
                <a:spcPct val="0"/>
              </a:spcBef>
              <a:spcAft>
                <a:spcPct val="0"/>
              </a:spcAft>
            </a:pPr>
            <a:endParaRPr lang="en-US" sz="1800">
              <a:ln>
                <a:solidFill>
                  <a:srgbClr val="002060">
                    <a:lumMod val="50000"/>
                    <a:lumOff val="50000"/>
                  </a:srgbClr>
                </a:solidFill>
              </a:ln>
              <a:solidFill>
                <a:srgbClr val="0F56DC"/>
              </a:solidFill>
              <a:latin typeface="Arial" charset="0"/>
            </a:endParaRPr>
          </a:p>
        </p:txBody>
      </p:sp>
      <p:pic>
        <p:nvPicPr>
          <p:cNvPr id="8" name="Picture 7"/>
          <p:cNvPicPr>
            <a:picLocks noChangeAspect="1"/>
          </p:cNvPicPr>
          <p:nvPr userDrawn="1"/>
        </p:nvPicPr>
        <p:blipFill rotWithShape="1">
          <a:blip r:embed="rId3"/>
          <a:srcRect l="10000" r="4917" b="-2800"/>
          <a:stretch/>
        </p:blipFill>
        <p:spPr>
          <a:xfrm>
            <a:off x="681990" y="4912766"/>
            <a:ext cx="7780020" cy="139882"/>
          </a:xfrm>
          <a:prstGeom prst="rect">
            <a:avLst/>
          </a:prstGeom>
        </p:spPr>
      </p:pic>
      <p:sp>
        <p:nvSpPr>
          <p:cNvPr id="9" name="TextBox 8"/>
          <p:cNvSpPr txBox="1"/>
          <p:nvPr userDrawn="1"/>
        </p:nvSpPr>
        <p:spPr>
          <a:xfrm>
            <a:off x="8747738" y="4744870"/>
            <a:ext cx="396262" cy="307777"/>
          </a:xfrm>
          <a:prstGeom prst="rect">
            <a:avLst/>
          </a:prstGeom>
          <a:noFill/>
        </p:spPr>
        <p:txBody>
          <a:bodyPr wrap="none" rtlCol="0">
            <a:spAutoFit/>
          </a:bodyPr>
          <a:lstStyle/>
          <a:p>
            <a:pPr algn="r"/>
            <a:fld id="{16C56A00-B67A-4726-B07D-3A7D659B2E50}" type="slidenum">
              <a:rPr lang="en-US" sz="1400" smtClean="0">
                <a:solidFill>
                  <a:srgbClr val="000000"/>
                </a:solidFill>
                <a:latin typeface="Calibri" panose="020F0502020204030204" pitchFamily="34" charset="0"/>
              </a:rPr>
              <a:pPr algn="r"/>
              <a:t>‹#›</a:t>
            </a:fld>
            <a:endParaRPr lang="en-US" sz="1400">
              <a:solidFill>
                <a:srgbClr val="000000"/>
              </a:solidFill>
              <a:latin typeface="Calibri" panose="020F0502020204030204" pitchFamily="34" charset="0"/>
            </a:endParaRPr>
          </a:p>
        </p:txBody>
      </p:sp>
      <p:sp>
        <p:nvSpPr>
          <p:cNvPr id="11" name="Oval 10">
            <a:extLst>
              <a:ext uri="{FF2B5EF4-FFF2-40B4-BE49-F238E27FC236}">
                <a16:creationId xmlns:a16="http://schemas.microsoft.com/office/drawing/2014/main" id="{A7F2192F-867D-41C2-A535-636DBEA1784E}"/>
              </a:ext>
            </a:extLst>
          </p:cNvPr>
          <p:cNvSpPr/>
          <p:nvPr userDrawn="1"/>
        </p:nvSpPr>
        <p:spPr>
          <a:xfrm>
            <a:off x="91440" y="90965"/>
            <a:ext cx="457200" cy="457200"/>
          </a:xfrm>
          <a:prstGeom prst="ellipse">
            <a:avLst/>
          </a:prstGeom>
          <a:solidFill>
            <a:srgbClr val="FFFF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defRPr/>
            </a:pPr>
            <a:r>
              <a:rPr lang="en-US" sz="1800">
                <a:solidFill>
                  <a:srgbClr val="000000"/>
                </a:solidFill>
                <a:latin typeface="Myriad Web Pro"/>
                <a:cs typeface="Calibri"/>
              </a:rPr>
              <a:t>Y</a:t>
            </a:r>
          </a:p>
        </p:txBody>
      </p:sp>
      <p:sp>
        <p:nvSpPr>
          <p:cNvPr id="13" name="TextBox 12">
            <a:extLst>
              <a:ext uri="{FF2B5EF4-FFF2-40B4-BE49-F238E27FC236}">
                <a16:creationId xmlns:a16="http://schemas.microsoft.com/office/drawing/2014/main" id="{B34EB76D-6E33-4E91-BD55-DEA95A30D95E}"/>
              </a:ext>
            </a:extLst>
          </p:cNvPr>
          <p:cNvSpPr txBox="1"/>
          <p:nvPr userDrawn="1"/>
        </p:nvSpPr>
        <p:spPr>
          <a:xfrm>
            <a:off x="463638" y="1"/>
            <a:ext cx="8229600" cy="230832"/>
          </a:xfrm>
          <a:prstGeom prst="rect">
            <a:avLst/>
          </a:prstGeom>
          <a:noFill/>
        </p:spPr>
        <p:txBody>
          <a:bodyPr wrap="square" rtlCol="0">
            <a:spAutoFit/>
          </a:bodyPr>
          <a:lstStyle/>
          <a:p>
            <a:pPr algn="ctr">
              <a:defRPr/>
            </a:pPr>
            <a:r>
              <a:rPr lang="en-US" sz="900">
                <a:solidFill>
                  <a:prstClr val="black"/>
                </a:solidFill>
              </a:rPr>
              <a:t>COVID-19 IM Meeting Slide Submission Template</a:t>
            </a:r>
          </a:p>
        </p:txBody>
      </p:sp>
      <p:pic>
        <p:nvPicPr>
          <p:cNvPr id="14" name="Picture 13">
            <a:extLst>
              <a:ext uri="{FF2B5EF4-FFF2-40B4-BE49-F238E27FC236}">
                <a16:creationId xmlns:a16="http://schemas.microsoft.com/office/drawing/2014/main" id="{E5600D79-7445-41A8-967A-F2E6B5670EF9}"/>
              </a:ext>
            </a:extLst>
          </p:cNvPr>
          <p:cNvPicPr>
            <a:picLocks noChangeAspect="1"/>
          </p:cNvPicPr>
          <p:nvPr userDrawn="1"/>
        </p:nvPicPr>
        <p:blipFill>
          <a:blip r:embed="rId4"/>
          <a:stretch>
            <a:fillRect/>
          </a:stretch>
        </p:blipFill>
        <p:spPr>
          <a:xfrm>
            <a:off x="7733540" y="93234"/>
            <a:ext cx="1319019" cy="740664"/>
          </a:xfrm>
          <a:prstGeom prst="rect">
            <a:avLst/>
          </a:prstGeom>
        </p:spPr>
      </p:pic>
      <p:sp>
        <p:nvSpPr>
          <p:cNvPr id="15" name="Text Placeholder 7">
            <a:extLst>
              <a:ext uri="{FF2B5EF4-FFF2-40B4-BE49-F238E27FC236}">
                <a16:creationId xmlns:a16="http://schemas.microsoft.com/office/drawing/2014/main" id="{93DB51FA-8508-4416-B3D4-EFB8CDAED8B6}"/>
              </a:ext>
            </a:extLst>
          </p:cNvPr>
          <p:cNvSpPr>
            <a:spLocks noGrp="1"/>
          </p:cNvSpPr>
          <p:nvPr>
            <p:ph type="body" sz="quarter" idx="10"/>
          </p:nvPr>
        </p:nvSpPr>
        <p:spPr>
          <a:xfrm>
            <a:off x="457200" y="1158875"/>
            <a:ext cx="8229600" cy="3707633"/>
          </a:xfrm>
        </p:spPr>
        <p:txBody>
          <a:bodyPr/>
          <a:lstStyle>
            <a:lvl1pPr marL="342892" indent="-342892">
              <a:spcBef>
                <a:spcPts val="0"/>
              </a:spcBef>
              <a:buClr>
                <a:srgbClr val="0039A6"/>
              </a:buClr>
              <a:buFont typeface="Wingdings" panose="05000000000000000000" pitchFamily="2" charset="2"/>
              <a:buChar char="§"/>
              <a:defRPr sz="2000">
                <a:solidFill>
                  <a:srgbClr val="000000"/>
                </a:solidFill>
              </a:defRPr>
            </a:lvl1pPr>
            <a:lvl2pPr marL="627047" indent="-285743">
              <a:spcBef>
                <a:spcPts val="0"/>
              </a:spcBef>
              <a:buClr>
                <a:srgbClr val="003CA5"/>
              </a:buClr>
              <a:defRPr sz="1800">
                <a:solidFill>
                  <a:srgbClr val="000000"/>
                </a:solidFill>
              </a:defRPr>
            </a:lvl2pPr>
            <a:lvl3pPr marL="854054" indent="-228594">
              <a:spcBef>
                <a:spcPts val="0"/>
              </a:spcBef>
              <a:buClr>
                <a:srgbClr val="003CA5"/>
              </a:buClr>
              <a:defRPr sz="1600">
                <a:solidFill>
                  <a:srgbClr val="000000"/>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74985356"/>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DATA SLIDE">
    <p:bg>
      <p:bgPr>
        <a:solidFill>
          <a:schemeClr val="bg2"/>
        </a:solidFill>
        <a:effectLst/>
      </p:bgPr>
    </p:bg>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6082667" y="5045515"/>
            <a:ext cx="603083" cy="91188"/>
          </a:xfrm>
          <a:prstGeom prst="rect">
            <a:avLst/>
          </a:prstGeom>
          <a:solidFill>
            <a:srgbClr val="B01519"/>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9" name="Rectangle 8"/>
          <p:cNvSpPr>
            <a:spLocks noChangeArrowheads="1"/>
          </p:cNvSpPr>
          <p:nvPr userDrawn="1"/>
        </p:nvSpPr>
        <p:spPr bwMode="auto">
          <a:xfrm>
            <a:off x="6677885" y="5045515"/>
            <a:ext cx="603083" cy="91188"/>
          </a:xfrm>
          <a:prstGeom prst="rect">
            <a:avLst/>
          </a:prstGeom>
          <a:solidFill>
            <a:srgbClr val="FBAB18"/>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0" name="Rectangle 9"/>
          <p:cNvSpPr>
            <a:spLocks noChangeArrowheads="1"/>
          </p:cNvSpPr>
          <p:nvPr userDrawn="1"/>
        </p:nvSpPr>
        <p:spPr bwMode="auto">
          <a:xfrm>
            <a:off x="7280967" y="5045515"/>
            <a:ext cx="603574" cy="91188"/>
          </a:xfrm>
          <a:prstGeom prst="rect">
            <a:avLst/>
          </a:prstGeom>
          <a:solidFill>
            <a:srgbClr val="292B6E"/>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1" name="Rectangle 10"/>
          <p:cNvSpPr>
            <a:spLocks noChangeArrowheads="1"/>
          </p:cNvSpPr>
          <p:nvPr userDrawn="1"/>
        </p:nvSpPr>
        <p:spPr bwMode="auto">
          <a:xfrm>
            <a:off x="7870698" y="5045515"/>
            <a:ext cx="1273303" cy="91188"/>
          </a:xfrm>
          <a:prstGeom prst="rect">
            <a:avLst/>
          </a:prstGeom>
          <a:solidFill>
            <a:srgbClr val="4656A6"/>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2" name="Rectangle 20"/>
          <p:cNvSpPr>
            <a:spLocks noChangeArrowheads="1"/>
          </p:cNvSpPr>
          <p:nvPr userDrawn="1"/>
        </p:nvSpPr>
        <p:spPr bwMode="auto">
          <a:xfrm>
            <a:off x="1" y="5045515"/>
            <a:ext cx="5679249" cy="91188"/>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3" name="Rectangle 12"/>
          <p:cNvSpPr>
            <a:spLocks noChangeArrowheads="1"/>
          </p:cNvSpPr>
          <p:nvPr userDrawn="1"/>
        </p:nvSpPr>
        <p:spPr bwMode="auto">
          <a:xfrm>
            <a:off x="5481059" y="5045515"/>
            <a:ext cx="603083" cy="91188"/>
          </a:xfrm>
          <a:prstGeom prst="rect">
            <a:avLst/>
          </a:prstGeom>
          <a:solidFill>
            <a:srgbClr val="55BF8B"/>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 name="Title 1"/>
          <p:cNvSpPr>
            <a:spLocks noGrp="1"/>
          </p:cNvSpPr>
          <p:nvPr userDrawn="1">
            <p:ph type="title" hasCustomPrompt="1"/>
          </p:nvPr>
        </p:nvSpPr>
        <p:spPr>
          <a:xfrm>
            <a:off x="457200" y="205980"/>
            <a:ext cx="8229600" cy="689591"/>
          </a:xfrm>
          <a:prstGeom prst="rect">
            <a:avLst/>
          </a:prstGeom>
        </p:spPr>
        <p:txBody>
          <a:bodyPr anchor="b" anchorCtr="0"/>
          <a:lstStyle>
            <a:lvl1pPr algn="l">
              <a:lnSpc>
                <a:spcPts val="3000"/>
              </a:lnSpc>
              <a:defRPr sz="2800" b="1" baseline="0">
                <a:solidFill>
                  <a:srgbClr val="006A71"/>
                </a:solidFill>
                <a:effectLst/>
                <a:latin typeface="Calibri" pitchFamily="34" charset="0"/>
              </a:defRPr>
            </a:lvl1pPr>
          </a:lstStyle>
          <a:p>
            <a:r>
              <a:rPr lang="en-US"/>
              <a:t>Heading</a:t>
            </a:r>
          </a:p>
        </p:txBody>
      </p:sp>
      <p:sp>
        <p:nvSpPr>
          <p:cNvPr id="5" name="Text Placeholder 7"/>
          <p:cNvSpPr>
            <a:spLocks noGrp="1"/>
          </p:cNvSpPr>
          <p:nvPr userDrawn="1">
            <p:ph type="body" sz="quarter" idx="10"/>
          </p:nvPr>
        </p:nvSpPr>
        <p:spPr>
          <a:xfrm>
            <a:off x="457200" y="1158875"/>
            <a:ext cx="8229600" cy="3341688"/>
          </a:xfrm>
        </p:spPr>
        <p:txBody>
          <a:bodyPr/>
          <a:lstStyle>
            <a:lvl1pPr marL="230183" indent="-230183">
              <a:buClr>
                <a:srgbClr val="005DAA"/>
              </a:buClr>
              <a:buFont typeface="Wingdings" panose="05000000000000000000" pitchFamily="2" charset="2"/>
              <a:buChar char="§"/>
              <a:defRPr sz="2000">
                <a:solidFill>
                  <a:srgbClr val="2D2D2D"/>
                </a:solidFill>
              </a:defRPr>
            </a:lvl1pPr>
            <a:lvl2pPr>
              <a:buClr>
                <a:srgbClr val="532E63"/>
              </a:buClr>
              <a:defRPr sz="2000">
                <a:solidFill>
                  <a:srgbClr val="2D2D2D"/>
                </a:solidFill>
              </a:defRPr>
            </a:lvl2pPr>
            <a:lvl3pPr>
              <a:buClr>
                <a:srgbClr val="9A3B26"/>
              </a:buClr>
              <a:defRPr sz="2000">
                <a:solidFill>
                  <a:srgbClr val="2D2D2D"/>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grpSp>
        <p:nvGrpSpPr>
          <p:cNvPr id="20" name="Group 19">
            <a:extLst>
              <a:ext uri="{FF2B5EF4-FFF2-40B4-BE49-F238E27FC236}">
                <a16:creationId xmlns:a16="http://schemas.microsoft.com/office/drawing/2014/main" id="{9256BCB5-3FA6-46A4-BD0C-A091D9F1922D}"/>
              </a:ext>
            </a:extLst>
          </p:cNvPr>
          <p:cNvGrpSpPr/>
          <p:nvPr userDrawn="1"/>
        </p:nvGrpSpPr>
        <p:grpSpPr>
          <a:xfrm>
            <a:off x="1" y="2"/>
            <a:ext cx="267157" cy="895570"/>
            <a:chOff x="2721769" y="2050256"/>
            <a:chExt cx="442912" cy="1469660"/>
          </a:xfrm>
        </p:grpSpPr>
        <p:sp>
          <p:nvSpPr>
            <p:cNvPr id="22" name="Rectangle 21">
              <a:extLst>
                <a:ext uri="{FF2B5EF4-FFF2-40B4-BE49-F238E27FC236}">
                  <a16:creationId xmlns:a16="http://schemas.microsoft.com/office/drawing/2014/main" id="{B5B91796-8B0E-4339-853E-86194B92F336}"/>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noFill/>
                </a:ln>
              </a:endParaRPr>
            </a:p>
          </p:txBody>
        </p:sp>
        <p:sp>
          <p:nvSpPr>
            <p:cNvPr id="23" name="Rectangle 22">
              <a:extLst>
                <a:ext uri="{FF2B5EF4-FFF2-40B4-BE49-F238E27FC236}">
                  <a16:creationId xmlns:a16="http://schemas.microsoft.com/office/drawing/2014/main" id="{FB4E0A8E-0F30-4F8C-A535-BEEA20A4E70F}"/>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noFill/>
                </a:ln>
              </a:endParaRPr>
            </a:p>
          </p:txBody>
        </p:sp>
      </p:grpSp>
    </p:spTree>
    <p:extLst>
      <p:ext uri="{BB962C8B-B14F-4D97-AF65-F5344CB8AC3E}">
        <p14:creationId xmlns:p14="http://schemas.microsoft.com/office/powerpoint/2010/main" val="2646603174"/>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ATA SLIDE 2 colum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b" anchorCtr="0"/>
          <a:lstStyle>
            <a:lvl1pPr algn="l">
              <a:lnSpc>
                <a:spcPts val="3000"/>
              </a:lnSpc>
              <a:defRPr sz="2800" b="1" baseline="0">
                <a:solidFill>
                  <a:srgbClr val="006A71"/>
                </a:solidFill>
                <a:effectLst/>
                <a:latin typeface="Calibri" pitchFamily="34" charset="0"/>
              </a:defRPr>
            </a:lvl1pPr>
          </a:lstStyle>
          <a:p>
            <a:endParaRPr lang="en-US"/>
          </a:p>
        </p:txBody>
      </p:sp>
      <p:sp>
        <p:nvSpPr>
          <p:cNvPr id="3" name="Content Placeholder 2"/>
          <p:cNvSpPr>
            <a:spLocks noGrp="1"/>
          </p:cNvSpPr>
          <p:nvPr>
            <p:ph idx="1"/>
          </p:nvPr>
        </p:nvSpPr>
        <p:spPr>
          <a:xfrm>
            <a:off x="457201" y="1200151"/>
            <a:ext cx="3879669" cy="3143250"/>
          </a:xfrm>
          <a:prstGeom prst="rect">
            <a:avLst/>
          </a:prstGeom>
        </p:spPr>
        <p:txBody>
          <a:bodyPr/>
          <a:lstStyle>
            <a:lvl1pPr marL="342892" indent="-342892">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31" indent="-285743">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4807132" y="1200151"/>
            <a:ext cx="3879669" cy="3143250"/>
          </a:xfrm>
          <a:prstGeom prst="rect">
            <a:avLst/>
          </a:prstGeom>
        </p:spPr>
        <p:txBody>
          <a:bodyPr/>
          <a:lstStyle>
            <a:lvl1pPr marL="342892" indent="-342892">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31" indent="-285743">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5" name="Rectangle 14">
            <a:extLst>
              <a:ext uri="{FF2B5EF4-FFF2-40B4-BE49-F238E27FC236}">
                <a16:creationId xmlns:a16="http://schemas.microsoft.com/office/drawing/2014/main" id="{9416945D-7463-43F9-B460-2CF43DA20039}"/>
              </a:ext>
            </a:extLst>
          </p:cNvPr>
          <p:cNvSpPr>
            <a:spLocks noChangeArrowheads="1"/>
          </p:cNvSpPr>
          <p:nvPr userDrawn="1"/>
        </p:nvSpPr>
        <p:spPr bwMode="auto">
          <a:xfrm>
            <a:off x="6082667" y="5045515"/>
            <a:ext cx="603083" cy="91188"/>
          </a:xfrm>
          <a:prstGeom prst="rect">
            <a:avLst/>
          </a:prstGeom>
          <a:solidFill>
            <a:srgbClr val="B01519"/>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6" name="Rectangle 15">
            <a:extLst>
              <a:ext uri="{FF2B5EF4-FFF2-40B4-BE49-F238E27FC236}">
                <a16:creationId xmlns:a16="http://schemas.microsoft.com/office/drawing/2014/main" id="{18D9C951-7795-4013-A98F-41CA15626AB5}"/>
              </a:ext>
            </a:extLst>
          </p:cNvPr>
          <p:cNvSpPr>
            <a:spLocks noChangeArrowheads="1"/>
          </p:cNvSpPr>
          <p:nvPr userDrawn="1"/>
        </p:nvSpPr>
        <p:spPr bwMode="auto">
          <a:xfrm>
            <a:off x="6677885" y="5045515"/>
            <a:ext cx="603083" cy="91188"/>
          </a:xfrm>
          <a:prstGeom prst="rect">
            <a:avLst/>
          </a:prstGeom>
          <a:solidFill>
            <a:srgbClr val="FBAB18"/>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7" name="Rectangle 16">
            <a:extLst>
              <a:ext uri="{FF2B5EF4-FFF2-40B4-BE49-F238E27FC236}">
                <a16:creationId xmlns:a16="http://schemas.microsoft.com/office/drawing/2014/main" id="{0E138E91-A144-4218-9895-5E4D3582ADFB}"/>
              </a:ext>
            </a:extLst>
          </p:cNvPr>
          <p:cNvSpPr>
            <a:spLocks noChangeArrowheads="1"/>
          </p:cNvSpPr>
          <p:nvPr userDrawn="1"/>
        </p:nvSpPr>
        <p:spPr bwMode="auto">
          <a:xfrm>
            <a:off x="7280967" y="5045515"/>
            <a:ext cx="603574" cy="91188"/>
          </a:xfrm>
          <a:prstGeom prst="rect">
            <a:avLst/>
          </a:prstGeom>
          <a:solidFill>
            <a:srgbClr val="292B6E"/>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8" name="Rectangle 17">
            <a:extLst>
              <a:ext uri="{FF2B5EF4-FFF2-40B4-BE49-F238E27FC236}">
                <a16:creationId xmlns:a16="http://schemas.microsoft.com/office/drawing/2014/main" id="{EEF4E6B6-BDAE-40A5-9E22-D7B6320CBA11}"/>
              </a:ext>
            </a:extLst>
          </p:cNvPr>
          <p:cNvSpPr>
            <a:spLocks noChangeArrowheads="1"/>
          </p:cNvSpPr>
          <p:nvPr userDrawn="1"/>
        </p:nvSpPr>
        <p:spPr bwMode="auto">
          <a:xfrm>
            <a:off x="7870698" y="5045515"/>
            <a:ext cx="1273303" cy="91188"/>
          </a:xfrm>
          <a:prstGeom prst="rect">
            <a:avLst/>
          </a:prstGeom>
          <a:solidFill>
            <a:srgbClr val="4656A6"/>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9" name="Rectangle 20">
            <a:extLst>
              <a:ext uri="{FF2B5EF4-FFF2-40B4-BE49-F238E27FC236}">
                <a16:creationId xmlns:a16="http://schemas.microsoft.com/office/drawing/2014/main" id="{E71CFAF4-5909-4817-B92D-CE4D29DFF703}"/>
              </a:ext>
            </a:extLst>
          </p:cNvPr>
          <p:cNvSpPr>
            <a:spLocks noChangeArrowheads="1"/>
          </p:cNvSpPr>
          <p:nvPr userDrawn="1"/>
        </p:nvSpPr>
        <p:spPr bwMode="auto">
          <a:xfrm>
            <a:off x="1" y="5045515"/>
            <a:ext cx="5679249" cy="91188"/>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0" name="Rectangle 19">
            <a:extLst>
              <a:ext uri="{FF2B5EF4-FFF2-40B4-BE49-F238E27FC236}">
                <a16:creationId xmlns:a16="http://schemas.microsoft.com/office/drawing/2014/main" id="{40E6DC0A-1388-4428-BA38-59223C425A40}"/>
              </a:ext>
            </a:extLst>
          </p:cNvPr>
          <p:cNvSpPr>
            <a:spLocks noChangeArrowheads="1"/>
          </p:cNvSpPr>
          <p:nvPr userDrawn="1"/>
        </p:nvSpPr>
        <p:spPr bwMode="auto">
          <a:xfrm>
            <a:off x="5481059" y="5045515"/>
            <a:ext cx="603083" cy="91188"/>
          </a:xfrm>
          <a:prstGeom prst="rect">
            <a:avLst/>
          </a:prstGeom>
          <a:solidFill>
            <a:srgbClr val="55BF8B"/>
          </a:solidFill>
          <a:ln>
            <a:noFill/>
          </a:ln>
        </p:spPr>
        <p:txBody>
          <a:bodyPr vert="horz" wrap="square" lIns="60960" tIns="30480" rIns="60960" bIns="30480" numCol="1" anchor="t" anchorCtr="0" compatLnSpc="1">
            <a:prstTxWarp prst="textNoShape">
              <a:avLst/>
            </a:prstTxWarp>
          </a:bodyPr>
          <a:lstStyle/>
          <a:p>
            <a:endParaRPr lang="en-US" sz="1667"/>
          </a:p>
        </p:txBody>
      </p:sp>
      <p:pic>
        <p:nvPicPr>
          <p:cNvPr id="21" name="Picture 20" descr="Logos of the U.S. Department of Health and Human Services and Centers for Disease Control and Prevention" title="LOGOS">
            <a:extLst>
              <a:ext uri="{FF2B5EF4-FFF2-40B4-BE49-F238E27FC236}">
                <a16:creationId xmlns:a16="http://schemas.microsoft.com/office/drawing/2014/main" id="{84213D48-D055-4EE8-9726-533AB8E26AA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3440" y="4280110"/>
            <a:ext cx="1254584" cy="719251"/>
          </a:xfrm>
          <a:prstGeom prst="rect">
            <a:avLst/>
          </a:prstGeom>
        </p:spPr>
      </p:pic>
      <p:grpSp>
        <p:nvGrpSpPr>
          <p:cNvPr id="23" name="Group 22">
            <a:extLst>
              <a:ext uri="{FF2B5EF4-FFF2-40B4-BE49-F238E27FC236}">
                <a16:creationId xmlns:a16="http://schemas.microsoft.com/office/drawing/2014/main" id="{AF318103-E3F0-462E-A0BE-161EC7EA9C7C}"/>
              </a:ext>
            </a:extLst>
          </p:cNvPr>
          <p:cNvGrpSpPr/>
          <p:nvPr userDrawn="1"/>
        </p:nvGrpSpPr>
        <p:grpSpPr>
          <a:xfrm>
            <a:off x="1" y="2"/>
            <a:ext cx="267157" cy="895570"/>
            <a:chOff x="2721769" y="2050256"/>
            <a:chExt cx="442912" cy="1469660"/>
          </a:xfrm>
        </p:grpSpPr>
        <p:sp>
          <p:nvSpPr>
            <p:cNvPr id="24" name="Rectangle 23">
              <a:extLst>
                <a:ext uri="{FF2B5EF4-FFF2-40B4-BE49-F238E27FC236}">
                  <a16:creationId xmlns:a16="http://schemas.microsoft.com/office/drawing/2014/main" id="{6C2A256B-3279-4135-9C44-56940C3F4D28}"/>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noFill/>
                </a:ln>
              </a:endParaRPr>
            </a:p>
          </p:txBody>
        </p:sp>
        <p:sp>
          <p:nvSpPr>
            <p:cNvPr id="25" name="Rectangle 24">
              <a:extLst>
                <a:ext uri="{FF2B5EF4-FFF2-40B4-BE49-F238E27FC236}">
                  <a16:creationId xmlns:a16="http://schemas.microsoft.com/office/drawing/2014/main" id="{DD7CDBA5-E900-4510-9676-E670A0189CF4}"/>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noFill/>
                </a:ln>
              </a:endParaRPr>
            </a:p>
          </p:txBody>
        </p:sp>
      </p:grpSp>
    </p:spTree>
    <p:extLst>
      <p:ext uri="{BB962C8B-B14F-4D97-AF65-F5344CB8AC3E}">
        <p14:creationId xmlns:p14="http://schemas.microsoft.com/office/powerpoint/2010/main" val="339382686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DATA SLIDE 2 colum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b" anchorCtr="0"/>
          <a:lstStyle>
            <a:lvl1pPr algn="l">
              <a:lnSpc>
                <a:spcPts val="3000"/>
              </a:lnSpc>
              <a:defRPr sz="2800" b="1" baseline="0">
                <a:solidFill>
                  <a:srgbClr val="006A71"/>
                </a:solidFill>
                <a:effectLst/>
                <a:latin typeface="Calibri" pitchFamily="34" charset="0"/>
              </a:defRPr>
            </a:lvl1pPr>
          </a:lstStyle>
          <a:p>
            <a:endParaRPr lang="en-US"/>
          </a:p>
        </p:txBody>
      </p:sp>
      <p:sp>
        <p:nvSpPr>
          <p:cNvPr id="3" name="Content Placeholder 2"/>
          <p:cNvSpPr>
            <a:spLocks noGrp="1"/>
          </p:cNvSpPr>
          <p:nvPr>
            <p:ph idx="1"/>
          </p:nvPr>
        </p:nvSpPr>
        <p:spPr>
          <a:xfrm>
            <a:off x="457201" y="1200151"/>
            <a:ext cx="3879669" cy="3143250"/>
          </a:xfrm>
          <a:prstGeom prst="rect">
            <a:avLst/>
          </a:prstGeom>
        </p:spPr>
        <p:txBody>
          <a:bodyPr/>
          <a:lstStyle>
            <a:lvl1pPr marL="342892" indent="-342892">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31" indent="-285743">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4807132" y="1200151"/>
            <a:ext cx="3879669" cy="3143250"/>
          </a:xfrm>
          <a:prstGeom prst="rect">
            <a:avLst/>
          </a:prstGeom>
        </p:spPr>
        <p:txBody>
          <a:bodyPr/>
          <a:lstStyle>
            <a:lvl1pPr marL="342892" indent="-342892">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31" indent="-285743">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5" name="Rectangle 14">
            <a:extLst>
              <a:ext uri="{FF2B5EF4-FFF2-40B4-BE49-F238E27FC236}">
                <a16:creationId xmlns:a16="http://schemas.microsoft.com/office/drawing/2014/main" id="{9416945D-7463-43F9-B460-2CF43DA20039}"/>
              </a:ext>
            </a:extLst>
          </p:cNvPr>
          <p:cNvSpPr>
            <a:spLocks noChangeArrowheads="1"/>
          </p:cNvSpPr>
          <p:nvPr userDrawn="1"/>
        </p:nvSpPr>
        <p:spPr bwMode="auto">
          <a:xfrm>
            <a:off x="6082667" y="5045515"/>
            <a:ext cx="603083" cy="91188"/>
          </a:xfrm>
          <a:prstGeom prst="rect">
            <a:avLst/>
          </a:prstGeom>
          <a:solidFill>
            <a:srgbClr val="B01519"/>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6" name="Rectangle 15">
            <a:extLst>
              <a:ext uri="{FF2B5EF4-FFF2-40B4-BE49-F238E27FC236}">
                <a16:creationId xmlns:a16="http://schemas.microsoft.com/office/drawing/2014/main" id="{18D9C951-7795-4013-A98F-41CA15626AB5}"/>
              </a:ext>
            </a:extLst>
          </p:cNvPr>
          <p:cNvSpPr>
            <a:spLocks noChangeArrowheads="1"/>
          </p:cNvSpPr>
          <p:nvPr userDrawn="1"/>
        </p:nvSpPr>
        <p:spPr bwMode="auto">
          <a:xfrm>
            <a:off x="6677885" y="5045515"/>
            <a:ext cx="603083" cy="91188"/>
          </a:xfrm>
          <a:prstGeom prst="rect">
            <a:avLst/>
          </a:prstGeom>
          <a:solidFill>
            <a:srgbClr val="FBAB18"/>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7" name="Rectangle 16">
            <a:extLst>
              <a:ext uri="{FF2B5EF4-FFF2-40B4-BE49-F238E27FC236}">
                <a16:creationId xmlns:a16="http://schemas.microsoft.com/office/drawing/2014/main" id="{0E138E91-A144-4218-9895-5E4D3582ADFB}"/>
              </a:ext>
            </a:extLst>
          </p:cNvPr>
          <p:cNvSpPr>
            <a:spLocks noChangeArrowheads="1"/>
          </p:cNvSpPr>
          <p:nvPr userDrawn="1"/>
        </p:nvSpPr>
        <p:spPr bwMode="auto">
          <a:xfrm>
            <a:off x="7280967" y="5045515"/>
            <a:ext cx="603574" cy="91188"/>
          </a:xfrm>
          <a:prstGeom prst="rect">
            <a:avLst/>
          </a:prstGeom>
          <a:solidFill>
            <a:srgbClr val="292B6E"/>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8" name="Rectangle 17">
            <a:extLst>
              <a:ext uri="{FF2B5EF4-FFF2-40B4-BE49-F238E27FC236}">
                <a16:creationId xmlns:a16="http://schemas.microsoft.com/office/drawing/2014/main" id="{EEF4E6B6-BDAE-40A5-9E22-D7B6320CBA11}"/>
              </a:ext>
            </a:extLst>
          </p:cNvPr>
          <p:cNvSpPr>
            <a:spLocks noChangeArrowheads="1"/>
          </p:cNvSpPr>
          <p:nvPr userDrawn="1"/>
        </p:nvSpPr>
        <p:spPr bwMode="auto">
          <a:xfrm>
            <a:off x="7870698" y="5045515"/>
            <a:ext cx="1273303" cy="91188"/>
          </a:xfrm>
          <a:prstGeom prst="rect">
            <a:avLst/>
          </a:prstGeom>
          <a:solidFill>
            <a:srgbClr val="4656A6"/>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9" name="Rectangle 20">
            <a:extLst>
              <a:ext uri="{FF2B5EF4-FFF2-40B4-BE49-F238E27FC236}">
                <a16:creationId xmlns:a16="http://schemas.microsoft.com/office/drawing/2014/main" id="{E71CFAF4-5909-4817-B92D-CE4D29DFF703}"/>
              </a:ext>
            </a:extLst>
          </p:cNvPr>
          <p:cNvSpPr>
            <a:spLocks noChangeArrowheads="1"/>
          </p:cNvSpPr>
          <p:nvPr userDrawn="1"/>
        </p:nvSpPr>
        <p:spPr bwMode="auto">
          <a:xfrm>
            <a:off x="1" y="5045515"/>
            <a:ext cx="5679249" cy="91188"/>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0" name="Rectangle 19">
            <a:extLst>
              <a:ext uri="{FF2B5EF4-FFF2-40B4-BE49-F238E27FC236}">
                <a16:creationId xmlns:a16="http://schemas.microsoft.com/office/drawing/2014/main" id="{40E6DC0A-1388-4428-BA38-59223C425A40}"/>
              </a:ext>
            </a:extLst>
          </p:cNvPr>
          <p:cNvSpPr>
            <a:spLocks noChangeArrowheads="1"/>
          </p:cNvSpPr>
          <p:nvPr userDrawn="1"/>
        </p:nvSpPr>
        <p:spPr bwMode="auto">
          <a:xfrm>
            <a:off x="5481059" y="5045515"/>
            <a:ext cx="603083" cy="91188"/>
          </a:xfrm>
          <a:prstGeom prst="rect">
            <a:avLst/>
          </a:prstGeom>
          <a:solidFill>
            <a:srgbClr val="55BF8B"/>
          </a:solidFill>
          <a:ln>
            <a:noFill/>
          </a:ln>
        </p:spPr>
        <p:txBody>
          <a:bodyPr vert="horz" wrap="square" lIns="60960" tIns="30480" rIns="60960" bIns="30480" numCol="1" anchor="t" anchorCtr="0" compatLnSpc="1">
            <a:prstTxWarp prst="textNoShape">
              <a:avLst/>
            </a:prstTxWarp>
          </a:bodyPr>
          <a:lstStyle/>
          <a:p>
            <a:endParaRPr lang="en-US" sz="1667"/>
          </a:p>
        </p:txBody>
      </p:sp>
      <p:grpSp>
        <p:nvGrpSpPr>
          <p:cNvPr id="23" name="Group 22">
            <a:extLst>
              <a:ext uri="{FF2B5EF4-FFF2-40B4-BE49-F238E27FC236}">
                <a16:creationId xmlns:a16="http://schemas.microsoft.com/office/drawing/2014/main" id="{AF318103-E3F0-462E-A0BE-161EC7EA9C7C}"/>
              </a:ext>
            </a:extLst>
          </p:cNvPr>
          <p:cNvGrpSpPr/>
          <p:nvPr userDrawn="1"/>
        </p:nvGrpSpPr>
        <p:grpSpPr>
          <a:xfrm>
            <a:off x="1" y="2"/>
            <a:ext cx="267157" cy="895570"/>
            <a:chOff x="2721769" y="2050256"/>
            <a:chExt cx="442912" cy="1469660"/>
          </a:xfrm>
        </p:grpSpPr>
        <p:sp>
          <p:nvSpPr>
            <p:cNvPr id="24" name="Rectangle 23">
              <a:extLst>
                <a:ext uri="{FF2B5EF4-FFF2-40B4-BE49-F238E27FC236}">
                  <a16:creationId xmlns:a16="http://schemas.microsoft.com/office/drawing/2014/main" id="{6C2A256B-3279-4135-9C44-56940C3F4D28}"/>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noFill/>
                </a:ln>
              </a:endParaRPr>
            </a:p>
          </p:txBody>
        </p:sp>
        <p:sp>
          <p:nvSpPr>
            <p:cNvPr id="25" name="Rectangle 24">
              <a:extLst>
                <a:ext uri="{FF2B5EF4-FFF2-40B4-BE49-F238E27FC236}">
                  <a16:creationId xmlns:a16="http://schemas.microsoft.com/office/drawing/2014/main" id="{DD7CDBA5-E900-4510-9676-E670A0189CF4}"/>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noFill/>
                </a:ln>
              </a:endParaRPr>
            </a:p>
          </p:txBody>
        </p:sp>
      </p:grpSp>
    </p:spTree>
    <p:extLst>
      <p:ext uri="{BB962C8B-B14F-4D97-AF65-F5344CB8AC3E}">
        <p14:creationId xmlns:p14="http://schemas.microsoft.com/office/powerpoint/2010/main" val="380794923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006A7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614" y="2441364"/>
            <a:ext cx="8294913" cy="871538"/>
          </a:xfrm>
          <a:prstGeom prst="rect">
            <a:avLst/>
          </a:prstGeom>
        </p:spPr>
        <p:txBody>
          <a:bodyPr anchor="b"/>
          <a:lstStyle>
            <a:lvl1pPr algn="l">
              <a:defRPr sz="36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179613" y="3516737"/>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endParaRPr lang="en-US"/>
          </a:p>
        </p:txBody>
      </p:sp>
      <p:pic>
        <p:nvPicPr>
          <p:cNvPr id="4" name="Picture 3" descr="Logos of the U.S. Department of Health and Human Services and Centers for Disease Control and Prevention" title="LOGOS">
            <a:extLst>
              <a:ext uri="{FF2B5EF4-FFF2-40B4-BE49-F238E27FC236}">
                <a16:creationId xmlns:a16="http://schemas.microsoft.com/office/drawing/2014/main" id="{1338F5EA-D0AF-428F-B372-DAC2A9B1C5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7230" y="4280110"/>
            <a:ext cx="1254584" cy="719251"/>
          </a:xfrm>
          <a:prstGeom prst="rect">
            <a:avLst/>
          </a:prstGeom>
        </p:spPr>
      </p:pic>
    </p:spTree>
    <p:extLst>
      <p:ext uri="{BB962C8B-B14F-4D97-AF65-F5344CB8AC3E}">
        <p14:creationId xmlns:p14="http://schemas.microsoft.com/office/powerpoint/2010/main" val="230116275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lor_background">
    <p:bg>
      <p:bgPr>
        <a:solidFill>
          <a:srgbClr val="006A7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1EDB832-85DB-47C2-990D-C76F1161C2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27069" y="506187"/>
            <a:ext cx="4484352" cy="4346372"/>
          </a:xfrm>
          <a:prstGeom prst="rect">
            <a:avLst/>
          </a:prstGeom>
        </p:spPr>
      </p:pic>
      <p:sp>
        <p:nvSpPr>
          <p:cNvPr id="2" name="Title 1"/>
          <p:cNvSpPr>
            <a:spLocks noGrp="1"/>
          </p:cNvSpPr>
          <p:nvPr>
            <p:ph type="title"/>
          </p:nvPr>
        </p:nvSpPr>
        <p:spPr>
          <a:xfrm>
            <a:off x="179614" y="2441364"/>
            <a:ext cx="8294913" cy="871538"/>
          </a:xfrm>
          <a:prstGeom prst="rect">
            <a:avLst/>
          </a:prstGeom>
        </p:spPr>
        <p:txBody>
          <a:bodyPr anchor="b"/>
          <a:lstStyle>
            <a:lvl1pPr algn="l">
              <a:defRPr sz="36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179613" y="3516737"/>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endParaRPr lang="en-US"/>
          </a:p>
        </p:txBody>
      </p:sp>
      <p:pic>
        <p:nvPicPr>
          <p:cNvPr id="4" name="Picture 3" descr="Logos of the U.S. Department of Health and Human Services and Centers for Disease Control and Prevention" title="LOGOS">
            <a:extLst>
              <a:ext uri="{FF2B5EF4-FFF2-40B4-BE49-F238E27FC236}">
                <a16:creationId xmlns:a16="http://schemas.microsoft.com/office/drawing/2014/main" id="{1338F5EA-D0AF-428F-B372-DAC2A9B1C51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17230" y="4280110"/>
            <a:ext cx="1254584" cy="719251"/>
          </a:xfrm>
          <a:prstGeom prst="rect">
            <a:avLst/>
          </a:prstGeom>
        </p:spPr>
      </p:pic>
    </p:spTree>
    <p:extLst>
      <p:ext uri="{BB962C8B-B14F-4D97-AF65-F5344CB8AC3E}">
        <p14:creationId xmlns:p14="http://schemas.microsoft.com/office/powerpoint/2010/main" val="4076578019"/>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8140"/>
          <a:stretch/>
        </p:blipFill>
        <p:spPr>
          <a:xfrm>
            <a:off x="1956" y="4251555"/>
            <a:ext cx="9144000" cy="883169"/>
          </a:xfrm>
          <a:prstGeom prst="rect">
            <a:avLst/>
          </a:prstGeom>
        </p:spPr>
      </p:pic>
      <p:sp>
        <p:nvSpPr>
          <p:cNvPr id="3" name="TextBox 2"/>
          <p:cNvSpPr txBox="1"/>
          <p:nvPr userDrawn="1"/>
        </p:nvSpPr>
        <p:spPr>
          <a:xfrm>
            <a:off x="127219" y="2746825"/>
            <a:ext cx="6639341" cy="1384995"/>
          </a:xfrm>
          <a:prstGeom prst="rect">
            <a:avLst/>
          </a:prstGeom>
          <a:noFill/>
        </p:spPr>
        <p:txBody>
          <a:bodyPr wrap="square" rtlCol="0">
            <a:spAutoFit/>
          </a:bodyPr>
          <a:lstStyle/>
          <a:p>
            <a:r>
              <a:rPr lang="en-US" sz="1200">
                <a:solidFill>
                  <a:srgbClr val="2D2D2D"/>
                </a:solidFill>
                <a:latin typeface="Calibri" panose="020F0502020204030204" pitchFamily="34" charset="0"/>
              </a:rPr>
              <a:t>For more information, contact CDC</a:t>
            </a:r>
            <a:br>
              <a:rPr lang="en-US" sz="1200">
                <a:solidFill>
                  <a:srgbClr val="2D2D2D"/>
                </a:solidFill>
                <a:latin typeface="Calibri" panose="020F0502020204030204" pitchFamily="34" charset="0"/>
              </a:rPr>
            </a:br>
            <a:r>
              <a:rPr lang="en-US" sz="1200">
                <a:solidFill>
                  <a:srgbClr val="2D2D2D"/>
                </a:solidFill>
                <a:latin typeface="Calibri" panose="020F0502020204030204" pitchFamily="34" charset="0"/>
              </a:rPr>
              <a:t>1-800-CDC-INFO (232-4636)</a:t>
            </a:r>
            <a:br>
              <a:rPr lang="en-US" sz="1200">
                <a:solidFill>
                  <a:srgbClr val="2D2D2D"/>
                </a:solidFill>
                <a:latin typeface="Calibri" panose="020F0502020204030204" pitchFamily="34" charset="0"/>
              </a:rPr>
            </a:br>
            <a:r>
              <a:rPr lang="en-US" sz="1200">
                <a:solidFill>
                  <a:srgbClr val="2D2D2D"/>
                </a:solidFill>
                <a:latin typeface="Calibri" panose="020F0502020204030204" pitchFamily="34" charset="0"/>
              </a:rPr>
              <a:t>TTY:  1-888-232-6348    www.cdc.gov</a:t>
            </a:r>
            <a:br>
              <a:rPr lang="en-US" sz="1200">
                <a:solidFill>
                  <a:srgbClr val="2D2D2D"/>
                </a:solidFill>
                <a:latin typeface="Calibri" panose="020F0502020204030204" pitchFamily="34" charset="0"/>
              </a:rPr>
            </a:br>
            <a:br>
              <a:rPr lang="en-US" sz="1200">
                <a:solidFill>
                  <a:srgbClr val="2D2D2D"/>
                </a:solidFill>
                <a:latin typeface="Calibri" panose="020F0502020204030204" pitchFamily="34" charset="0"/>
              </a:rPr>
            </a:br>
            <a:br>
              <a:rPr lang="en-US" sz="1200">
                <a:solidFill>
                  <a:srgbClr val="2D2D2D"/>
                </a:solidFill>
                <a:latin typeface="Calibri" panose="020F0502020204030204" pitchFamily="34" charset="0"/>
              </a:rPr>
            </a:br>
            <a:r>
              <a:rPr lang="en-US" sz="1200">
                <a:solidFill>
                  <a:srgbClr val="2D2D2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4246855"/>
            <a:ext cx="9144000" cy="887868"/>
          </a:xfrm>
          <a:prstGeom prst="rect">
            <a:avLst/>
          </a:prstGeom>
        </p:spPr>
      </p:pic>
      <p:grpSp>
        <p:nvGrpSpPr>
          <p:cNvPr id="2" name="Group 1"/>
          <p:cNvGrpSpPr/>
          <p:nvPr userDrawn="1"/>
        </p:nvGrpSpPr>
        <p:grpSpPr>
          <a:xfrm>
            <a:off x="0" y="4246855"/>
            <a:ext cx="9144000" cy="887868"/>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1050"/>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1050"/>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1050"/>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1050"/>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1050"/>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1050"/>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1050"/>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1050"/>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800327" y="4339941"/>
            <a:ext cx="1254584" cy="719251"/>
          </a:xfrm>
          <a:prstGeom prst="rect">
            <a:avLst/>
          </a:prstGeom>
        </p:spPr>
      </p:pic>
      <p:pic>
        <p:nvPicPr>
          <p:cNvPr id="18" name="Picture 17">
            <a:extLst>
              <a:ext uri="{FF2B5EF4-FFF2-40B4-BE49-F238E27FC236}">
                <a16:creationId xmlns:a16="http://schemas.microsoft.com/office/drawing/2014/main" id="{708E3E0E-8007-4E08-9AE4-D29BCAE7C56D}"/>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334256" y="175642"/>
            <a:ext cx="3684774" cy="3475844"/>
          </a:xfrm>
          <a:prstGeom prst="rect">
            <a:avLst/>
          </a:prstGeom>
        </p:spPr>
      </p:pic>
    </p:spTree>
    <p:extLst>
      <p:ext uri="{BB962C8B-B14F-4D97-AF65-F5344CB8AC3E}">
        <p14:creationId xmlns:p14="http://schemas.microsoft.com/office/powerpoint/2010/main" val="409297319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77576975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189" algn="ctr" rtl="0" fontAlgn="base">
        <a:spcBef>
          <a:spcPct val="0"/>
        </a:spcBef>
        <a:spcAft>
          <a:spcPct val="0"/>
        </a:spcAft>
        <a:defRPr sz="4400">
          <a:solidFill>
            <a:schemeClr val="tx1"/>
          </a:solidFill>
          <a:latin typeface="Myriad Web Pro" panose="020B0503030403020204" pitchFamily="34" charset="0"/>
        </a:defRPr>
      </a:lvl6pPr>
      <a:lvl7pPr marL="914378" algn="ctr" rtl="0" fontAlgn="base">
        <a:spcBef>
          <a:spcPct val="0"/>
        </a:spcBef>
        <a:spcAft>
          <a:spcPct val="0"/>
        </a:spcAft>
        <a:defRPr sz="4400">
          <a:solidFill>
            <a:schemeClr val="tx1"/>
          </a:solidFill>
          <a:latin typeface="Myriad Web Pro" panose="020B0503030403020204" pitchFamily="34" charset="0"/>
        </a:defRPr>
      </a:lvl7pPr>
      <a:lvl8pPr marL="1371566" algn="ctr" rtl="0" fontAlgn="base">
        <a:spcBef>
          <a:spcPct val="0"/>
        </a:spcBef>
        <a:spcAft>
          <a:spcPct val="0"/>
        </a:spcAft>
        <a:defRPr sz="4400">
          <a:solidFill>
            <a:schemeClr val="tx1"/>
          </a:solidFill>
          <a:latin typeface="Myriad Web Pro" panose="020B0503030403020204" pitchFamily="34" charset="0"/>
        </a:defRPr>
      </a:lvl8pPr>
      <a:lvl9pPr marL="1828754" algn="ctr" rtl="0" fontAlgn="base">
        <a:spcBef>
          <a:spcPct val="0"/>
        </a:spcBef>
        <a:spcAft>
          <a:spcPct val="0"/>
        </a:spcAft>
        <a:defRPr sz="4400">
          <a:solidFill>
            <a:schemeClr val="tx1"/>
          </a:solidFill>
          <a:latin typeface="Myriad Web Pro" panose="020B0503030403020204" pitchFamily="34" charset="0"/>
        </a:defRPr>
      </a:lvl9pPr>
    </p:titleStyle>
    <p:bodyStyle>
      <a:lvl1pPr marL="342892" indent="-342892" algn="l" rtl="0" eaLnBrk="0" fontAlgn="base" hangingPunct="0">
        <a:spcBef>
          <a:spcPct val="20000"/>
        </a:spcBef>
        <a:spcAft>
          <a:spcPct val="0"/>
        </a:spcAft>
        <a:buFont typeface="Arial" panose="020B0604020202020204" pitchFamily="34" charset="0"/>
        <a:buChar char="•"/>
        <a:defRPr sz="3200" kern="1200">
          <a:solidFill>
            <a:srgbClr val="2D2D2D"/>
          </a:solidFill>
          <a:latin typeface="Calibri" panose="020F0502020204030204" pitchFamily="34" charset="0"/>
          <a:ea typeface="+mn-ea"/>
          <a:cs typeface="+mn-cs"/>
        </a:defRPr>
      </a:lvl1pPr>
      <a:lvl2pPr marL="742931" indent="-285743" algn="l" rtl="0" eaLnBrk="0" fontAlgn="base" hangingPunct="0">
        <a:spcBef>
          <a:spcPct val="20000"/>
        </a:spcBef>
        <a:spcAft>
          <a:spcPct val="0"/>
        </a:spcAft>
        <a:buFont typeface="Arial" panose="020B0604020202020204" pitchFamily="34" charset="0"/>
        <a:buChar char="–"/>
        <a:defRPr sz="2800" kern="1200">
          <a:solidFill>
            <a:srgbClr val="2D2D2D"/>
          </a:solidFill>
          <a:latin typeface="Calibri" panose="020F0502020204030204" pitchFamily="34" charset="0"/>
          <a:ea typeface="+mn-ea"/>
          <a:cs typeface="+mn-cs"/>
        </a:defRPr>
      </a:lvl2pPr>
      <a:lvl3pPr marL="1142972" indent="-228594" algn="l" rtl="0" eaLnBrk="0" fontAlgn="base" hangingPunct="0">
        <a:spcBef>
          <a:spcPct val="20000"/>
        </a:spcBef>
        <a:spcAft>
          <a:spcPct val="0"/>
        </a:spcAft>
        <a:buFont typeface="Arial" panose="020B0604020202020204" pitchFamily="34" charset="0"/>
        <a:buChar char="•"/>
        <a:defRPr sz="2400" kern="1200">
          <a:solidFill>
            <a:srgbClr val="2D2D2D"/>
          </a:solidFill>
          <a:latin typeface="Calibri" panose="020F0502020204030204" pitchFamily="34" charset="0"/>
          <a:ea typeface="+mn-ea"/>
          <a:cs typeface="+mn-cs"/>
        </a:defRPr>
      </a:lvl3pPr>
      <a:lvl4pPr marL="1600160" indent="-228594" algn="l" rtl="0" eaLnBrk="0" fontAlgn="base" hangingPunct="0">
        <a:spcBef>
          <a:spcPct val="20000"/>
        </a:spcBef>
        <a:spcAft>
          <a:spcPct val="0"/>
        </a:spcAft>
        <a:buFont typeface="Arial" panose="020B0604020202020204" pitchFamily="34" charset="0"/>
        <a:buChar char="–"/>
        <a:defRPr sz="2000" kern="1200">
          <a:solidFill>
            <a:srgbClr val="2D2D2D"/>
          </a:solidFill>
          <a:latin typeface="Calibri" panose="020F0502020204030204" pitchFamily="34" charset="0"/>
          <a:ea typeface="+mn-ea"/>
          <a:cs typeface="+mn-cs"/>
        </a:defRPr>
      </a:lvl4pPr>
      <a:lvl5pPr marL="2057348" indent="-228594" algn="l" rtl="0" eaLnBrk="0" fontAlgn="base" hangingPunct="0">
        <a:spcBef>
          <a:spcPct val="20000"/>
        </a:spcBef>
        <a:spcAft>
          <a:spcPct val="0"/>
        </a:spcAft>
        <a:buFont typeface="Arial" panose="020B0604020202020204" pitchFamily="34" charset="0"/>
        <a:buChar char="»"/>
        <a:defRPr sz="2000" kern="1200">
          <a:solidFill>
            <a:srgbClr val="2D2D2D"/>
          </a:solidFill>
          <a:latin typeface="Calibri" panose="020F0502020204030204" pitchFamily="34" charset="0"/>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979265505"/>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189" algn="ctr" rtl="0" fontAlgn="base">
        <a:spcBef>
          <a:spcPct val="0"/>
        </a:spcBef>
        <a:spcAft>
          <a:spcPct val="0"/>
        </a:spcAft>
        <a:defRPr sz="4400">
          <a:solidFill>
            <a:schemeClr val="tx1"/>
          </a:solidFill>
          <a:latin typeface="Myriad Web Pro" panose="020B0503030403020204" pitchFamily="34" charset="0"/>
        </a:defRPr>
      </a:lvl6pPr>
      <a:lvl7pPr marL="914378" algn="ctr" rtl="0" fontAlgn="base">
        <a:spcBef>
          <a:spcPct val="0"/>
        </a:spcBef>
        <a:spcAft>
          <a:spcPct val="0"/>
        </a:spcAft>
        <a:defRPr sz="4400">
          <a:solidFill>
            <a:schemeClr val="tx1"/>
          </a:solidFill>
          <a:latin typeface="Myriad Web Pro" panose="020B0503030403020204" pitchFamily="34" charset="0"/>
        </a:defRPr>
      </a:lvl7pPr>
      <a:lvl8pPr marL="1371566" algn="ctr" rtl="0" fontAlgn="base">
        <a:spcBef>
          <a:spcPct val="0"/>
        </a:spcBef>
        <a:spcAft>
          <a:spcPct val="0"/>
        </a:spcAft>
        <a:defRPr sz="4400">
          <a:solidFill>
            <a:schemeClr val="tx1"/>
          </a:solidFill>
          <a:latin typeface="Myriad Web Pro" panose="020B0503030403020204" pitchFamily="34" charset="0"/>
        </a:defRPr>
      </a:lvl8pPr>
      <a:lvl9pPr marL="1828754" algn="ctr" rtl="0" fontAlgn="base">
        <a:spcBef>
          <a:spcPct val="0"/>
        </a:spcBef>
        <a:spcAft>
          <a:spcPct val="0"/>
        </a:spcAft>
        <a:defRPr sz="4400">
          <a:solidFill>
            <a:schemeClr val="tx1"/>
          </a:solidFill>
          <a:latin typeface="Myriad Web Pro" panose="020B0503030403020204" pitchFamily="34" charset="0"/>
        </a:defRPr>
      </a:lvl9pPr>
    </p:titleStyle>
    <p:bodyStyle>
      <a:lvl1pPr marL="342892" indent="-342892" algn="l" rtl="0" eaLnBrk="0" fontAlgn="base" hangingPunct="0">
        <a:spcBef>
          <a:spcPct val="20000"/>
        </a:spcBef>
        <a:spcAft>
          <a:spcPct val="0"/>
        </a:spcAft>
        <a:buFont typeface="Arial" panose="020B0604020202020204" pitchFamily="34" charset="0"/>
        <a:buChar char="•"/>
        <a:defRPr sz="3200" kern="1200">
          <a:solidFill>
            <a:srgbClr val="2D2D2D"/>
          </a:solidFill>
          <a:latin typeface="Calibri" panose="020F0502020204030204" pitchFamily="34" charset="0"/>
          <a:ea typeface="+mn-ea"/>
          <a:cs typeface="+mn-cs"/>
        </a:defRPr>
      </a:lvl1pPr>
      <a:lvl2pPr marL="742931" indent="-285743" algn="l" rtl="0" eaLnBrk="0" fontAlgn="base" hangingPunct="0">
        <a:spcBef>
          <a:spcPct val="20000"/>
        </a:spcBef>
        <a:spcAft>
          <a:spcPct val="0"/>
        </a:spcAft>
        <a:buFont typeface="Arial" panose="020B0604020202020204" pitchFamily="34" charset="0"/>
        <a:buChar char="–"/>
        <a:defRPr sz="2800" kern="1200">
          <a:solidFill>
            <a:srgbClr val="2D2D2D"/>
          </a:solidFill>
          <a:latin typeface="Calibri" panose="020F0502020204030204" pitchFamily="34" charset="0"/>
          <a:ea typeface="+mn-ea"/>
          <a:cs typeface="+mn-cs"/>
        </a:defRPr>
      </a:lvl2pPr>
      <a:lvl3pPr marL="1142972" indent="-228594" algn="l" rtl="0" eaLnBrk="0" fontAlgn="base" hangingPunct="0">
        <a:spcBef>
          <a:spcPct val="20000"/>
        </a:spcBef>
        <a:spcAft>
          <a:spcPct val="0"/>
        </a:spcAft>
        <a:buFont typeface="Arial" panose="020B0604020202020204" pitchFamily="34" charset="0"/>
        <a:buChar char="•"/>
        <a:defRPr sz="2400" kern="1200">
          <a:solidFill>
            <a:srgbClr val="2D2D2D"/>
          </a:solidFill>
          <a:latin typeface="Calibri" panose="020F0502020204030204" pitchFamily="34" charset="0"/>
          <a:ea typeface="+mn-ea"/>
          <a:cs typeface="+mn-cs"/>
        </a:defRPr>
      </a:lvl3pPr>
      <a:lvl4pPr marL="1600160" indent="-228594" algn="l" rtl="0" eaLnBrk="0" fontAlgn="base" hangingPunct="0">
        <a:spcBef>
          <a:spcPct val="20000"/>
        </a:spcBef>
        <a:spcAft>
          <a:spcPct val="0"/>
        </a:spcAft>
        <a:buFont typeface="Arial" panose="020B0604020202020204" pitchFamily="34" charset="0"/>
        <a:buChar char="–"/>
        <a:defRPr sz="2000" kern="1200">
          <a:solidFill>
            <a:srgbClr val="2D2D2D"/>
          </a:solidFill>
          <a:latin typeface="Calibri" panose="020F0502020204030204" pitchFamily="34" charset="0"/>
          <a:ea typeface="+mn-ea"/>
          <a:cs typeface="+mn-cs"/>
        </a:defRPr>
      </a:lvl4pPr>
      <a:lvl5pPr marL="2057348" indent="-228594" algn="l" rtl="0" eaLnBrk="0" fontAlgn="base" hangingPunct="0">
        <a:spcBef>
          <a:spcPct val="20000"/>
        </a:spcBef>
        <a:spcAft>
          <a:spcPct val="0"/>
        </a:spcAft>
        <a:buFont typeface="Arial" panose="020B0604020202020204" pitchFamily="34" charset="0"/>
        <a:buChar char="»"/>
        <a:defRPr sz="2000" kern="1200">
          <a:solidFill>
            <a:srgbClr val="2D2D2D"/>
          </a:solidFill>
          <a:latin typeface="Calibri" panose="020F0502020204030204" pitchFamily="34" charset="0"/>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267719494"/>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3" r:id="rId11"/>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189" algn="ctr" rtl="0" fontAlgn="base">
        <a:spcBef>
          <a:spcPct val="0"/>
        </a:spcBef>
        <a:spcAft>
          <a:spcPct val="0"/>
        </a:spcAft>
        <a:defRPr sz="4400">
          <a:solidFill>
            <a:schemeClr val="tx1"/>
          </a:solidFill>
          <a:latin typeface="Myriad Web Pro" panose="020B0503030403020204" pitchFamily="34" charset="0"/>
        </a:defRPr>
      </a:lvl6pPr>
      <a:lvl7pPr marL="914378" algn="ctr" rtl="0" fontAlgn="base">
        <a:spcBef>
          <a:spcPct val="0"/>
        </a:spcBef>
        <a:spcAft>
          <a:spcPct val="0"/>
        </a:spcAft>
        <a:defRPr sz="4400">
          <a:solidFill>
            <a:schemeClr val="tx1"/>
          </a:solidFill>
          <a:latin typeface="Myriad Web Pro" panose="020B0503030403020204" pitchFamily="34" charset="0"/>
        </a:defRPr>
      </a:lvl7pPr>
      <a:lvl8pPr marL="1371566" algn="ctr" rtl="0" fontAlgn="base">
        <a:spcBef>
          <a:spcPct val="0"/>
        </a:spcBef>
        <a:spcAft>
          <a:spcPct val="0"/>
        </a:spcAft>
        <a:defRPr sz="4400">
          <a:solidFill>
            <a:schemeClr val="tx1"/>
          </a:solidFill>
          <a:latin typeface="Myriad Web Pro" panose="020B0503030403020204" pitchFamily="34" charset="0"/>
        </a:defRPr>
      </a:lvl8pPr>
      <a:lvl9pPr marL="1828754" algn="ctr" rtl="0" fontAlgn="base">
        <a:spcBef>
          <a:spcPct val="0"/>
        </a:spcBef>
        <a:spcAft>
          <a:spcPct val="0"/>
        </a:spcAft>
        <a:defRPr sz="4400">
          <a:solidFill>
            <a:schemeClr val="tx1"/>
          </a:solidFill>
          <a:latin typeface="Myriad Web Pro" panose="020B0503030403020204" pitchFamily="34" charset="0"/>
        </a:defRPr>
      </a:lvl9pPr>
    </p:titleStyle>
    <p:bodyStyle>
      <a:lvl1pPr marL="342892" indent="-342892" algn="l" rtl="0" eaLnBrk="0" fontAlgn="base" hangingPunct="0">
        <a:spcBef>
          <a:spcPct val="20000"/>
        </a:spcBef>
        <a:spcAft>
          <a:spcPct val="0"/>
        </a:spcAft>
        <a:buFont typeface="Arial" panose="020B0604020202020204" pitchFamily="34" charset="0"/>
        <a:buChar char="•"/>
        <a:defRPr sz="3200" kern="1200">
          <a:solidFill>
            <a:srgbClr val="2D2D2D"/>
          </a:solidFill>
          <a:latin typeface="Calibri" panose="020F0502020204030204" pitchFamily="34" charset="0"/>
          <a:ea typeface="+mn-ea"/>
          <a:cs typeface="+mn-cs"/>
        </a:defRPr>
      </a:lvl1pPr>
      <a:lvl2pPr marL="742931" indent="-285743" algn="l" rtl="0" eaLnBrk="0" fontAlgn="base" hangingPunct="0">
        <a:spcBef>
          <a:spcPct val="20000"/>
        </a:spcBef>
        <a:spcAft>
          <a:spcPct val="0"/>
        </a:spcAft>
        <a:buFont typeface="Arial" panose="020B0604020202020204" pitchFamily="34" charset="0"/>
        <a:buChar char="–"/>
        <a:defRPr sz="2800" kern="1200">
          <a:solidFill>
            <a:srgbClr val="2D2D2D"/>
          </a:solidFill>
          <a:latin typeface="Calibri" panose="020F0502020204030204" pitchFamily="34" charset="0"/>
          <a:ea typeface="+mn-ea"/>
          <a:cs typeface="+mn-cs"/>
        </a:defRPr>
      </a:lvl2pPr>
      <a:lvl3pPr marL="1142972" indent="-228594" algn="l" rtl="0" eaLnBrk="0" fontAlgn="base" hangingPunct="0">
        <a:spcBef>
          <a:spcPct val="20000"/>
        </a:spcBef>
        <a:spcAft>
          <a:spcPct val="0"/>
        </a:spcAft>
        <a:buFont typeface="Arial" panose="020B0604020202020204" pitchFamily="34" charset="0"/>
        <a:buChar char="•"/>
        <a:defRPr sz="2400" kern="1200">
          <a:solidFill>
            <a:srgbClr val="2D2D2D"/>
          </a:solidFill>
          <a:latin typeface="Calibri" panose="020F0502020204030204" pitchFamily="34" charset="0"/>
          <a:ea typeface="+mn-ea"/>
          <a:cs typeface="+mn-cs"/>
        </a:defRPr>
      </a:lvl3pPr>
      <a:lvl4pPr marL="1600160" indent="-228594" algn="l" rtl="0" eaLnBrk="0" fontAlgn="base" hangingPunct="0">
        <a:spcBef>
          <a:spcPct val="20000"/>
        </a:spcBef>
        <a:spcAft>
          <a:spcPct val="0"/>
        </a:spcAft>
        <a:buFont typeface="Arial" panose="020B0604020202020204" pitchFamily="34" charset="0"/>
        <a:buChar char="–"/>
        <a:defRPr sz="2000" kern="1200">
          <a:solidFill>
            <a:srgbClr val="2D2D2D"/>
          </a:solidFill>
          <a:latin typeface="Calibri" panose="020F0502020204030204" pitchFamily="34" charset="0"/>
          <a:ea typeface="+mn-ea"/>
          <a:cs typeface="+mn-cs"/>
        </a:defRPr>
      </a:lvl4pPr>
      <a:lvl5pPr marL="2057348" indent="-228594" algn="l" rtl="0" eaLnBrk="0" fontAlgn="base" hangingPunct="0">
        <a:spcBef>
          <a:spcPct val="20000"/>
        </a:spcBef>
        <a:spcAft>
          <a:spcPct val="0"/>
        </a:spcAft>
        <a:buFont typeface="Arial" panose="020B0604020202020204" pitchFamily="34" charset="0"/>
        <a:buChar char="»"/>
        <a:defRPr sz="2000" kern="1200">
          <a:solidFill>
            <a:srgbClr val="2D2D2D"/>
          </a:solidFill>
          <a:latin typeface="Calibri" panose="020F0502020204030204" pitchFamily="34" charset="0"/>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 Id="rId5" Type="http://schemas.openxmlformats.org/officeDocument/2006/relationships/hyperlink" Target="https://imperialcollegelondon.github.io/orphanhood_calculator" TargetMode="Externa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hyperlink" Target="https://imperialcollegelondon.github.io/orphanhood_trends" TargetMode="External"/><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7.xml"/><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7.xml"/><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5.xml"/><Relationship Id="rId6" Type="http://schemas.openxmlformats.org/officeDocument/2006/relationships/image" Target="../media/image3.png"/><Relationship Id="rId5" Type="http://schemas.openxmlformats.org/officeDocument/2006/relationships/image" Target="../media/image40.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hyperlink" Target="https://dhsprogram.com/data/"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6" descr="Logos of the United States Department of Health and Human Services and Centers for Disease Control and Prevention"/>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2400" y="4886327"/>
            <a:ext cx="1905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ubtitle 4">
            <a:extLst>
              <a:ext uri="{FF2B5EF4-FFF2-40B4-BE49-F238E27FC236}">
                <a16:creationId xmlns:a16="http://schemas.microsoft.com/office/drawing/2014/main" id="{0A030B7B-0BE4-411D-967B-556CA12AA336}"/>
              </a:ext>
            </a:extLst>
          </p:cNvPr>
          <p:cNvSpPr>
            <a:spLocks noGrp="1"/>
          </p:cNvSpPr>
          <p:nvPr>
            <p:ph type="subTitle" idx="1"/>
          </p:nvPr>
        </p:nvSpPr>
        <p:spPr/>
        <p:txBody>
          <a:bodyPr/>
          <a:lstStyle/>
          <a:p>
            <a:r>
              <a:rPr lang="en-US" dirty="0"/>
              <a:t>	</a:t>
            </a:r>
          </a:p>
        </p:txBody>
      </p:sp>
      <p:sp>
        <p:nvSpPr>
          <p:cNvPr id="4" name="Rectangle 3">
            <a:extLst>
              <a:ext uri="{FF2B5EF4-FFF2-40B4-BE49-F238E27FC236}">
                <a16:creationId xmlns:a16="http://schemas.microsoft.com/office/drawing/2014/main" id="{1F429732-E9A9-4DA6-8ECC-2F1B3D12E7C7}"/>
              </a:ext>
            </a:extLst>
          </p:cNvPr>
          <p:cNvSpPr/>
          <p:nvPr/>
        </p:nvSpPr>
        <p:spPr>
          <a:xfrm>
            <a:off x="528021" y="46105"/>
            <a:ext cx="8540478" cy="830997"/>
          </a:xfrm>
          <a:prstGeom prst="rect">
            <a:avLst/>
          </a:prstGeom>
        </p:spPr>
        <p:txBody>
          <a:bodyPr wrap="square">
            <a:spAutoFit/>
          </a:bodyPr>
          <a:lstStyle/>
          <a:p>
            <a:r>
              <a:rPr lang="en-US" sz="2400" b="1" kern="1200" dirty="0">
                <a:solidFill>
                  <a:schemeClr val="tx2"/>
                </a:solidFill>
                <a:latin typeface="Calibri" panose="020F0502020204030204" pitchFamily="34" charset="0"/>
                <a:ea typeface="+mj-ea"/>
                <a:cs typeface="Calibri" panose="020F0502020204030204" pitchFamily="34" charset="0"/>
              </a:rPr>
              <a:t>Under the Radar: </a:t>
            </a:r>
            <a:r>
              <a:rPr lang="en-US" sz="2400" b="1" dirty="0">
                <a:solidFill>
                  <a:schemeClr val="bg2"/>
                </a:solidFill>
                <a:latin typeface="Calibri" panose="020F0502020204030204" pitchFamily="34" charset="0"/>
                <a:cs typeface="Calibri" panose="020F0502020204030204" pitchFamily="34" charset="0"/>
              </a:rPr>
              <a:t>Global Minimum Estimates for </a:t>
            </a:r>
            <a:br>
              <a:rPr lang="en-US" sz="2400" b="1" dirty="0">
                <a:solidFill>
                  <a:schemeClr val="bg2"/>
                </a:solidFill>
                <a:latin typeface="Calibri" panose="020F0502020204030204" pitchFamily="34" charset="0"/>
                <a:cs typeface="Calibri" panose="020F0502020204030204" pitchFamily="34" charset="0"/>
              </a:rPr>
            </a:br>
            <a:r>
              <a:rPr lang="en-US" sz="2400" b="1" dirty="0">
                <a:solidFill>
                  <a:schemeClr val="bg2"/>
                </a:solidFill>
                <a:latin typeface="Calibri" panose="020F0502020204030204" pitchFamily="34" charset="0"/>
                <a:cs typeface="Calibri" panose="020F0502020204030204" pitchFamily="34" charset="0"/>
              </a:rPr>
              <a:t>Pandemic-Associated Orphanhood and Death of Caregivers </a:t>
            </a:r>
            <a:endParaRPr lang="en-US" sz="2400" b="1" kern="1200" dirty="0">
              <a:solidFill>
                <a:schemeClr val="bg2"/>
              </a:solidFill>
              <a:latin typeface="Calibri" panose="020F0502020204030204" pitchFamily="34" charset="0"/>
              <a:ea typeface="+mj-ea"/>
              <a:cs typeface="Calibri" panose="020F0502020204030204" pitchFamily="34" charset="0"/>
            </a:endParaRPr>
          </a:p>
        </p:txBody>
      </p:sp>
      <p:sp>
        <p:nvSpPr>
          <p:cNvPr id="3" name="Rectangle 2">
            <a:extLst>
              <a:ext uri="{FF2B5EF4-FFF2-40B4-BE49-F238E27FC236}">
                <a16:creationId xmlns:a16="http://schemas.microsoft.com/office/drawing/2014/main" id="{48E9E1EE-B87C-4BA1-AFF4-7AC75224F917}"/>
              </a:ext>
            </a:extLst>
          </p:cNvPr>
          <p:cNvSpPr/>
          <p:nvPr/>
        </p:nvSpPr>
        <p:spPr>
          <a:xfrm>
            <a:off x="247650" y="928658"/>
            <a:ext cx="5549646" cy="2662267"/>
          </a:xfrm>
          <a:prstGeom prst="rect">
            <a:avLst/>
          </a:prstGeom>
        </p:spPr>
        <p:txBody>
          <a:bodyPr wrap="square">
            <a:spAutoFit/>
          </a:bodyPr>
          <a:lstStyle/>
          <a:p>
            <a:pPr defTabSz="1219170"/>
            <a:r>
              <a:rPr lang="en-US" sz="1600" b="1" dirty="0">
                <a:latin typeface="Calibri" panose="020F0502020204030204" pitchFamily="34" charset="0"/>
                <a:cs typeface="Calibri" panose="020F0502020204030204" pitchFamily="34" charset="0"/>
              </a:rPr>
              <a:t>Susan Hillis, PhD, MS </a:t>
            </a:r>
          </a:p>
          <a:p>
            <a:pPr defTabSz="1219170"/>
            <a:r>
              <a:rPr lang="en-US" sz="1600" b="1" dirty="0">
                <a:latin typeface="Calibri" panose="020F0502020204030204" pitchFamily="34" charset="0"/>
                <a:cs typeface="Calibri" panose="020F0502020204030204" pitchFamily="34" charset="0"/>
              </a:rPr>
              <a:t>COVID-19 International Task Force</a:t>
            </a:r>
          </a:p>
          <a:p>
            <a:pPr defTabSz="1219170"/>
            <a:r>
              <a:rPr lang="en-US" sz="1600" b="1" dirty="0">
                <a:latin typeface="Calibri" panose="020F0502020204030204" pitchFamily="34" charset="0"/>
                <a:cs typeface="Calibri" panose="020F0502020204030204" pitchFamily="34" charset="0"/>
              </a:rPr>
              <a:t>Centers for Disease Control and Prevention</a:t>
            </a:r>
          </a:p>
          <a:p>
            <a:pPr defTabSz="1219170"/>
            <a:endParaRPr lang="en-US" sz="1600" b="1" dirty="0">
              <a:latin typeface="Calibri" panose="020F0502020204030204" pitchFamily="34" charset="0"/>
              <a:cs typeface="Calibri" panose="020F0502020204030204" pitchFamily="34" charset="0"/>
            </a:endParaRPr>
          </a:p>
          <a:p>
            <a:pPr defTabSz="1219170"/>
            <a:endParaRPr lang="en-US" sz="1600" b="1" dirty="0">
              <a:latin typeface="Calibri" panose="020F0502020204030204" pitchFamily="34" charset="0"/>
              <a:cs typeface="Calibri" panose="020F0502020204030204" pitchFamily="34" charset="0"/>
            </a:endParaRPr>
          </a:p>
          <a:p>
            <a:pPr defTabSz="1219170"/>
            <a:endParaRPr lang="en-US" sz="1600" b="1" dirty="0">
              <a:latin typeface="Calibri" panose="020F0502020204030204" pitchFamily="34" charset="0"/>
              <a:cs typeface="Calibri" panose="020F0502020204030204" pitchFamily="34" charset="0"/>
            </a:endParaRPr>
          </a:p>
          <a:p>
            <a:pPr defTabSz="1219170"/>
            <a:endParaRPr lang="en-US" sz="1600" b="1" dirty="0">
              <a:latin typeface="Calibri" panose="020F0502020204030204" pitchFamily="34" charset="0"/>
              <a:cs typeface="Calibri" panose="020F0502020204030204" pitchFamily="34" charset="0"/>
            </a:endParaRPr>
          </a:p>
          <a:p>
            <a:pPr defTabSz="1219170"/>
            <a:r>
              <a:rPr lang="en-US" sz="1600" b="1" dirty="0">
                <a:latin typeface="Calibri" panose="020F0502020204030204" pitchFamily="34" charset="0"/>
                <a:cs typeface="Calibri" panose="020F0502020204030204" pitchFamily="34" charset="0"/>
              </a:rPr>
              <a:t>July 15, 2021</a:t>
            </a:r>
            <a:endParaRPr lang="en-US" sz="1200" b="1" dirty="0">
              <a:latin typeface="Calibri" panose="020F0502020204030204" pitchFamily="34" charset="0"/>
              <a:cs typeface="Calibri" panose="020F0502020204030204" pitchFamily="34" charset="0"/>
            </a:endParaRPr>
          </a:p>
          <a:p>
            <a:r>
              <a:rPr lang="en-US" sz="1300" u="sng" dirty="0">
                <a:latin typeface="Calibri" panose="020F0502020204030204" pitchFamily="34" charset="0"/>
                <a:cs typeface="Calibri" panose="020F0502020204030204" pitchFamily="34" charset="0"/>
              </a:rPr>
              <a:t>On behalf of</a:t>
            </a:r>
            <a:r>
              <a:rPr lang="en-US" sz="1300" dirty="0">
                <a:latin typeface="Calibri" panose="020F0502020204030204" pitchFamily="34" charset="0"/>
                <a:cs typeface="Calibri" panose="020F0502020204030204" pitchFamily="34" charset="0"/>
              </a:rPr>
              <a:t> Dr Juliette Unwin, Prof. Lorraine Sherr,  Yu Chen, Lucie Cluver, Philip Goldman, Seth Flaxman, Oliver Ratmann, Christl A. Donnelly, Samir Bhatt, Gretchen Bachman, Laura Rawlings, Phil Green and Charles A. Nelson.</a:t>
            </a:r>
          </a:p>
        </p:txBody>
      </p:sp>
      <p:sp>
        <p:nvSpPr>
          <p:cNvPr id="2" name="TextBox 1">
            <a:extLst>
              <a:ext uri="{FF2B5EF4-FFF2-40B4-BE49-F238E27FC236}">
                <a16:creationId xmlns:a16="http://schemas.microsoft.com/office/drawing/2014/main" id="{4CDED9D3-A4C2-488B-B4AA-30AA13520097}"/>
              </a:ext>
            </a:extLst>
          </p:cNvPr>
          <p:cNvSpPr txBox="1"/>
          <p:nvPr/>
        </p:nvSpPr>
        <p:spPr>
          <a:xfrm>
            <a:off x="4882393" y="4924209"/>
            <a:ext cx="4067054" cy="253916"/>
          </a:xfrm>
          <a:prstGeom prst="rect">
            <a:avLst/>
          </a:prstGeom>
          <a:noFill/>
        </p:spPr>
        <p:txBody>
          <a:bodyPr wrap="square" rtlCol="0">
            <a:spAutoFit/>
          </a:bodyPr>
          <a:lstStyle/>
          <a:p>
            <a:pPr algn="ctr"/>
            <a:r>
              <a:rPr lang="en-US" sz="1000"/>
              <a:t>www.cdc.gov/coronavirus/2019-ncov/global-covid-19/index.html</a:t>
            </a:r>
            <a:endParaRPr lang="en-US" sz="1000">
              <a:latin typeface="Calibri" panose="020F0502020204030204" pitchFamily="34" charset="0"/>
            </a:endParaRPr>
          </a:p>
        </p:txBody>
      </p:sp>
    </p:spTree>
    <p:extLst>
      <p:ext uri="{BB962C8B-B14F-4D97-AF65-F5344CB8AC3E}">
        <p14:creationId xmlns:p14="http://schemas.microsoft.com/office/powerpoint/2010/main" val="270347332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280BD841-62C0-8A44-B55D-FF51E948E4E9}"/>
              </a:ext>
            </a:extLst>
          </p:cNvPr>
          <p:cNvSpPr/>
          <p:nvPr/>
        </p:nvSpPr>
        <p:spPr>
          <a:xfrm>
            <a:off x="1133816" y="4183253"/>
            <a:ext cx="2412450" cy="185844"/>
          </a:xfrm>
          <a:prstGeom prst="rect">
            <a:avLst/>
          </a:prstGeom>
          <a:solidFill>
            <a:schemeClr val="bg2">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A25F0D1-0C8A-8A4F-9B0C-D6A192764C42}"/>
              </a:ext>
            </a:extLst>
          </p:cNvPr>
          <p:cNvSpPr/>
          <p:nvPr/>
        </p:nvSpPr>
        <p:spPr>
          <a:xfrm>
            <a:off x="1130131" y="1000664"/>
            <a:ext cx="2412450" cy="1199985"/>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5BEE9EF-D605-0A4F-BD49-8B7BA8422ABF}"/>
              </a:ext>
            </a:extLst>
          </p:cNvPr>
          <p:cNvSpPr/>
          <p:nvPr/>
        </p:nvSpPr>
        <p:spPr>
          <a:xfrm>
            <a:off x="1131700" y="2204008"/>
            <a:ext cx="2412450" cy="1065093"/>
          </a:xfrm>
          <a:prstGeom prst="rect">
            <a:avLst/>
          </a:prstGeom>
          <a:solidFill>
            <a:schemeClr val="bg2">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7377522-6899-354A-A3FF-A5775E5E5096}"/>
              </a:ext>
            </a:extLst>
          </p:cNvPr>
          <p:cNvSpPr/>
          <p:nvPr/>
        </p:nvSpPr>
        <p:spPr>
          <a:xfrm>
            <a:off x="1131700" y="3272460"/>
            <a:ext cx="2412450" cy="913251"/>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79A16F6-C045-6F45-A7C2-C40FAE9400D8}"/>
              </a:ext>
            </a:extLst>
          </p:cNvPr>
          <p:cNvSpPr/>
          <p:nvPr/>
        </p:nvSpPr>
        <p:spPr>
          <a:xfrm>
            <a:off x="1128562" y="4359530"/>
            <a:ext cx="2412450" cy="185844"/>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803D1B7-B349-9241-9613-D414946C1559}"/>
              </a:ext>
            </a:extLst>
          </p:cNvPr>
          <p:cNvSpPr/>
          <p:nvPr/>
        </p:nvSpPr>
        <p:spPr>
          <a:xfrm>
            <a:off x="1120859" y="4534401"/>
            <a:ext cx="2412450" cy="185844"/>
          </a:xfrm>
          <a:prstGeom prst="rect">
            <a:avLst/>
          </a:prstGeom>
          <a:solidFill>
            <a:schemeClr val="bg2">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E6CC1F-276A-6E44-80DF-ADC85B30BAA2}"/>
              </a:ext>
            </a:extLst>
          </p:cNvPr>
          <p:cNvSpPr>
            <a:spLocks noGrp="1"/>
          </p:cNvSpPr>
          <p:nvPr>
            <p:ph type="title"/>
          </p:nvPr>
        </p:nvSpPr>
        <p:spPr/>
        <p:txBody>
          <a:bodyPr/>
          <a:lstStyle/>
          <a:p>
            <a:r>
              <a:rPr lang="en-GB" sz="2400" dirty="0"/>
              <a:t>Country estimates by region of rates per 1000 children 0-17-years-old orphaned and/or losing caregivers</a:t>
            </a:r>
            <a:endParaRPr lang="en-US" sz="2400" dirty="0"/>
          </a:p>
        </p:txBody>
      </p:sp>
      <p:grpSp>
        <p:nvGrpSpPr>
          <p:cNvPr id="21" name="Group 20">
            <a:extLst>
              <a:ext uri="{FF2B5EF4-FFF2-40B4-BE49-F238E27FC236}">
                <a16:creationId xmlns:a16="http://schemas.microsoft.com/office/drawing/2014/main" id="{26B7ED17-2599-EE45-82E3-8795C5528CCE}"/>
              </a:ext>
            </a:extLst>
          </p:cNvPr>
          <p:cNvGrpSpPr/>
          <p:nvPr/>
        </p:nvGrpSpPr>
        <p:grpSpPr>
          <a:xfrm>
            <a:off x="3611673" y="963540"/>
            <a:ext cx="415498" cy="4077280"/>
            <a:chOff x="2443408" y="967444"/>
            <a:chExt cx="415498" cy="4077280"/>
          </a:xfrm>
        </p:grpSpPr>
        <p:cxnSp>
          <p:nvCxnSpPr>
            <p:cNvPr id="5" name="Straight Connector 4">
              <a:extLst>
                <a:ext uri="{FF2B5EF4-FFF2-40B4-BE49-F238E27FC236}">
                  <a16:creationId xmlns:a16="http://schemas.microsoft.com/office/drawing/2014/main" id="{8A794366-735A-454D-8A41-A12A155D63ED}"/>
                </a:ext>
              </a:extLst>
            </p:cNvPr>
            <p:cNvCxnSpPr>
              <a:cxnSpLocks/>
            </p:cNvCxnSpPr>
            <p:nvPr/>
          </p:nvCxnSpPr>
          <p:spPr>
            <a:xfrm>
              <a:off x="2669204" y="967444"/>
              <a:ext cx="0" cy="3813482"/>
            </a:xfrm>
            <a:prstGeom prst="line">
              <a:avLst/>
            </a:prstGeom>
            <a:ln w="28575">
              <a:solidFill>
                <a:srgbClr val="C00000"/>
              </a:solidFill>
              <a:prstDash val="sysDot"/>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6C3006B-3DA9-4011-820E-6A0DBD0B1ECC}"/>
                </a:ext>
              </a:extLst>
            </p:cNvPr>
            <p:cNvSpPr txBox="1"/>
            <p:nvPr/>
          </p:nvSpPr>
          <p:spPr>
            <a:xfrm>
              <a:off x="2443408" y="4736947"/>
              <a:ext cx="41549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C00000"/>
                  </a:solidFill>
                  <a:effectLst/>
                  <a:uLnTx/>
                  <a:uFillTx/>
                  <a:latin typeface="Calibri" panose="020F0502020204030204" pitchFamily="34" charset="0"/>
                  <a:cs typeface="Arial"/>
                  <a:sym typeface="Arial"/>
                </a:rPr>
                <a:t>1.0</a:t>
              </a:r>
            </a:p>
          </p:txBody>
        </p:sp>
      </p:grpSp>
      <p:graphicFrame>
        <p:nvGraphicFramePr>
          <p:cNvPr id="3" name="Chart 2">
            <a:extLst>
              <a:ext uri="{FF2B5EF4-FFF2-40B4-BE49-F238E27FC236}">
                <a16:creationId xmlns:a16="http://schemas.microsoft.com/office/drawing/2014/main" id="{C86CB869-C9D1-1942-AC89-A8493B45FE31}"/>
              </a:ext>
            </a:extLst>
          </p:cNvPr>
          <p:cNvGraphicFramePr/>
          <p:nvPr>
            <p:extLst>
              <p:ext uri="{D42A27DB-BD31-4B8C-83A1-F6EECF244321}">
                <p14:modId xmlns:p14="http://schemas.microsoft.com/office/powerpoint/2010/main" val="3137818732"/>
              </p:ext>
            </p:extLst>
          </p:nvPr>
        </p:nvGraphicFramePr>
        <p:xfrm>
          <a:off x="2303994" y="837614"/>
          <a:ext cx="6096000" cy="4027525"/>
        </p:xfrm>
        <a:graphic>
          <a:graphicData uri="http://schemas.openxmlformats.org/drawingml/2006/chart">
            <c:chart xmlns:c="http://schemas.openxmlformats.org/drawingml/2006/chart" xmlns:r="http://schemas.openxmlformats.org/officeDocument/2006/relationships" r:id="rId3"/>
          </a:graphicData>
        </a:graphic>
      </p:graphicFrame>
      <p:grpSp>
        <p:nvGrpSpPr>
          <p:cNvPr id="14" name="Group 13">
            <a:extLst>
              <a:ext uri="{FF2B5EF4-FFF2-40B4-BE49-F238E27FC236}">
                <a16:creationId xmlns:a16="http://schemas.microsoft.com/office/drawing/2014/main" id="{428FD4CE-E930-834E-B5F8-C3CEFE50FFA2}"/>
              </a:ext>
            </a:extLst>
          </p:cNvPr>
          <p:cNvGrpSpPr/>
          <p:nvPr/>
        </p:nvGrpSpPr>
        <p:grpSpPr>
          <a:xfrm>
            <a:off x="1084880" y="957789"/>
            <a:ext cx="1301959" cy="3779664"/>
            <a:chOff x="1047725" y="963540"/>
            <a:chExt cx="1301959" cy="3779664"/>
          </a:xfrm>
        </p:grpSpPr>
        <p:sp>
          <p:nvSpPr>
            <p:cNvPr id="8" name="TextBox 2">
              <a:extLst>
                <a:ext uri="{FF2B5EF4-FFF2-40B4-BE49-F238E27FC236}">
                  <a16:creationId xmlns:a16="http://schemas.microsoft.com/office/drawing/2014/main" id="{F21B6202-5EE2-EA4B-B6BA-F33D54E98FB7}"/>
                </a:ext>
              </a:extLst>
            </p:cNvPr>
            <p:cNvSpPr txBox="1"/>
            <p:nvPr/>
          </p:nvSpPr>
          <p:spPr>
            <a:xfrm>
              <a:off x="1081474" y="963540"/>
              <a:ext cx="527709" cy="230832"/>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b="1" dirty="0">
                  <a:solidFill>
                    <a:srgbClr val="000000"/>
                  </a:solidFill>
                  <a:latin typeface="Calibri" panose="020F0502020204030204" pitchFamily="34" charset="0"/>
                </a:rPr>
                <a:t>Europe</a:t>
              </a:r>
            </a:p>
          </p:txBody>
        </p:sp>
        <p:sp>
          <p:nvSpPr>
            <p:cNvPr id="9" name="TextBox 1">
              <a:extLst>
                <a:ext uri="{FF2B5EF4-FFF2-40B4-BE49-F238E27FC236}">
                  <a16:creationId xmlns:a16="http://schemas.microsoft.com/office/drawing/2014/main" id="{3ACF9C3A-0C5D-2E4D-8108-9476965050D6}"/>
                </a:ext>
              </a:extLst>
            </p:cNvPr>
            <p:cNvSpPr txBox="1"/>
            <p:nvPr/>
          </p:nvSpPr>
          <p:spPr>
            <a:xfrm>
              <a:off x="1068403" y="2206400"/>
              <a:ext cx="630301" cy="230832"/>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b="1" dirty="0">
                  <a:solidFill>
                    <a:srgbClr val="000000"/>
                  </a:solidFill>
                  <a:latin typeface="Calibri" panose="020F0502020204030204" pitchFamily="34" charset="0"/>
                </a:rPr>
                <a:t>Americas</a:t>
              </a:r>
              <a:endParaRPr lang="en-US" sz="900" b="1" dirty="0">
                <a:solidFill>
                  <a:srgbClr val="000000"/>
                </a:solidFill>
                <a:highlight>
                  <a:srgbClr val="FFFF00"/>
                </a:highlight>
                <a:latin typeface="Calibri" panose="020F0502020204030204" pitchFamily="34" charset="0"/>
              </a:endParaRPr>
            </a:p>
          </p:txBody>
        </p:sp>
        <p:sp>
          <p:nvSpPr>
            <p:cNvPr id="10" name="TextBox 1">
              <a:extLst>
                <a:ext uri="{FF2B5EF4-FFF2-40B4-BE49-F238E27FC236}">
                  <a16:creationId xmlns:a16="http://schemas.microsoft.com/office/drawing/2014/main" id="{5AB02D83-64B5-DC4B-990B-054B00847205}"/>
                </a:ext>
              </a:extLst>
            </p:cNvPr>
            <p:cNvSpPr txBox="1"/>
            <p:nvPr/>
          </p:nvSpPr>
          <p:spPr>
            <a:xfrm>
              <a:off x="1081474" y="3274852"/>
              <a:ext cx="468398" cy="230832"/>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b="1" dirty="0">
                  <a:solidFill>
                    <a:srgbClr val="000000"/>
                  </a:solidFill>
                  <a:latin typeface="Calibri" panose="020F0502020204030204" pitchFamily="34" charset="0"/>
                </a:rPr>
                <a:t>Africa</a:t>
              </a:r>
            </a:p>
          </p:txBody>
        </p:sp>
        <p:sp>
          <p:nvSpPr>
            <p:cNvPr id="11" name="TextBox 1">
              <a:extLst>
                <a:ext uri="{FF2B5EF4-FFF2-40B4-BE49-F238E27FC236}">
                  <a16:creationId xmlns:a16="http://schemas.microsoft.com/office/drawing/2014/main" id="{EA8713C2-176F-4B40-B6C2-9023C1AF2511}"/>
                </a:ext>
              </a:extLst>
            </p:cNvPr>
            <p:cNvSpPr txBox="1"/>
            <p:nvPr/>
          </p:nvSpPr>
          <p:spPr>
            <a:xfrm>
              <a:off x="1047725" y="4345662"/>
              <a:ext cx="1301959" cy="230832"/>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b="1" dirty="0">
                  <a:solidFill>
                    <a:srgbClr val="000000"/>
                  </a:solidFill>
                  <a:latin typeface="Calibri" panose="020F0502020204030204" pitchFamily="34" charset="0"/>
                </a:rPr>
                <a:t>Eastern Mediterranean</a:t>
              </a:r>
            </a:p>
          </p:txBody>
        </p:sp>
        <p:sp>
          <p:nvSpPr>
            <p:cNvPr id="12" name="TextBox 1">
              <a:extLst>
                <a:ext uri="{FF2B5EF4-FFF2-40B4-BE49-F238E27FC236}">
                  <a16:creationId xmlns:a16="http://schemas.microsoft.com/office/drawing/2014/main" id="{2CFF8C8A-C722-214A-AC4A-35DBBB8FC95F}"/>
                </a:ext>
              </a:extLst>
            </p:cNvPr>
            <p:cNvSpPr txBox="1"/>
            <p:nvPr/>
          </p:nvSpPr>
          <p:spPr>
            <a:xfrm>
              <a:off x="1072151" y="4162277"/>
              <a:ext cx="931665" cy="230832"/>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b="1" dirty="0">
                  <a:solidFill>
                    <a:srgbClr val="000000"/>
                  </a:solidFill>
                  <a:latin typeface="Calibri" panose="020F0502020204030204" pitchFamily="34" charset="0"/>
                </a:rPr>
                <a:t>South-East Asia</a:t>
              </a:r>
            </a:p>
          </p:txBody>
        </p:sp>
        <p:sp>
          <p:nvSpPr>
            <p:cNvPr id="13" name="TextBox 1">
              <a:extLst>
                <a:ext uri="{FF2B5EF4-FFF2-40B4-BE49-F238E27FC236}">
                  <a16:creationId xmlns:a16="http://schemas.microsoft.com/office/drawing/2014/main" id="{244F4C68-A986-9942-BA18-3EB7536C3198}"/>
                </a:ext>
              </a:extLst>
            </p:cNvPr>
            <p:cNvSpPr txBox="1"/>
            <p:nvPr/>
          </p:nvSpPr>
          <p:spPr>
            <a:xfrm>
              <a:off x="1047725" y="4512372"/>
              <a:ext cx="930063" cy="230832"/>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b="1" dirty="0">
                  <a:solidFill>
                    <a:srgbClr val="000000"/>
                  </a:solidFill>
                  <a:latin typeface="Calibri" panose="020F0502020204030204" pitchFamily="34" charset="0"/>
                </a:rPr>
                <a:t>Western Pacific</a:t>
              </a:r>
            </a:p>
          </p:txBody>
        </p:sp>
      </p:grpSp>
    </p:spTree>
    <p:extLst>
      <p:ext uri="{BB962C8B-B14F-4D97-AF65-F5344CB8AC3E}">
        <p14:creationId xmlns:p14="http://schemas.microsoft.com/office/powerpoint/2010/main" val="1642825983"/>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D6BC5F-B6C9-42A2-B1D7-0B46C0DE2583}"/>
              </a:ext>
            </a:extLst>
          </p:cNvPr>
          <p:cNvSpPr>
            <a:spLocks noGrp="1"/>
          </p:cNvSpPr>
          <p:nvPr>
            <p:ph type="title"/>
          </p:nvPr>
        </p:nvSpPr>
        <p:spPr>
          <a:xfrm>
            <a:off x="457200" y="96578"/>
            <a:ext cx="8229600" cy="689591"/>
          </a:xfrm>
        </p:spPr>
        <p:txBody>
          <a:bodyPr/>
          <a:lstStyle/>
          <a:p>
            <a:r>
              <a:rPr lang="en-US" sz="2400" dirty="0"/>
              <a:t>COVID-19 Deaths and Children’s Loss of Caregivers</a:t>
            </a:r>
          </a:p>
        </p:txBody>
      </p:sp>
      <p:grpSp>
        <p:nvGrpSpPr>
          <p:cNvPr id="10" name="Group 9">
            <a:extLst>
              <a:ext uri="{FF2B5EF4-FFF2-40B4-BE49-F238E27FC236}">
                <a16:creationId xmlns:a16="http://schemas.microsoft.com/office/drawing/2014/main" id="{A0312897-4350-4811-B672-C91CC774D8A7}"/>
              </a:ext>
            </a:extLst>
          </p:cNvPr>
          <p:cNvGrpSpPr/>
          <p:nvPr/>
        </p:nvGrpSpPr>
        <p:grpSpPr>
          <a:xfrm>
            <a:off x="525080" y="948383"/>
            <a:ext cx="1994399" cy="3400945"/>
            <a:chOff x="1516722" y="1693296"/>
            <a:chExt cx="1626055" cy="3001998"/>
          </a:xfrm>
        </p:grpSpPr>
        <p:sp>
          <p:nvSpPr>
            <p:cNvPr id="11" name="Google Shape;781;p68">
              <a:extLst>
                <a:ext uri="{FF2B5EF4-FFF2-40B4-BE49-F238E27FC236}">
                  <a16:creationId xmlns:a16="http://schemas.microsoft.com/office/drawing/2014/main" id="{9AA34745-FF44-48FC-A52E-DE3DAE93CC37}"/>
                </a:ext>
              </a:extLst>
            </p:cNvPr>
            <p:cNvSpPr/>
            <p:nvPr/>
          </p:nvSpPr>
          <p:spPr>
            <a:xfrm>
              <a:off x="1516722" y="1693296"/>
              <a:ext cx="1611351" cy="1175938"/>
            </a:xfrm>
            <a:prstGeom prst="rect">
              <a:avLst/>
            </a:prstGeom>
            <a:solidFill>
              <a:srgbClr val="EEAE41"/>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lvl="0" algn="ctr">
                <a:buClr>
                  <a:schemeClr val="dk1"/>
                </a:buClr>
                <a:buSzPts val="1100"/>
              </a:pPr>
              <a:r>
                <a:rPr lang="en-US" sz="2800" b="1" dirty="0">
                  <a:solidFill>
                    <a:schemeClr val="bg2"/>
                  </a:solidFill>
                  <a:latin typeface="Arial" panose="020B0604020202020204" pitchFamily="34" charset="0"/>
                  <a:cs typeface="Arial" panose="020B0604020202020204" pitchFamily="34" charset="0"/>
                </a:rPr>
                <a:t>~1.8M</a:t>
              </a:r>
              <a:r>
                <a:rPr lang="en-US" sz="2800" dirty="0">
                  <a:solidFill>
                    <a:schemeClr val="bg2"/>
                  </a:solidFill>
                  <a:latin typeface="Arial" panose="020B0604020202020204" pitchFamily="34" charset="0"/>
                  <a:cs typeface="Arial" panose="020B0604020202020204" pitchFamily="34" charset="0"/>
                </a:rPr>
                <a:t>  </a:t>
              </a:r>
              <a:endParaRPr lang="en-US" sz="2000" dirty="0">
                <a:solidFill>
                  <a:schemeClr val="bg2"/>
                </a:solidFill>
                <a:latin typeface="Arial" panose="020B0604020202020204" pitchFamily="34" charset="0"/>
                <a:cs typeface="Arial" panose="020B0604020202020204" pitchFamily="34" charset="0"/>
              </a:endParaRPr>
            </a:p>
            <a:p>
              <a:pPr lvl="0" algn="ctr">
                <a:buClr>
                  <a:schemeClr val="dk1"/>
                </a:buClr>
                <a:buSzPts val="1100"/>
              </a:pPr>
              <a:r>
                <a:rPr lang="en-US" sz="1800" dirty="0">
                  <a:solidFill>
                    <a:schemeClr val="bg2"/>
                  </a:solidFill>
                  <a:latin typeface="Arial" panose="020B0604020202020204" pitchFamily="34" charset="0"/>
                  <a:cs typeface="Arial" panose="020B0604020202020204" pitchFamily="34" charset="0"/>
                </a:rPr>
                <a:t>Deaths</a:t>
              </a:r>
              <a:endParaRPr lang="en-US" sz="1800" dirty="0">
                <a:solidFill>
                  <a:schemeClr val="bg2"/>
                </a:solidFill>
                <a:highlight>
                  <a:srgbClr val="FFFF00"/>
                </a:highlight>
                <a:latin typeface="Arial" panose="020B0604020202020204" pitchFamily="34" charset="0"/>
                <a:cs typeface="Arial" panose="020B0604020202020204" pitchFamily="34" charset="0"/>
              </a:endParaRPr>
            </a:p>
          </p:txBody>
        </p:sp>
        <p:sp>
          <p:nvSpPr>
            <p:cNvPr id="12" name="Google Shape;781;p68">
              <a:extLst>
                <a:ext uri="{FF2B5EF4-FFF2-40B4-BE49-F238E27FC236}">
                  <a16:creationId xmlns:a16="http://schemas.microsoft.com/office/drawing/2014/main" id="{69126329-7924-4E01-A74E-B06826695886}"/>
                </a:ext>
              </a:extLst>
            </p:cNvPr>
            <p:cNvSpPr/>
            <p:nvPr/>
          </p:nvSpPr>
          <p:spPr>
            <a:xfrm>
              <a:off x="1516722" y="3073195"/>
              <a:ext cx="1626055" cy="1622099"/>
            </a:xfrm>
            <a:prstGeom prst="rect">
              <a:avLst/>
            </a:prstGeom>
            <a:solidFill>
              <a:srgbClr val="B01618"/>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lvl="0" algn="ctr"/>
              <a:r>
                <a:rPr lang="en-US" sz="2800" b="1" dirty="0">
                  <a:solidFill>
                    <a:schemeClr val="bg2"/>
                  </a:solidFill>
                  <a:latin typeface="Arial" panose="020B0604020202020204" pitchFamily="34" charset="0"/>
                  <a:cs typeface="Arial" panose="020B0604020202020204" pitchFamily="34" charset="0"/>
                </a:rPr>
                <a:t>900,000</a:t>
              </a:r>
              <a:endParaRPr lang="en-US" sz="2800" dirty="0">
                <a:solidFill>
                  <a:schemeClr val="bg2"/>
                </a:solidFill>
                <a:latin typeface="Arial" panose="020B0604020202020204" pitchFamily="34" charset="0"/>
                <a:cs typeface="Arial" panose="020B0604020202020204" pitchFamily="34" charset="0"/>
              </a:endParaRPr>
            </a:p>
            <a:p>
              <a:pPr lvl="0" algn="ctr"/>
              <a:r>
                <a:rPr lang="en-US" sz="1800" dirty="0">
                  <a:solidFill>
                    <a:schemeClr val="bg2"/>
                  </a:solidFill>
                  <a:latin typeface="Arial" panose="020B0604020202020204" pitchFamily="34" charset="0"/>
                  <a:cs typeface="Arial" panose="020B0604020202020204" pitchFamily="34" charset="0"/>
                </a:rPr>
                <a:t>children orphaned or </a:t>
              </a:r>
              <a:br>
                <a:rPr lang="en-US" sz="1800" dirty="0">
                  <a:solidFill>
                    <a:schemeClr val="bg2"/>
                  </a:solidFill>
                  <a:latin typeface="Arial" panose="020B0604020202020204" pitchFamily="34" charset="0"/>
                  <a:cs typeface="Arial" panose="020B0604020202020204" pitchFamily="34" charset="0"/>
                </a:rPr>
              </a:br>
              <a:r>
                <a:rPr lang="en-US" sz="1800" dirty="0">
                  <a:solidFill>
                    <a:schemeClr val="bg2"/>
                  </a:solidFill>
                  <a:latin typeface="Arial" panose="020B0604020202020204" pitchFamily="34" charset="0"/>
                  <a:cs typeface="Arial" panose="020B0604020202020204" pitchFamily="34" charset="0"/>
                </a:rPr>
                <a:t>lost  grandparents/ caregivers</a:t>
              </a:r>
              <a:endParaRPr lang="en-US" sz="1800" b="1" dirty="0">
                <a:solidFill>
                  <a:schemeClr val="bg2"/>
                </a:solidFill>
                <a:latin typeface="Arial" panose="020B0604020202020204" pitchFamily="34" charset="0"/>
                <a:cs typeface="Arial" panose="020B0604020202020204" pitchFamily="34" charset="0"/>
              </a:endParaRPr>
            </a:p>
          </p:txBody>
        </p:sp>
      </p:grpSp>
      <p:graphicFrame>
        <p:nvGraphicFramePr>
          <p:cNvPr id="9" name="Chart 8">
            <a:extLst>
              <a:ext uri="{FF2B5EF4-FFF2-40B4-BE49-F238E27FC236}">
                <a16:creationId xmlns:a16="http://schemas.microsoft.com/office/drawing/2014/main" id="{C85D1179-324C-4EFE-9E14-B912F6E32F94}"/>
              </a:ext>
            </a:extLst>
          </p:cNvPr>
          <p:cNvGraphicFramePr/>
          <p:nvPr>
            <p:extLst>
              <p:ext uri="{D42A27DB-BD31-4B8C-83A1-F6EECF244321}">
                <p14:modId xmlns:p14="http://schemas.microsoft.com/office/powerpoint/2010/main" val="2388010862"/>
              </p:ext>
            </p:extLst>
          </p:nvPr>
        </p:nvGraphicFramePr>
        <p:xfrm>
          <a:off x="2556000" y="895571"/>
          <a:ext cx="5075433" cy="4064000"/>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Straight Connector 2">
            <a:extLst>
              <a:ext uri="{FF2B5EF4-FFF2-40B4-BE49-F238E27FC236}">
                <a16:creationId xmlns:a16="http://schemas.microsoft.com/office/drawing/2014/main" id="{37BC7AF8-3E8D-0B40-AA13-19F00629B217}"/>
              </a:ext>
            </a:extLst>
          </p:cNvPr>
          <p:cNvCxnSpPr>
            <a:cxnSpLocks/>
          </p:cNvCxnSpPr>
          <p:nvPr/>
        </p:nvCxnSpPr>
        <p:spPr>
          <a:xfrm flipH="1">
            <a:off x="3384956" y="3473156"/>
            <a:ext cx="4830812" cy="0"/>
          </a:xfrm>
          <a:prstGeom prst="line">
            <a:avLst/>
          </a:prstGeom>
          <a:ln w="19050">
            <a:solidFill>
              <a:srgbClr val="292A6E"/>
            </a:solidFill>
            <a:prstDash val="sysDash"/>
          </a:ln>
        </p:spPr>
        <p:style>
          <a:lnRef idx="1">
            <a:schemeClr val="accent1"/>
          </a:lnRef>
          <a:fillRef idx="0">
            <a:schemeClr val="accent1"/>
          </a:fillRef>
          <a:effectRef idx="0">
            <a:schemeClr val="accent1"/>
          </a:effectRef>
          <a:fontRef idx="minor">
            <a:schemeClr val="tx1"/>
          </a:fontRef>
        </p:style>
      </p:cxnSp>
      <p:sp>
        <p:nvSpPr>
          <p:cNvPr id="13" name="TextBox 1">
            <a:extLst>
              <a:ext uri="{FF2B5EF4-FFF2-40B4-BE49-F238E27FC236}">
                <a16:creationId xmlns:a16="http://schemas.microsoft.com/office/drawing/2014/main" id="{0820A333-07C6-704C-8AA7-4959E6292CDB}"/>
              </a:ext>
            </a:extLst>
          </p:cNvPr>
          <p:cNvSpPr txBox="1"/>
          <p:nvPr/>
        </p:nvSpPr>
        <p:spPr>
          <a:xfrm>
            <a:off x="7631433" y="3210304"/>
            <a:ext cx="584334" cy="276962"/>
          </a:xfrm>
          <a:prstGeom prst="rect">
            <a:avLst/>
          </a:prstGeom>
          <a:solidFill>
            <a:srgbClr val="EEAE41"/>
          </a:solidFill>
          <a:ln>
            <a:solidFill>
              <a:srgbClr val="292A6E"/>
            </a:solid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200" b="1">
                <a:solidFill>
                  <a:schemeClr val="tx2"/>
                </a:solidFill>
                <a:latin typeface="Calibri" panose="020F0502020204030204" pitchFamily="34" charset="0"/>
              </a:rPr>
              <a:t>120 d</a:t>
            </a:r>
          </a:p>
        </p:txBody>
      </p:sp>
      <p:cxnSp>
        <p:nvCxnSpPr>
          <p:cNvPr id="14" name="Straight Connector 13">
            <a:extLst>
              <a:ext uri="{FF2B5EF4-FFF2-40B4-BE49-F238E27FC236}">
                <a16:creationId xmlns:a16="http://schemas.microsoft.com/office/drawing/2014/main" id="{52351332-5FD7-A447-BBD0-A6D9D7B44B30}"/>
              </a:ext>
            </a:extLst>
          </p:cNvPr>
          <p:cNvCxnSpPr>
            <a:cxnSpLocks/>
          </p:cNvCxnSpPr>
          <p:nvPr/>
        </p:nvCxnSpPr>
        <p:spPr>
          <a:xfrm flipH="1">
            <a:off x="5018489" y="2818003"/>
            <a:ext cx="3197278" cy="0"/>
          </a:xfrm>
          <a:prstGeom prst="line">
            <a:avLst/>
          </a:prstGeom>
          <a:ln w="19050">
            <a:solidFill>
              <a:srgbClr val="292A6E"/>
            </a:solidFill>
            <a:prstDash val="sysDash"/>
          </a:ln>
        </p:spPr>
        <p:style>
          <a:lnRef idx="1">
            <a:schemeClr val="accent1"/>
          </a:lnRef>
          <a:fillRef idx="0">
            <a:schemeClr val="accent1"/>
          </a:fillRef>
          <a:effectRef idx="0">
            <a:schemeClr val="accent1"/>
          </a:effectRef>
          <a:fontRef idx="minor">
            <a:schemeClr val="tx1"/>
          </a:fontRef>
        </p:style>
      </p:cxnSp>
      <p:sp>
        <p:nvSpPr>
          <p:cNvPr id="15" name="TextBox 1">
            <a:extLst>
              <a:ext uri="{FF2B5EF4-FFF2-40B4-BE49-F238E27FC236}">
                <a16:creationId xmlns:a16="http://schemas.microsoft.com/office/drawing/2014/main" id="{01FBBC07-5655-EA40-9D6D-3EDB87C4B80D}"/>
              </a:ext>
            </a:extLst>
          </p:cNvPr>
          <p:cNvSpPr txBox="1"/>
          <p:nvPr/>
        </p:nvSpPr>
        <p:spPr>
          <a:xfrm>
            <a:off x="7631433" y="2551511"/>
            <a:ext cx="584334" cy="277002"/>
          </a:xfrm>
          <a:prstGeom prst="rect">
            <a:avLst/>
          </a:prstGeom>
          <a:solidFill>
            <a:srgbClr val="EEAE41"/>
          </a:solidFill>
          <a:ln>
            <a:solidFill>
              <a:srgbClr val="292A6E"/>
            </a:solid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200" b="1">
                <a:solidFill>
                  <a:schemeClr val="tx2"/>
                </a:solidFill>
                <a:latin typeface="Calibri" panose="020F0502020204030204" pitchFamily="34" charset="0"/>
              </a:rPr>
              <a:t>90 d</a:t>
            </a:r>
          </a:p>
        </p:txBody>
      </p:sp>
      <p:cxnSp>
        <p:nvCxnSpPr>
          <p:cNvPr id="17" name="Straight Connector 16">
            <a:extLst>
              <a:ext uri="{FF2B5EF4-FFF2-40B4-BE49-F238E27FC236}">
                <a16:creationId xmlns:a16="http://schemas.microsoft.com/office/drawing/2014/main" id="{E85F6856-615A-E244-8545-0D806E0D1271}"/>
              </a:ext>
            </a:extLst>
          </p:cNvPr>
          <p:cNvCxnSpPr>
            <a:cxnSpLocks/>
          </p:cNvCxnSpPr>
          <p:nvPr/>
        </p:nvCxnSpPr>
        <p:spPr>
          <a:xfrm flipH="1">
            <a:off x="6142343" y="2164489"/>
            <a:ext cx="2073425" cy="2637"/>
          </a:xfrm>
          <a:prstGeom prst="line">
            <a:avLst/>
          </a:prstGeom>
          <a:ln w="19050">
            <a:solidFill>
              <a:srgbClr val="292A6E"/>
            </a:solidFill>
            <a:prstDash val="sysDash"/>
          </a:ln>
        </p:spPr>
        <p:style>
          <a:lnRef idx="1">
            <a:schemeClr val="accent1"/>
          </a:lnRef>
          <a:fillRef idx="0">
            <a:schemeClr val="accent1"/>
          </a:fillRef>
          <a:effectRef idx="0">
            <a:schemeClr val="accent1"/>
          </a:effectRef>
          <a:fontRef idx="minor">
            <a:schemeClr val="tx1"/>
          </a:fontRef>
        </p:style>
      </p:cxnSp>
      <p:sp>
        <p:nvSpPr>
          <p:cNvPr id="18" name="TextBox 1">
            <a:extLst>
              <a:ext uri="{FF2B5EF4-FFF2-40B4-BE49-F238E27FC236}">
                <a16:creationId xmlns:a16="http://schemas.microsoft.com/office/drawing/2014/main" id="{4AA23D4B-D7E9-894C-A9BB-54BBD76A1F5E}"/>
              </a:ext>
            </a:extLst>
          </p:cNvPr>
          <p:cNvSpPr txBox="1"/>
          <p:nvPr/>
        </p:nvSpPr>
        <p:spPr>
          <a:xfrm>
            <a:off x="7631433" y="1892789"/>
            <a:ext cx="584334" cy="277002"/>
          </a:xfrm>
          <a:prstGeom prst="rect">
            <a:avLst/>
          </a:prstGeom>
          <a:solidFill>
            <a:srgbClr val="EEAE41"/>
          </a:solidFill>
          <a:ln>
            <a:solidFill>
              <a:srgbClr val="292A6E"/>
            </a:solid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200" b="1">
                <a:solidFill>
                  <a:schemeClr val="tx2"/>
                </a:solidFill>
                <a:latin typeface="Calibri" panose="020F0502020204030204" pitchFamily="34" charset="0"/>
              </a:rPr>
              <a:t>60 d</a:t>
            </a:r>
          </a:p>
        </p:txBody>
      </p:sp>
      <p:cxnSp>
        <p:nvCxnSpPr>
          <p:cNvPr id="21" name="Straight Connector 20">
            <a:extLst>
              <a:ext uri="{FF2B5EF4-FFF2-40B4-BE49-F238E27FC236}">
                <a16:creationId xmlns:a16="http://schemas.microsoft.com/office/drawing/2014/main" id="{14AD2863-7B15-5D40-863C-928BA77210B8}"/>
              </a:ext>
            </a:extLst>
          </p:cNvPr>
          <p:cNvCxnSpPr>
            <a:cxnSpLocks/>
          </p:cNvCxnSpPr>
          <p:nvPr/>
        </p:nvCxnSpPr>
        <p:spPr>
          <a:xfrm flipH="1">
            <a:off x="7030707" y="1700075"/>
            <a:ext cx="1192261" cy="6940"/>
          </a:xfrm>
          <a:prstGeom prst="line">
            <a:avLst/>
          </a:prstGeom>
          <a:ln w="19050">
            <a:solidFill>
              <a:srgbClr val="292A6E"/>
            </a:solidFill>
            <a:prstDash val="sysDash"/>
          </a:ln>
        </p:spPr>
        <p:style>
          <a:lnRef idx="1">
            <a:schemeClr val="accent1"/>
          </a:lnRef>
          <a:fillRef idx="0">
            <a:schemeClr val="accent1"/>
          </a:fillRef>
          <a:effectRef idx="0">
            <a:schemeClr val="accent1"/>
          </a:effectRef>
          <a:fontRef idx="minor">
            <a:schemeClr val="tx1"/>
          </a:fontRef>
        </p:style>
      </p:cxnSp>
      <p:sp>
        <p:nvSpPr>
          <p:cNvPr id="22" name="TextBox 1">
            <a:extLst>
              <a:ext uri="{FF2B5EF4-FFF2-40B4-BE49-F238E27FC236}">
                <a16:creationId xmlns:a16="http://schemas.microsoft.com/office/drawing/2014/main" id="{90DB949F-7A94-8A45-B4F7-D82AED99718B}"/>
              </a:ext>
            </a:extLst>
          </p:cNvPr>
          <p:cNvSpPr txBox="1"/>
          <p:nvPr/>
        </p:nvSpPr>
        <p:spPr>
          <a:xfrm>
            <a:off x="7631433" y="1433631"/>
            <a:ext cx="584334" cy="277002"/>
          </a:xfrm>
          <a:prstGeom prst="rect">
            <a:avLst/>
          </a:prstGeom>
          <a:solidFill>
            <a:srgbClr val="EEAE41"/>
          </a:solidFill>
          <a:ln>
            <a:solidFill>
              <a:srgbClr val="292A6E"/>
            </a:solid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200" b="1" dirty="0">
                <a:solidFill>
                  <a:schemeClr val="tx2"/>
                </a:solidFill>
                <a:latin typeface="Calibri" panose="020F0502020204030204" pitchFamily="34" charset="0"/>
              </a:rPr>
              <a:t>45 d</a:t>
            </a:r>
          </a:p>
        </p:txBody>
      </p:sp>
      <p:sp>
        <p:nvSpPr>
          <p:cNvPr id="31" name="TextBox 30">
            <a:extLst>
              <a:ext uri="{FF2B5EF4-FFF2-40B4-BE49-F238E27FC236}">
                <a16:creationId xmlns:a16="http://schemas.microsoft.com/office/drawing/2014/main" id="{2E5B3178-3547-7745-A78B-2502C1F6B0E6}"/>
              </a:ext>
            </a:extLst>
          </p:cNvPr>
          <p:cNvSpPr txBox="1"/>
          <p:nvPr/>
        </p:nvSpPr>
        <p:spPr>
          <a:xfrm>
            <a:off x="8215768" y="1433631"/>
            <a:ext cx="584334" cy="278639"/>
          </a:xfrm>
          <a:prstGeom prst="rect">
            <a:avLst/>
          </a:prstGeom>
          <a:noFill/>
          <a:ln>
            <a:solidFill>
              <a:srgbClr val="292A6E"/>
            </a:solidFill>
          </a:ln>
        </p:spPr>
        <p:txBody>
          <a:bodyPr wrap="square" rtlCol="0" anchor="ctr" anchorCtr="0">
            <a:noAutofit/>
          </a:bodyPr>
          <a:lstStyle/>
          <a:p>
            <a:pPr algn="ctr"/>
            <a:r>
              <a:rPr lang="en-GB" sz="900" b="1" dirty="0">
                <a:solidFill>
                  <a:srgbClr val="292A6E"/>
                </a:solidFill>
              </a:rPr>
              <a:t>~1.8M deaths</a:t>
            </a:r>
            <a:endParaRPr lang="en-GB" sz="900" b="1" dirty="0">
              <a:solidFill>
                <a:srgbClr val="292A6E"/>
              </a:solidFill>
              <a:latin typeface="Calibri" panose="020F0502020204030204" pitchFamily="34" charset="0"/>
              <a:cs typeface="Calibri" panose="020F0502020204030204" pitchFamily="34" charset="0"/>
            </a:endParaRPr>
          </a:p>
        </p:txBody>
      </p:sp>
      <p:sp>
        <p:nvSpPr>
          <p:cNvPr id="32" name="TextBox 31">
            <a:extLst>
              <a:ext uri="{FF2B5EF4-FFF2-40B4-BE49-F238E27FC236}">
                <a16:creationId xmlns:a16="http://schemas.microsoft.com/office/drawing/2014/main" id="{A6341CB2-DFF3-804C-AE74-32D6718BB634}"/>
              </a:ext>
            </a:extLst>
          </p:cNvPr>
          <p:cNvSpPr txBox="1"/>
          <p:nvPr/>
        </p:nvSpPr>
        <p:spPr>
          <a:xfrm>
            <a:off x="8215768" y="1890830"/>
            <a:ext cx="584334" cy="280593"/>
          </a:xfrm>
          <a:prstGeom prst="rect">
            <a:avLst/>
          </a:prstGeom>
          <a:noFill/>
          <a:ln>
            <a:solidFill>
              <a:srgbClr val="292A6E"/>
            </a:solidFill>
          </a:ln>
        </p:spPr>
        <p:txBody>
          <a:bodyPr wrap="square" rtlCol="0" anchor="ctr" anchorCtr="0">
            <a:noAutofit/>
          </a:bodyPr>
          <a:lstStyle/>
          <a:p>
            <a:pPr algn="ctr"/>
            <a:r>
              <a:rPr lang="en-GB" sz="900" b="1">
                <a:solidFill>
                  <a:srgbClr val="292A6E"/>
                </a:solidFill>
              </a:rPr>
              <a:t>1.5M deaths</a:t>
            </a:r>
            <a:endParaRPr lang="en-GB" sz="900" b="1">
              <a:solidFill>
                <a:srgbClr val="292A6E"/>
              </a:solidFill>
              <a:latin typeface="Calibri" panose="020F0502020204030204" pitchFamily="34" charset="0"/>
              <a:cs typeface="Calibri" panose="020F0502020204030204" pitchFamily="34" charset="0"/>
            </a:endParaRPr>
          </a:p>
        </p:txBody>
      </p:sp>
      <p:sp>
        <p:nvSpPr>
          <p:cNvPr id="33" name="TextBox 32">
            <a:extLst>
              <a:ext uri="{FF2B5EF4-FFF2-40B4-BE49-F238E27FC236}">
                <a16:creationId xmlns:a16="http://schemas.microsoft.com/office/drawing/2014/main" id="{30D57D8A-A880-A843-868D-7E684361D2BA}"/>
              </a:ext>
            </a:extLst>
          </p:cNvPr>
          <p:cNvSpPr txBox="1"/>
          <p:nvPr/>
        </p:nvSpPr>
        <p:spPr>
          <a:xfrm>
            <a:off x="8215768" y="2551512"/>
            <a:ext cx="584334" cy="277002"/>
          </a:xfrm>
          <a:prstGeom prst="rect">
            <a:avLst/>
          </a:prstGeom>
          <a:noFill/>
          <a:ln>
            <a:solidFill>
              <a:srgbClr val="292A6E"/>
            </a:solidFill>
          </a:ln>
        </p:spPr>
        <p:txBody>
          <a:bodyPr wrap="square" rtlCol="0" anchor="ctr" anchorCtr="0">
            <a:noAutofit/>
          </a:bodyPr>
          <a:lstStyle/>
          <a:p>
            <a:pPr algn="ctr"/>
            <a:r>
              <a:rPr lang="en-GB" sz="900" b="1">
                <a:solidFill>
                  <a:srgbClr val="292A6E"/>
                </a:solidFill>
              </a:rPr>
              <a:t>1.0M deaths</a:t>
            </a:r>
            <a:endParaRPr lang="en-GB" sz="900" b="1">
              <a:solidFill>
                <a:srgbClr val="292A6E"/>
              </a:solidFill>
              <a:latin typeface="Calibri" panose="020F0502020204030204" pitchFamily="34" charset="0"/>
              <a:cs typeface="Calibri" panose="020F0502020204030204" pitchFamily="34" charset="0"/>
            </a:endParaRPr>
          </a:p>
        </p:txBody>
      </p:sp>
      <p:sp>
        <p:nvSpPr>
          <p:cNvPr id="34" name="TextBox 33">
            <a:extLst>
              <a:ext uri="{FF2B5EF4-FFF2-40B4-BE49-F238E27FC236}">
                <a16:creationId xmlns:a16="http://schemas.microsoft.com/office/drawing/2014/main" id="{93E8E814-A44C-4D45-8D3A-4BF7385BED8D}"/>
              </a:ext>
            </a:extLst>
          </p:cNvPr>
          <p:cNvSpPr txBox="1"/>
          <p:nvPr/>
        </p:nvSpPr>
        <p:spPr>
          <a:xfrm>
            <a:off x="8215768" y="3211936"/>
            <a:ext cx="584334" cy="276957"/>
          </a:xfrm>
          <a:prstGeom prst="rect">
            <a:avLst/>
          </a:prstGeom>
          <a:noFill/>
          <a:ln>
            <a:solidFill>
              <a:srgbClr val="292A6E"/>
            </a:solidFill>
          </a:ln>
        </p:spPr>
        <p:txBody>
          <a:bodyPr wrap="square" rtlCol="0" anchor="ctr" anchorCtr="0">
            <a:noAutofit/>
          </a:bodyPr>
          <a:lstStyle/>
          <a:p>
            <a:pPr algn="ctr"/>
            <a:r>
              <a:rPr lang="en-GB" sz="900" b="1">
                <a:solidFill>
                  <a:srgbClr val="292A6E"/>
                </a:solidFill>
              </a:rPr>
              <a:t>500K deaths</a:t>
            </a:r>
            <a:endParaRPr lang="en-GB" sz="900" b="1">
              <a:solidFill>
                <a:srgbClr val="292A6E"/>
              </a:solidFill>
              <a:latin typeface="Calibri" panose="020F0502020204030204" pitchFamily="34" charset="0"/>
              <a:cs typeface="Calibri" panose="020F0502020204030204" pitchFamily="34" charset="0"/>
            </a:endParaRPr>
          </a:p>
        </p:txBody>
      </p:sp>
      <p:cxnSp>
        <p:nvCxnSpPr>
          <p:cNvPr id="36" name="Straight Connector 35">
            <a:extLst>
              <a:ext uri="{FF2B5EF4-FFF2-40B4-BE49-F238E27FC236}">
                <a16:creationId xmlns:a16="http://schemas.microsoft.com/office/drawing/2014/main" id="{1B42C07D-3B13-AD4B-BAFC-7020F9E6A762}"/>
              </a:ext>
            </a:extLst>
          </p:cNvPr>
          <p:cNvCxnSpPr>
            <a:cxnSpLocks/>
          </p:cNvCxnSpPr>
          <p:nvPr/>
        </p:nvCxnSpPr>
        <p:spPr>
          <a:xfrm flipV="1">
            <a:off x="3384956" y="3476756"/>
            <a:ext cx="1" cy="339243"/>
          </a:xfrm>
          <a:prstGeom prst="line">
            <a:avLst/>
          </a:prstGeom>
          <a:ln w="19050">
            <a:solidFill>
              <a:srgbClr val="292A6E"/>
            </a:solidFill>
            <a:prstDash val="sys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16F25D3-300A-D643-8A52-2E4A58908081}"/>
              </a:ext>
            </a:extLst>
          </p:cNvPr>
          <p:cNvCxnSpPr>
            <a:cxnSpLocks/>
          </p:cNvCxnSpPr>
          <p:nvPr/>
        </p:nvCxnSpPr>
        <p:spPr>
          <a:xfrm flipV="1">
            <a:off x="5020606" y="3473156"/>
            <a:ext cx="1" cy="339243"/>
          </a:xfrm>
          <a:prstGeom prst="line">
            <a:avLst/>
          </a:prstGeom>
          <a:ln w="19050">
            <a:solidFill>
              <a:srgbClr val="292A6E"/>
            </a:solidFill>
            <a:prstDash val="sys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37141CA-9F94-DA48-B1E2-C44004F23A7B}"/>
              </a:ext>
            </a:extLst>
          </p:cNvPr>
          <p:cNvCxnSpPr>
            <a:cxnSpLocks/>
          </p:cNvCxnSpPr>
          <p:nvPr/>
        </p:nvCxnSpPr>
        <p:spPr>
          <a:xfrm flipV="1">
            <a:off x="5018489" y="2807157"/>
            <a:ext cx="1" cy="339243"/>
          </a:xfrm>
          <a:prstGeom prst="line">
            <a:avLst/>
          </a:prstGeom>
          <a:ln w="19050">
            <a:solidFill>
              <a:srgbClr val="292A6E"/>
            </a:solidFill>
            <a:prstDash val="sys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801578E-6CAB-D94D-B030-5BA1A6B1DDFB}"/>
              </a:ext>
            </a:extLst>
          </p:cNvPr>
          <p:cNvCxnSpPr>
            <a:cxnSpLocks/>
          </p:cNvCxnSpPr>
          <p:nvPr/>
        </p:nvCxnSpPr>
        <p:spPr>
          <a:xfrm flipV="1">
            <a:off x="6143792" y="2807157"/>
            <a:ext cx="1" cy="339243"/>
          </a:xfrm>
          <a:prstGeom prst="line">
            <a:avLst/>
          </a:prstGeom>
          <a:ln w="19050">
            <a:solidFill>
              <a:srgbClr val="292A6E"/>
            </a:solidFill>
            <a:prstDash val="sys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FA4D3FF-F1F7-3544-859E-0E741A993811}"/>
              </a:ext>
            </a:extLst>
          </p:cNvPr>
          <p:cNvCxnSpPr>
            <a:cxnSpLocks/>
          </p:cNvCxnSpPr>
          <p:nvPr/>
        </p:nvCxnSpPr>
        <p:spPr>
          <a:xfrm flipV="1">
            <a:off x="6142343" y="2159157"/>
            <a:ext cx="1" cy="339243"/>
          </a:xfrm>
          <a:prstGeom prst="line">
            <a:avLst/>
          </a:prstGeom>
          <a:ln w="19050">
            <a:solidFill>
              <a:srgbClr val="292A6E"/>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74EFC94-5301-D04B-94FB-B98C1AD3B0BB}"/>
              </a:ext>
            </a:extLst>
          </p:cNvPr>
          <p:cNvCxnSpPr>
            <a:cxnSpLocks/>
          </p:cNvCxnSpPr>
          <p:nvPr/>
        </p:nvCxnSpPr>
        <p:spPr>
          <a:xfrm flipV="1">
            <a:off x="7036813" y="2159157"/>
            <a:ext cx="1" cy="339243"/>
          </a:xfrm>
          <a:prstGeom prst="line">
            <a:avLst/>
          </a:prstGeom>
          <a:ln w="19050">
            <a:solidFill>
              <a:srgbClr val="292A6E"/>
            </a:solidFill>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4D7668A-20CC-D04E-B392-D1A5A8F051FC}"/>
              </a:ext>
            </a:extLst>
          </p:cNvPr>
          <p:cNvCxnSpPr>
            <a:cxnSpLocks/>
          </p:cNvCxnSpPr>
          <p:nvPr/>
        </p:nvCxnSpPr>
        <p:spPr>
          <a:xfrm flipV="1">
            <a:off x="7030707" y="1707015"/>
            <a:ext cx="0" cy="460111"/>
          </a:xfrm>
          <a:prstGeom prst="line">
            <a:avLst/>
          </a:prstGeom>
          <a:ln w="19050">
            <a:solidFill>
              <a:srgbClr val="292A6E"/>
            </a:solidFill>
            <a:prstDash val="sys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4D4E9A8-8092-3049-AC39-2AD041EB660E}"/>
              </a:ext>
            </a:extLst>
          </p:cNvPr>
          <p:cNvCxnSpPr>
            <a:cxnSpLocks/>
          </p:cNvCxnSpPr>
          <p:nvPr/>
        </p:nvCxnSpPr>
        <p:spPr>
          <a:xfrm flipV="1">
            <a:off x="7558391" y="1707015"/>
            <a:ext cx="0" cy="460112"/>
          </a:xfrm>
          <a:prstGeom prst="line">
            <a:avLst/>
          </a:prstGeom>
          <a:ln w="19050">
            <a:solidFill>
              <a:srgbClr val="292A6E"/>
            </a:solidFill>
            <a:prstDash val="sysDash"/>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F7C66DA3-8E5F-BB4D-B205-575C5E3102BA}"/>
              </a:ext>
            </a:extLst>
          </p:cNvPr>
          <p:cNvSpPr txBox="1"/>
          <p:nvPr/>
        </p:nvSpPr>
        <p:spPr>
          <a:xfrm>
            <a:off x="3599236" y="3254353"/>
            <a:ext cx="1207091" cy="276957"/>
          </a:xfrm>
          <a:prstGeom prst="rect">
            <a:avLst/>
          </a:prstGeom>
          <a:noFill/>
          <a:ln>
            <a:noFill/>
          </a:ln>
        </p:spPr>
        <p:txBody>
          <a:bodyPr wrap="square" rtlCol="0" anchor="ctr" anchorCtr="0">
            <a:noAutofit/>
          </a:bodyPr>
          <a:lstStyle/>
          <a:p>
            <a:pPr algn="ctr"/>
            <a:r>
              <a:rPr lang="en-GB" sz="900">
                <a:solidFill>
                  <a:srgbClr val="292A6E"/>
                </a:solidFill>
              </a:rPr>
              <a:t>March 1 to June </a:t>
            </a:r>
            <a:r>
              <a:rPr lang="en-GB" sz="900" b="1">
                <a:solidFill>
                  <a:srgbClr val="292A6E"/>
                </a:solidFill>
              </a:rPr>
              <a:t>30</a:t>
            </a:r>
            <a:endParaRPr lang="en-GB" sz="900" b="1">
              <a:solidFill>
                <a:srgbClr val="292A6E"/>
              </a:solidFill>
              <a:latin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id="{7491E58C-21A4-CB47-935A-F8FE451E1003}"/>
              </a:ext>
            </a:extLst>
          </p:cNvPr>
          <p:cNvSpPr txBox="1"/>
          <p:nvPr/>
        </p:nvSpPr>
        <p:spPr>
          <a:xfrm>
            <a:off x="4806327" y="2589311"/>
            <a:ext cx="1228131" cy="276957"/>
          </a:xfrm>
          <a:prstGeom prst="rect">
            <a:avLst/>
          </a:prstGeom>
          <a:noFill/>
          <a:ln>
            <a:noFill/>
          </a:ln>
        </p:spPr>
        <p:txBody>
          <a:bodyPr wrap="square" rtlCol="0" anchor="ctr" anchorCtr="0">
            <a:noAutofit/>
          </a:bodyPr>
          <a:lstStyle/>
          <a:p>
            <a:pPr algn="ctr"/>
            <a:r>
              <a:rPr lang="en-GB" sz="900">
                <a:solidFill>
                  <a:srgbClr val="292A6E"/>
                </a:solidFill>
              </a:rPr>
              <a:t>July 1 to </a:t>
            </a:r>
            <a:r>
              <a:rPr lang="en-GB" sz="900" b="1">
                <a:solidFill>
                  <a:srgbClr val="292A6E"/>
                </a:solidFill>
              </a:rPr>
              <a:t>Sept</a:t>
            </a:r>
            <a:r>
              <a:rPr lang="en-GB" sz="900">
                <a:solidFill>
                  <a:srgbClr val="292A6E"/>
                </a:solidFill>
              </a:rPr>
              <a:t> 30</a:t>
            </a:r>
            <a:endParaRPr lang="en-GB" sz="900">
              <a:solidFill>
                <a:srgbClr val="292A6E"/>
              </a:solidFill>
              <a:latin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EF97A5A3-19B0-3A4F-A234-66BFE3E24B41}"/>
              </a:ext>
            </a:extLst>
          </p:cNvPr>
          <p:cNvSpPr txBox="1"/>
          <p:nvPr/>
        </p:nvSpPr>
        <p:spPr>
          <a:xfrm>
            <a:off x="6047838" y="1924644"/>
            <a:ext cx="1040925" cy="276957"/>
          </a:xfrm>
          <a:prstGeom prst="rect">
            <a:avLst/>
          </a:prstGeom>
          <a:noFill/>
          <a:ln>
            <a:noFill/>
          </a:ln>
        </p:spPr>
        <p:txBody>
          <a:bodyPr wrap="square" rtlCol="0" anchor="ctr" anchorCtr="0">
            <a:noAutofit/>
          </a:bodyPr>
          <a:lstStyle/>
          <a:p>
            <a:pPr algn="ctr"/>
            <a:r>
              <a:rPr lang="en-GB" sz="900">
                <a:solidFill>
                  <a:srgbClr val="292A6E"/>
                </a:solidFill>
              </a:rPr>
              <a:t>Oct 1 to Nov 30</a:t>
            </a:r>
            <a:endParaRPr lang="en-GB" sz="900">
              <a:solidFill>
                <a:srgbClr val="292A6E"/>
              </a:solidFill>
              <a:latin typeface="Calibri" panose="020F0502020204030204" pitchFamily="34" charset="0"/>
              <a:cs typeface="Calibri" panose="020F0502020204030204" pitchFamily="34" charset="0"/>
            </a:endParaRPr>
          </a:p>
        </p:txBody>
      </p:sp>
      <p:sp>
        <p:nvSpPr>
          <p:cNvPr id="35" name="TextBox 34">
            <a:extLst>
              <a:ext uri="{FF2B5EF4-FFF2-40B4-BE49-F238E27FC236}">
                <a16:creationId xmlns:a16="http://schemas.microsoft.com/office/drawing/2014/main" id="{81E766B6-4A11-274C-929A-3B6F3AC3B75B}"/>
              </a:ext>
            </a:extLst>
          </p:cNvPr>
          <p:cNvSpPr txBox="1"/>
          <p:nvPr/>
        </p:nvSpPr>
        <p:spPr>
          <a:xfrm>
            <a:off x="6851776" y="1326620"/>
            <a:ext cx="752115" cy="276957"/>
          </a:xfrm>
          <a:prstGeom prst="rect">
            <a:avLst/>
          </a:prstGeom>
          <a:noFill/>
          <a:ln>
            <a:noFill/>
          </a:ln>
        </p:spPr>
        <p:txBody>
          <a:bodyPr wrap="square" rtlCol="0" anchor="ctr" anchorCtr="0">
            <a:noAutofit/>
          </a:bodyPr>
          <a:lstStyle/>
          <a:p>
            <a:pPr algn="ctr"/>
            <a:r>
              <a:rPr lang="en-GB" sz="900" dirty="0">
                <a:solidFill>
                  <a:srgbClr val="292A6E"/>
                </a:solidFill>
              </a:rPr>
              <a:t>Nov 30 to Jan 14</a:t>
            </a:r>
            <a:endParaRPr lang="en-GB" sz="900" dirty="0">
              <a:solidFill>
                <a:srgbClr val="292A6E"/>
              </a:solidFill>
              <a:latin typeface="Calibri" panose="020F0502020204030204" pitchFamily="34" charset="0"/>
              <a:cs typeface="Calibri" panose="020F0502020204030204" pitchFamily="34" charset="0"/>
            </a:endParaRPr>
          </a:p>
        </p:txBody>
      </p:sp>
      <p:sp>
        <p:nvSpPr>
          <p:cNvPr id="37" name="TextBox 36">
            <a:extLst>
              <a:ext uri="{FF2B5EF4-FFF2-40B4-BE49-F238E27FC236}">
                <a16:creationId xmlns:a16="http://schemas.microsoft.com/office/drawing/2014/main" id="{EC0AA64A-C30B-8A41-A495-A64419C6CC0D}"/>
              </a:ext>
            </a:extLst>
          </p:cNvPr>
          <p:cNvSpPr txBox="1"/>
          <p:nvPr/>
        </p:nvSpPr>
        <p:spPr>
          <a:xfrm>
            <a:off x="3196325" y="4218523"/>
            <a:ext cx="4638081" cy="261610"/>
          </a:xfrm>
          <a:prstGeom prst="rect">
            <a:avLst/>
          </a:prstGeom>
          <a:solidFill>
            <a:schemeClr val="bg2"/>
          </a:solidFill>
        </p:spPr>
        <p:txBody>
          <a:bodyPr wrap="square" rtlCol="0">
            <a:spAutoFit/>
          </a:bodyPr>
          <a:lstStyle/>
          <a:p>
            <a:r>
              <a:rPr lang="en-GB" sz="1100">
                <a:latin typeface="Calibri" panose="020F0502020204030204" pitchFamily="34" charset="0"/>
                <a:cs typeface="Calibri" panose="020F0502020204030204" pitchFamily="34" charset="0"/>
              </a:rPr>
              <a:t>Mar      Apr      May      Jun      Jul        Aug     Sep       Oct      Nov      Dec</a:t>
            </a:r>
          </a:p>
        </p:txBody>
      </p:sp>
    </p:spTree>
    <p:extLst>
      <p:ext uri="{BB962C8B-B14F-4D97-AF65-F5344CB8AC3E}">
        <p14:creationId xmlns:p14="http://schemas.microsoft.com/office/powerpoint/2010/main" val="29993949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D6BC5F-B6C9-42A2-B1D7-0B46C0DE2583}"/>
              </a:ext>
            </a:extLst>
          </p:cNvPr>
          <p:cNvSpPr>
            <a:spLocks noGrp="1"/>
          </p:cNvSpPr>
          <p:nvPr>
            <p:ph type="title"/>
          </p:nvPr>
        </p:nvSpPr>
        <p:spPr/>
        <p:txBody>
          <a:bodyPr/>
          <a:lstStyle/>
          <a:p>
            <a:r>
              <a:rPr lang="en-US" sz="2400" dirty="0"/>
              <a:t>Invisible Pandemic: Double the Danger, in Half the Time --</a:t>
            </a:r>
            <a:br>
              <a:rPr lang="en-US" sz="2400" dirty="0"/>
            </a:br>
            <a:r>
              <a:rPr lang="en-US" sz="2400" dirty="0"/>
              <a:t>COVID-19 Deaths and Children’s Loss of Parents &amp; Caregivers</a:t>
            </a:r>
          </a:p>
        </p:txBody>
      </p:sp>
      <p:grpSp>
        <p:nvGrpSpPr>
          <p:cNvPr id="10" name="Group 9">
            <a:extLst>
              <a:ext uri="{FF2B5EF4-FFF2-40B4-BE49-F238E27FC236}">
                <a16:creationId xmlns:a16="http://schemas.microsoft.com/office/drawing/2014/main" id="{A0312897-4350-4811-B672-C91CC774D8A7}"/>
              </a:ext>
            </a:extLst>
          </p:cNvPr>
          <p:cNvGrpSpPr/>
          <p:nvPr/>
        </p:nvGrpSpPr>
        <p:grpSpPr>
          <a:xfrm>
            <a:off x="315045" y="934523"/>
            <a:ext cx="1758214" cy="3414639"/>
            <a:chOff x="1183036" y="1136315"/>
            <a:chExt cx="2379550" cy="3816928"/>
          </a:xfrm>
        </p:grpSpPr>
        <p:sp>
          <p:nvSpPr>
            <p:cNvPr id="11" name="Google Shape;781;p68">
              <a:extLst>
                <a:ext uri="{FF2B5EF4-FFF2-40B4-BE49-F238E27FC236}">
                  <a16:creationId xmlns:a16="http://schemas.microsoft.com/office/drawing/2014/main" id="{9AA34745-FF44-48FC-A52E-DE3DAE93CC37}"/>
                </a:ext>
              </a:extLst>
            </p:cNvPr>
            <p:cNvSpPr/>
            <p:nvPr/>
          </p:nvSpPr>
          <p:spPr>
            <a:xfrm>
              <a:off x="1183036" y="1136315"/>
              <a:ext cx="2379550" cy="1776460"/>
            </a:xfrm>
            <a:prstGeom prst="rect">
              <a:avLst/>
            </a:prstGeom>
            <a:solidFill>
              <a:srgbClr val="EEAE41"/>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F56DC"/>
                </a:buClr>
                <a:buSzPts val="1100"/>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1.8M</a:t>
              </a:r>
              <a:r>
                <a:rPr kumimoji="0" lang="en-US" sz="14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F56DC"/>
                </a:buClr>
                <a:buSzPts val="1100"/>
                <a:buFont typeface="Arial"/>
                <a:buNone/>
                <a:tabLst/>
                <a:defRPr/>
              </a:pPr>
              <a:r>
                <a:rPr kumimoji="0" lang="en-US" sz="14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Deaths Mar-Dec 2020,</a:t>
              </a:r>
            </a:p>
            <a:p>
              <a:pPr marL="0" marR="0" lvl="0" indent="0" algn="ctr" defTabSz="914400" rtl="0" eaLnBrk="1" fontAlgn="auto" latinLnBrk="0" hangingPunct="1">
                <a:lnSpc>
                  <a:spcPct val="100000"/>
                </a:lnSpc>
                <a:spcBef>
                  <a:spcPts val="0"/>
                </a:spcBef>
                <a:spcAft>
                  <a:spcPts val="0"/>
                </a:spcAft>
                <a:buClr>
                  <a:srgbClr val="0F56DC"/>
                </a:buClr>
                <a:buSzPts val="1100"/>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Doubled at 3.6M </a:t>
              </a:r>
            </a:p>
            <a:p>
              <a:pPr marL="0" marR="0" lvl="0" indent="0" algn="ctr" defTabSz="914400" rtl="0" eaLnBrk="1" fontAlgn="auto" latinLnBrk="0" hangingPunct="1">
                <a:lnSpc>
                  <a:spcPct val="100000"/>
                </a:lnSpc>
                <a:spcBef>
                  <a:spcPts val="0"/>
                </a:spcBef>
                <a:spcAft>
                  <a:spcPts val="0"/>
                </a:spcAft>
                <a:buClr>
                  <a:srgbClr val="0F56DC"/>
                </a:buClr>
                <a:buSzPts val="1100"/>
                <a:buFont typeface="Arial"/>
                <a:buNone/>
                <a:tabLst/>
                <a:defRPr/>
              </a:pPr>
              <a:r>
                <a:rPr kumimoji="0" lang="en-US" sz="14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Deaths </a:t>
              </a:r>
              <a:r>
                <a:rPr lang="en-US" dirty="0">
                  <a:solidFill>
                    <a:srgbClr val="FFFFFF"/>
                  </a:solidFill>
                  <a:latin typeface="Arial" panose="020B0604020202020204" pitchFamily="34" charset="0"/>
                  <a:cs typeface="Arial" panose="020B0604020202020204" pitchFamily="34" charset="0"/>
                </a:rPr>
                <a:t>J</a:t>
              </a:r>
              <a:r>
                <a:rPr kumimoji="0" lang="en-US" sz="14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an-</a:t>
              </a:r>
              <a:r>
                <a:rPr lang="en-US" dirty="0">
                  <a:solidFill>
                    <a:srgbClr val="FFFFFF"/>
                  </a:solidFill>
                  <a:latin typeface="Arial" panose="020B0604020202020204" pitchFamily="34" charset="0"/>
                  <a:cs typeface="Arial" panose="020B0604020202020204" pitchFamily="34" charset="0"/>
                </a:rPr>
                <a:t>M</a:t>
              </a:r>
              <a:r>
                <a:rPr kumimoji="0" lang="en-US" sz="14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ay 2021</a:t>
              </a:r>
            </a:p>
          </p:txBody>
        </p:sp>
        <p:sp>
          <p:nvSpPr>
            <p:cNvPr id="12" name="Google Shape;781;p68">
              <a:extLst>
                <a:ext uri="{FF2B5EF4-FFF2-40B4-BE49-F238E27FC236}">
                  <a16:creationId xmlns:a16="http://schemas.microsoft.com/office/drawing/2014/main" id="{69126329-7924-4E01-A74E-B06826695886}"/>
                </a:ext>
              </a:extLst>
            </p:cNvPr>
            <p:cNvSpPr/>
            <p:nvPr/>
          </p:nvSpPr>
          <p:spPr>
            <a:xfrm>
              <a:off x="1183036" y="3073194"/>
              <a:ext cx="2379550" cy="1880049"/>
            </a:xfrm>
            <a:prstGeom prst="rect">
              <a:avLst/>
            </a:prstGeom>
            <a:solidFill>
              <a:srgbClr val="B01618"/>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900,000</a:t>
              </a:r>
              <a:r>
                <a:rPr kumimoji="0" lang="en-US" sz="14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Children Orphaned or Lost Grandparents/ Caregivers Mar-Dec 2020,</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Doubles to 1.8M</a:t>
              </a:r>
              <a:r>
                <a:rPr kumimoji="0" lang="en-US" sz="14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Jan-May 2021</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grpSp>
      <p:graphicFrame>
        <p:nvGraphicFramePr>
          <p:cNvPr id="9" name="Chart 8">
            <a:extLst>
              <a:ext uri="{FF2B5EF4-FFF2-40B4-BE49-F238E27FC236}">
                <a16:creationId xmlns:a16="http://schemas.microsoft.com/office/drawing/2014/main" id="{C85D1179-324C-4EFE-9E14-B912F6E32F94}"/>
              </a:ext>
            </a:extLst>
          </p:cNvPr>
          <p:cNvGraphicFramePr/>
          <p:nvPr>
            <p:extLst>
              <p:ext uri="{D42A27DB-BD31-4B8C-83A1-F6EECF244321}">
                <p14:modId xmlns:p14="http://schemas.microsoft.com/office/powerpoint/2010/main" val="173028749"/>
              </p:ext>
            </p:extLst>
          </p:nvPr>
        </p:nvGraphicFramePr>
        <p:xfrm>
          <a:off x="2107186" y="407254"/>
          <a:ext cx="5524247" cy="4910097"/>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
            <a:extLst>
              <a:ext uri="{FF2B5EF4-FFF2-40B4-BE49-F238E27FC236}">
                <a16:creationId xmlns:a16="http://schemas.microsoft.com/office/drawing/2014/main" id="{01FBBC07-5655-EA40-9D6D-3EDB87C4B80D}"/>
              </a:ext>
            </a:extLst>
          </p:cNvPr>
          <p:cNvSpPr txBox="1"/>
          <p:nvPr/>
        </p:nvSpPr>
        <p:spPr>
          <a:xfrm>
            <a:off x="7448977" y="2712930"/>
            <a:ext cx="710139" cy="830997"/>
          </a:xfrm>
          <a:prstGeom prst="rect">
            <a:avLst/>
          </a:prstGeom>
          <a:solidFill>
            <a:srgbClr val="EEAE41"/>
          </a:solidFill>
          <a:ln>
            <a:solidFill>
              <a:srgbClr val="292A6E"/>
            </a:solid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1" i="0" u="none" strike="noStrike" kern="0" cap="none" spc="0" normalizeH="0" baseline="0" noProof="0">
              <a:ln>
                <a:noFill/>
              </a:ln>
              <a:solidFill>
                <a:srgbClr val="FFFFFF"/>
              </a:solidFill>
              <a:effectLst/>
              <a:uLnTx/>
              <a:uFillTx/>
              <a:latin typeface="Calibri" panose="020F050202020403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FFFFFF"/>
                </a:solidFill>
                <a:effectLst/>
                <a:uLnTx/>
                <a:uFillTx/>
                <a:latin typeface="Calibri" panose="020F0502020204030204" pitchFamily="34" charset="0"/>
                <a:ea typeface="+mn-ea"/>
                <a:cs typeface="+mn-cs"/>
                <a:sym typeface="Arial"/>
              </a:rPr>
              <a:t>10 months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1" i="0" u="none" strike="noStrike" kern="0" cap="none" spc="0" normalizeH="0" baseline="0" noProof="0">
              <a:ln>
                <a:noFill/>
              </a:ln>
              <a:solidFill>
                <a:srgbClr val="FFFFFF"/>
              </a:solidFill>
              <a:effectLst/>
              <a:uLnTx/>
              <a:uFillTx/>
              <a:latin typeface="Calibri" panose="020F0502020204030204" pitchFamily="34" charset="0"/>
              <a:ea typeface="+mn-ea"/>
              <a:cs typeface="+mn-cs"/>
              <a:sym typeface="Arial"/>
            </a:endParaRPr>
          </a:p>
        </p:txBody>
      </p:sp>
      <p:cxnSp>
        <p:nvCxnSpPr>
          <p:cNvPr id="17" name="Straight Connector 16">
            <a:extLst>
              <a:ext uri="{FF2B5EF4-FFF2-40B4-BE49-F238E27FC236}">
                <a16:creationId xmlns:a16="http://schemas.microsoft.com/office/drawing/2014/main" id="{E85F6856-615A-E244-8545-0D806E0D1271}"/>
              </a:ext>
            </a:extLst>
          </p:cNvPr>
          <p:cNvCxnSpPr>
            <a:cxnSpLocks/>
          </p:cNvCxnSpPr>
          <p:nvPr/>
        </p:nvCxnSpPr>
        <p:spPr>
          <a:xfrm flipH="1">
            <a:off x="5914353" y="1339941"/>
            <a:ext cx="2177440" cy="0"/>
          </a:xfrm>
          <a:prstGeom prst="line">
            <a:avLst/>
          </a:prstGeom>
          <a:ln w="19050">
            <a:solidFill>
              <a:srgbClr val="292A6E"/>
            </a:solidFill>
            <a:prstDash val="sysDash"/>
          </a:ln>
        </p:spPr>
        <p:style>
          <a:lnRef idx="1">
            <a:schemeClr val="accent1"/>
          </a:lnRef>
          <a:fillRef idx="0">
            <a:schemeClr val="accent1"/>
          </a:fillRef>
          <a:effectRef idx="0">
            <a:schemeClr val="accent1"/>
          </a:effectRef>
          <a:fontRef idx="minor">
            <a:schemeClr val="tx1"/>
          </a:fontRef>
        </p:style>
      </p:cxnSp>
      <p:sp>
        <p:nvSpPr>
          <p:cNvPr id="18" name="TextBox 1">
            <a:extLst>
              <a:ext uri="{FF2B5EF4-FFF2-40B4-BE49-F238E27FC236}">
                <a16:creationId xmlns:a16="http://schemas.microsoft.com/office/drawing/2014/main" id="{4AA23D4B-D7E9-894C-A9BB-54BBD76A1F5E}"/>
              </a:ext>
            </a:extLst>
          </p:cNvPr>
          <p:cNvSpPr txBox="1"/>
          <p:nvPr/>
        </p:nvSpPr>
        <p:spPr>
          <a:xfrm>
            <a:off x="7490260" y="1271623"/>
            <a:ext cx="668856" cy="830997"/>
          </a:xfrm>
          <a:prstGeom prst="rect">
            <a:avLst/>
          </a:prstGeom>
          <a:solidFill>
            <a:srgbClr val="EEAE41"/>
          </a:solidFill>
          <a:ln>
            <a:solidFill>
              <a:srgbClr val="292A6E"/>
            </a:solid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1" i="0" u="none" strike="noStrike" kern="0" cap="none" spc="0" normalizeH="0" baseline="0" noProof="0">
              <a:ln>
                <a:noFill/>
              </a:ln>
              <a:solidFill>
                <a:srgbClr val="FFFFFF"/>
              </a:solidFill>
              <a:effectLst/>
              <a:uLnTx/>
              <a:uFillTx/>
              <a:latin typeface="Calibri" panose="020F050202020403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FFFFFF"/>
                </a:solidFill>
                <a:effectLst/>
                <a:uLnTx/>
                <a:uFillTx/>
                <a:latin typeface="Calibri" panose="020F0502020204030204" pitchFamily="34" charset="0"/>
                <a:ea typeface="+mn-ea"/>
                <a:cs typeface="+mn-cs"/>
                <a:sym typeface="Arial"/>
              </a:rPr>
              <a:t>5 months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1" i="0" u="none" strike="noStrike" kern="0" cap="none" spc="0" normalizeH="0" baseline="0" noProof="0">
              <a:ln>
                <a:noFill/>
              </a:ln>
              <a:solidFill>
                <a:srgbClr val="FFFFFF"/>
              </a:solidFill>
              <a:effectLst/>
              <a:uLnTx/>
              <a:uFillTx/>
              <a:latin typeface="Calibri" panose="020F0502020204030204" pitchFamily="34" charset="0"/>
              <a:ea typeface="+mn-ea"/>
              <a:cs typeface="+mn-cs"/>
              <a:sym typeface="Arial"/>
            </a:endParaRPr>
          </a:p>
        </p:txBody>
      </p:sp>
      <p:sp>
        <p:nvSpPr>
          <p:cNvPr id="32" name="TextBox 31">
            <a:extLst>
              <a:ext uri="{FF2B5EF4-FFF2-40B4-BE49-F238E27FC236}">
                <a16:creationId xmlns:a16="http://schemas.microsoft.com/office/drawing/2014/main" id="{A6341CB2-DFF3-804C-AE74-32D6718BB634}"/>
              </a:ext>
            </a:extLst>
          </p:cNvPr>
          <p:cNvSpPr txBox="1"/>
          <p:nvPr/>
        </p:nvSpPr>
        <p:spPr>
          <a:xfrm>
            <a:off x="8226969" y="1271623"/>
            <a:ext cx="693097" cy="830997"/>
          </a:xfrm>
          <a:prstGeom prst="rect">
            <a:avLst/>
          </a:prstGeom>
          <a:noFill/>
          <a:ln>
            <a:solidFill>
              <a:srgbClr val="292A6E"/>
            </a:solidFill>
          </a:ln>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0" cap="none" spc="0" normalizeH="0" baseline="0" noProof="0" dirty="0">
                <a:ln>
                  <a:noFill/>
                </a:ln>
                <a:solidFill>
                  <a:srgbClr val="292A6E"/>
                </a:solidFill>
                <a:effectLst/>
                <a:uLnTx/>
                <a:uFillTx/>
                <a:latin typeface="Arial"/>
                <a:cs typeface="Arial"/>
                <a:sym typeface="Arial"/>
              </a:rPr>
              <a:t>3,6 M  deaths,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0" cap="none" spc="0" normalizeH="0" baseline="0" noProof="0" dirty="0">
                <a:ln>
                  <a:noFill/>
                </a:ln>
                <a:solidFill>
                  <a:srgbClr val="292A6E"/>
                </a:solidFill>
                <a:effectLst/>
                <a:uLnTx/>
                <a:uFillTx/>
                <a:latin typeface="Arial"/>
                <a:cs typeface="Arial"/>
                <a:sym typeface="Arial"/>
              </a:rPr>
              <a:t>1.8 M</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0" cap="none" spc="0" normalizeH="0" baseline="0" noProof="0" dirty="0">
                <a:ln>
                  <a:noFill/>
                </a:ln>
                <a:solidFill>
                  <a:srgbClr val="292A6E"/>
                </a:solidFill>
                <a:effectLst/>
                <a:uLnTx/>
                <a:uFillTx/>
                <a:latin typeface="Calibri" panose="020F0502020204030204" pitchFamily="34" charset="0"/>
                <a:cs typeface="Calibri" panose="020F0502020204030204" pitchFamily="34" charset="0"/>
                <a:sym typeface="Arial"/>
              </a:rPr>
              <a:t>Children Orphaned,  lose care</a:t>
            </a:r>
          </a:p>
        </p:txBody>
      </p:sp>
      <p:sp>
        <p:nvSpPr>
          <p:cNvPr id="33" name="TextBox 32">
            <a:extLst>
              <a:ext uri="{FF2B5EF4-FFF2-40B4-BE49-F238E27FC236}">
                <a16:creationId xmlns:a16="http://schemas.microsoft.com/office/drawing/2014/main" id="{30D57D8A-A880-A843-868D-7E684361D2BA}"/>
              </a:ext>
            </a:extLst>
          </p:cNvPr>
          <p:cNvSpPr txBox="1"/>
          <p:nvPr/>
        </p:nvSpPr>
        <p:spPr>
          <a:xfrm>
            <a:off x="8226968" y="2720314"/>
            <a:ext cx="693098" cy="830997"/>
          </a:xfrm>
          <a:prstGeom prst="rect">
            <a:avLst/>
          </a:prstGeom>
          <a:noFill/>
          <a:ln>
            <a:solidFill>
              <a:srgbClr val="292A6E"/>
            </a:solidFill>
          </a:ln>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0" cap="none" spc="0" normalizeH="0" baseline="0" noProof="0" dirty="0">
                <a:ln>
                  <a:noFill/>
                </a:ln>
                <a:solidFill>
                  <a:srgbClr val="292A6E"/>
                </a:solidFill>
                <a:effectLst/>
                <a:uLnTx/>
                <a:uFillTx/>
                <a:latin typeface="Arial"/>
                <a:cs typeface="Arial"/>
                <a:sym typeface="Arial"/>
              </a:rPr>
              <a:t>1,8 M  deaths,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0" cap="none" spc="0" normalizeH="0" baseline="0" noProof="0" dirty="0">
                <a:ln>
                  <a:noFill/>
                </a:ln>
                <a:solidFill>
                  <a:srgbClr val="292A6E"/>
                </a:solidFill>
                <a:effectLst/>
                <a:uLnTx/>
                <a:uFillTx/>
                <a:latin typeface="Arial"/>
                <a:cs typeface="Arial"/>
                <a:sym typeface="Arial"/>
              </a:rPr>
              <a:t>900K</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0" cap="none" spc="0" normalizeH="0" baseline="0" noProof="0" dirty="0">
                <a:ln>
                  <a:noFill/>
                </a:ln>
                <a:solidFill>
                  <a:srgbClr val="292A6E"/>
                </a:solidFill>
                <a:effectLst/>
                <a:uLnTx/>
                <a:uFillTx/>
                <a:latin typeface="Calibri" panose="020F0502020204030204" pitchFamily="34" charset="0"/>
                <a:cs typeface="Calibri" panose="020F0502020204030204" pitchFamily="34" charset="0"/>
                <a:sym typeface="Arial"/>
              </a:rPr>
              <a:t>Children Orphaned,  lose care</a:t>
            </a:r>
          </a:p>
        </p:txBody>
      </p:sp>
      <p:cxnSp>
        <p:nvCxnSpPr>
          <p:cNvPr id="36" name="Straight Connector 35">
            <a:extLst>
              <a:ext uri="{FF2B5EF4-FFF2-40B4-BE49-F238E27FC236}">
                <a16:creationId xmlns:a16="http://schemas.microsoft.com/office/drawing/2014/main" id="{1B42C07D-3B13-AD4B-BAFC-7020F9E6A762}"/>
              </a:ext>
            </a:extLst>
          </p:cNvPr>
          <p:cNvCxnSpPr>
            <a:cxnSpLocks/>
          </p:cNvCxnSpPr>
          <p:nvPr/>
        </p:nvCxnSpPr>
        <p:spPr>
          <a:xfrm flipV="1">
            <a:off x="3251312" y="2795752"/>
            <a:ext cx="0" cy="1334587"/>
          </a:xfrm>
          <a:prstGeom prst="line">
            <a:avLst/>
          </a:prstGeom>
          <a:ln w="19050">
            <a:solidFill>
              <a:srgbClr val="292A6E"/>
            </a:solidFill>
            <a:prstDash val="sys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16F25D3-300A-D643-8A52-2E4A58908081}"/>
              </a:ext>
            </a:extLst>
          </p:cNvPr>
          <p:cNvCxnSpPr>
            <a:cxnSpLocks/>
          </p:cNvCxnSpPr>
          <p:nvPr/>
        </p:nvCxnSpPr>
        <p:spPr>
          <a:xfrm flipV="1">
            <a:off x="5914353" y="1339941"/>
            <a:ext cx="0" cy="2815760"/>
          </a:xfrm>
          <a:prstGeom prst="line">
            <a:avLst/>
          </a:prstGeom>
          <a:ln w="19050">
            <a:solidFill>
              <a:srgbClr val="292A6E"/>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74EFC94-5301-D04B-94FB-B98C1AD3B0BB}"/>
              </a:ext>
            </a:extLst>
          </p:cNvPr>
          <p:cNvCxnSpPr>
            <a:cxnSpLocks/>
          </p:cNvCxnSpPr>
          <p:nvPr/>
        </p:nvCxnSpPr>
        <p:spPr>
          <a:xfrm flipV="1">
            <a:off x="7359495" y="1382110"/>
            <a:ext cx="0" cy="2773591"/>
          </a:xfrm>
          <a:prstGeom prst="line">
            <a:avLst/>
          </a:prstGeom>
          <a:ln w="19050">
            <a:solidFill>
              <a:srgbClr val="292A6E"/>
            </a:solidFill>
            <a:prstDash val="sysDash"/>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B7D0DA05-29BE-46C2-B203-83B20B22DCCE}"/>
              </a:ext>
            </a:extLst>
          </p:cNvPr>
          <p:cNvSpPr txBox="1"/>
          <p:nvPr/>
        </p:nvSpPr>
        <p:spPr>
          <a:xfrm>
            <a:off x="1247188" y="4691299"/>
            <a:ext cx="1697295" cy="246221"/>
          </a:xfrm>
          <a:prstGeom prst="rect">
            <a:avLst/>
          </a:prstGeom>
          <a:noFill/>
        </p:spPr>
        <p:txBody>
          <a:bodyPr wrap="square" rtlCol="0">
            <a:spAutoFit/>
          </a:bodyPr>
          <a:lstStyle/>
          <a:p>
            <a:r>
              <a:rPr lang="en-US" sz="1000" dirty="0">
                <a:solidFill>
                  <a:srgbClr val="000000"/>
                </a:solidFill>
                <a:latin typeface="Calibri" panose="020F0502020204030204" pitchFamily="34" charset="0"/>
              </a:rPr>
              <a:t>Data based on IHME sources</a:t>
            </a:r>
          </a:p>
        </p:txBody>
      </p:sp>
      <p:sp>
        <p:nvSpPr>
          <p:cNvPr id="3" name="TextBox 2">
            <a:extLst>
              <a:ext uri="{FF2B5EF4-FFF2-40B4-BE49-F238E27FC236}">
                <a16:creationId xmlns:a16="http://schemas.microsoft.com/office/drawing/2014/main" id="{E17B4555-E4A7-453E-B074-FFF480249523}"/>
              </a:ext>
            </a:extLst>
          </p:cNvPr>
          <p:cNvSpPr txBox="1"/>
          <p:nvPr/>
        </p:nvSpPr>
        <p:spPr>
          <a:xfrm>
            <a:off x="3347363" y="2317225"/>
            <a:ext cx="914400" cy="307777"/>
          </a:xfrm>
          <a:prstGeom prst="rect">
            <a:avLst/>
          </a:prstGeom>
          <a:noFill/>
        </p:spPr>
        <p:txBody>
          <a:bodyPr wrap="square" rtlCol="0">
            <a:spAutoFit/>
          </a:bodyPr>
          <a:lstStyle/>
          <a:p>
            <a:r>
              <a:rPr lang="en-US">
                <a:solidFill>
                  <a:srgbClr val="000000"/>
                </a:solidFill>
                <a:latin typeface="Calibri" panose="020F0502020204030204" pitchFamily="34" charset="0"/>
              </a:rPr>
              <a:t>2020</a:t>
            </a:r>
          </a:p>
        </p:txBody>
      </p:sp>
    </p:spTree>
    <p:extLst>
      <p:ext uri="{BB962C8B-B14F-4D97-AF65-F5344CB8AC3E}">
        <p14:creationId xmlns:p14="http://schemas.microsoft.com/office/powerpoint/2010/main" val="513592154"/>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47E24DE-91AD-4C9C-BFF2-1940E1414210}"/>
              </a:ext>
            </a:extLst>
          </p:cNvPr>
          <p:cNvSpPr>
            <a:spLocks noGrp="1"/>
          </p:cNvSpPr>
          <p:nvPr>
            <p:ph type="title"/>
          </p:nvPr>
        </p:nvSpPr>
        <p:spPr>
          <a:xfrm>
            <a:off x="103517" y="51761"/>
            <a:ext cx="8936965" cy="4146430"/>
          </a:xfrm>
        </p:spPr>
        <p:txBody>
          <a:bodyPr/>
          <a:lstStyle/>
          <a:p>
            <a:pPr algn="ctr"/>
            <a:r>
              <a:rPr lang="en-US" sz="4400" dirty="0"/>
              <a:t>During April 2021, </a:t>
            </a:r>
            <a:br>
              <a:rPr lang="en-US" sz="4400" dirty="0"/>
            </a:br>
            <a:r>
              <a:rPr lang="en-US" sz="4400" dirty="0"/>
              <a:t>due to COVID-19, </a:t>
            </a:r>
            <a:br>
              <a:rPr lang="en-US" sz="4400" dirty="0"/>
            </a:br>
            <a:r>
              <a:rPr lang="en-US" sz="4400" dirty="0"/>
              <a:t>every 12 seconds</a:t>
            </a:r>
            <a:br>
              <a:rPr lang="en-US" sz="4400" dirty="0"/>
            </a:br>
            <a:r>
              <a:rPr lang="en-US" sz="4400" dirty="0"/>
              <a:t>1 child was orphaned or </a:t>
            </a:r>
            <a:br>
              <a:rPr lang="en-US" sz="4400" dirty="0"/>
            </a:br>
            <a:r>
              <a:rPr lang="en-US" sz="4400" dirty="0"/>
              <a:t>faced death of </a:t>
            </a:r>
            <a:br>
              <a:rPr lang="en-US" sz="4400" dirty="0"/>
            </a:br>
            <a:r>
              <a:rPr lang="en-US" sz="4400" dirty="0"/>
              <a:t>a grandparent or caregiver</a:t>
            </a:r>
          </a:p>
        </p:txBody>
      </p:sp>
      <p:sp>
        <p:nvSpPr>
          <p:cNvPr id="2" name="TextBox 1">
            <a:extLst>
              <a:ext uri="{FF2B5EF4-FFF2-40B4-BE49-F238E27FC236}">
                <a16:creationId xmlns:a16="http://schemas.microsoft.com/office/drawing/2014/main" id="{EA75701E-75A1-874F-A6D6-90CB162A7C6E}"/>
              </a:ext>
            </a:extLst>
          </p:cNvPr>
          <p:cNvSpPr txBox="1"/>
          <p:nvPr/>
        </p:nvSpPr>
        <p:spPr>
          <a:xfrm>
            <a:off x="1674033" y="4462732"/>
            <a:ext cx="6708888" cy="400110"/>
          </a:xfrm>
          <a:prstGeom prst="rect">
            <a:avLst/>
          </a:prstGeom>
          <a:noFill/>
        </p:spPr>
        <p:txBody>
          <a:bodyPr wrap="none" rtlCol="0">
            <a:spAutoFit/>
          </a:bodyPr>
          <a:lstStyle/>
          <a:p>
            <a:pPr algn="ctr"/>
            <a:r>
              <a:rPr lang="en-US" sz="2000" b="1" dirty="0">
                <a:solidFill>
                  <a:schemeClr val="bg2"/>
                </a:solidFill>
                <a:latin typeface="Calibri" panose="020F0502020204030204" pitchFamily="34" charset="0"/>
              </a:rPr>
              <a:t>These numbers will continue to increase and persist for years</a:t>
            </a:r>
          </a:p>
        </p:txBody>
      </p:sp>
    </p:spTree>
    <p:extLst>
      <p:ext uri="{BB962C8B-B14F-4D97-AF65-F5344CB8AC3E}">
        <p14:creationId xmlns:p14="http://schemas.microsoft.com/office/powerpoint/2010/main" val="305737629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A88AE9-787A-BF4B-8D3C-5F7C423889BF}"/>
              </a:ext>
            </a:extLst>
          </p:cNvPr>
          <p:cNvPicPr>
            <a:picLocks noChangeAspect="1"/>
          </p:cNvPicPr>
          <p:nvPr/>
        </p:nvPicPr>
        <p:blipFill>
          <a:blip r:embed="rId2"/>
          <a:stretch>
            <a:fillRect/>
          </a:stretch>
        </p:blipFill>
        <p:spPr>
          <a:xfrm>
            <a:off x="389744" y="127416"/>
            <a:ext cx="3931425" cy="4534525"/>
          </a:xfrm>
          <a:prstGeom prst="rect">
            <a:avLst/>
          </a:prstGeom>
        </p:spPr>
      </p:pic>
      <p:grpSp>
        <p:nvGrpSpPr>
          <p:cNvPr id="4" name="Group 3">
            <a:extLst>
              <a:ext uri="{FF2B5EF4-FFF2-40B4-BE49-F238E27FC236}">
                <a16:creationId xmlns:a16="http://schemas.microsoft.com/office/drawing/2014/main" id="{A066CA49-B515-204A-BA64-81F339062E18}"/>
              </a:ext>
            </a:extLst>
          </p:cNvPr>
          <p:cNvGrpSpPr/>
          <p:nvPr/>
        </p:nvGrpSpPr>
        <p:grpSpPr>
          <a:xfrm>
            <a:off x="4579533" y="127416"/>
            <a:ext cx="3931424" cy="4534525"/>
            <a:chOff x="6096000" y="339047"/>
            <a:chExt cx="5337745" cy="5984380"/>
          </a:xfrm>
        </p:grpSpPr>
        <p:pic>
          <p:nvPicPr>
            <p:cNvPr id="6" name="Picture 5">
              <a:extLst>
                <a:ext uri="{FF2B5EF4-FFF2-40B4-BE49-F238E27FC236}">
                  <a16:creationId xmlns:a16="http://schemas.microsoft.com/office/drawing/2014/main" id="{B626C7C5-859B-9B4C-B0AF-7EE2E665A1DD}"/>
                </a:ext>
              </a:extLst>
            </p:cNvPr>
            <p:cNvPicPr>
              <a:picLocks noChangeAspect="1"/>
            </p:cNvPicPr>
            <p:nvPr/>
          </p:nvPicPr>
          <p:blipFill>
            <a:blip r:embed="rId3"/>
            <a:stretch>
              <a:fillRect/>
            </a:stretch>
          </p:blipFill>
          <p:spPr>
            <a:xfrm>
              <a:off x="6096000" y="733324"/>
              <a:ext cx="5337745" cy="5590103"/>
            </a:xfrm>
            <a:prstGeom prst="rect">
              <a:avLst/>
            </a:prstGeom>
          </p:spPr>
        </p:pic>
        <p:pic>
          <p:nvPicPr>
            <p:cNvPr id="2" name="Picture 1">
              <a:extLst>
                <a:ext uri="{FF2B5EF4-FFF2-40B4-BE49-F238E27FC236}">
                  <a16:creationId xmlns:a16="http://schemas.microsoft.com/office/drawing/2014/main" id="{BE740F65-3EC9-434A-A72A-9734BB0CEA93}"/>
                </a:ext>
              </a:extLst>
            </p:cNvPr>
            <p:cNvPicPr>
              <a:picLocks noChangeAspect="1"/>
            </p:cNvPicPr>
            <p:nvPr/>
          </p:nvPicPr>
          <p:blipFill>
            <a:blip r:embed="rId4"/>
            <a:stretch>
              <a:fillRect/>
            </a:stretch>
          </p:blipFill>
          <p:spPr>
            <a:xfrm>
              <a:off x="6164496" y="339047"/>
              <a:ext cx="5231388" cy="414823"/>
            </a:xfrm>
            <a:prstGeom prst="rect">
              <a:avLst/>
            </a:prstGeom>
          </p:spPr>
        </p:pic>
      </p:grpSp>
      <p:sp>
        <p:nvSpPr>
          <p:cNvPr id="9" name="TextBox 8">
            <a:extLst>
              <a:ext uri="{FF2B5EF4-FFF2-40B4-BE49-F238E27FC236}">
                <a16:creationId xmlns:a16="http://schemas.microsoft.com/office/drawing/2014/main" id="{714A8FD8-FBEC-4294-AEAE-5BD9521B3B42}"/>
              </a:ext>
            </a:extLst>
          </p:cNvPr>
          <p:cNvSpPr txBox="1"/>
          <p:nvPr/>
        </p:nvSpPr>
        <p:spPr>
          <a:xfrm>
            <a:off x="389744" y="4661941"/>
            <a:ext cx="8773356" cy="276999"/>
          </a:xfrm>
          <a:prstGeom prst="rect">
            <a:avLst/>
          </a:prstGeom>
          <a:noFill/>
        </p:spPr>
        <p:txBody>
          <a:bodyPr wrap="square" rtlCol="0">
            <a:spAutoFit/>
          </a:bodyPr>
          <a:lstStyle/>
          <a:p>
            <a:r>
              <a:rPr lang="en-US" sz="1200" b="1" dirty="0">
                <a:latin typeface="Calibri" panose="020F0502020204030204" pitchFamily="34" charset="0"/>
              </a:rPr>
              <a:t>For Imperial College's Calculator for children affected by country</a:t>
            </a:r>
            <a:r>
              <a:rPr lang="en-US" sz="1200" dirty="0">
                <a:latin typeface="Calibri" panose="020F0502020204030204" pitchFamily="34" charset="0"/>
              </a:rPr>
              <a:t>: </a:t>
            </a:r>
            <a:r>
              <a:rPr lang="en-US" sz="1200" dirty="0">
                <a:latin typeface="Calibri" panose="020F0502020204030204" pitchFamily="34" charset="0"/>
                <a:hlinkClick r:id="rId5"/>
              </a:rPr>
              <a:t>https://imperialcollegelondon.github.io/orphanhood_calculator</a:t>
            </a:r>
            <a:r>
              <a:rPr lang="en-US" sz="1200" dirty="0">
                <a:latin typeface="Calibri" panose="020F0502020204030204" pitchFamily="34" charset="0"/>
              </a:rPr>
              <a:t> </a:t>
            </a:r>
            <a:endParaRPr lang="en-US" sz="12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394402460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2971A6-AA95-BF46-A661-046497F671F2}"/>
              </a:ext>
            </a:extLst>
          </p:cNvPr>
          <p:cNvPicPr>
            <a:picLocks noChangeAspect="1"/>
          </p:cNvPicPr>
          <p:nvPr/>
        </p:nvPicPr>
        <p:blipFill>
          <a:blip r:embed="rId2"/>
          <a:stretch>
            <a:fillRect/>
          </a:stretch>
        </p:blipFill>
        <p:spPr>
          <a:xfrm>
            <a:off x="788934" y="397803"/>
            <a:ext cx="5842262" cy="4153022"/>
          </a:xfrm>
          <a:prstGeom prst="rect">
            <a:avLst/>
          </a:prstGeom>
          <a:ln>
            <a:solidFill>
              <a:schemeClr val="tx1"/>
            </a:solidFill>
          </a:ln>
        </p:spPr>
      </p:pic>
      <p:sp>
        <p:nvSpPr>
          <p:cNvPr id="4" name="TextBox 3">
            <a:extLst>
              <a:ext uri="{FF2B5EF4-FFF2-40B4-BE49-F238E27FC236}">
                <a16:creationId xmlns:a16="http://schemas.microsoft.com/office/drawing/2014/main" id="{2E753198-6953-45A3-8626-B4768DFEC072}"/>
              </a:ext>
            </a:extLst>
          </p:cNvPr>
          <p:cNvSpPr txBox="1"/>
          <p:nvPr/>
        </p:nvSpPr>
        <p:spPr>
          <a:xfrm>
            <a:off x="6917959" y="644577"/>
            <a:ext cx="1776335" cy="3508653"/>
          </a:xfrm>
          <a:prstGeom prst="rect">
            <a:avLst/>
          </a:prstGeom>
          <a:noFill/>
        </p:spPr>
        <p:txBody>
          <a:bodyPr wrap="square" rtlCol="0">
            <a:spAutoFit/>
          </a:bodyPr>
          <a:lstStyle/>
          <a:p>
            <a:r>
              <a:rPr lang="en-US" sz="2000" b="1" dirty="0">
                <a:latin typeface="Calibri" panose="020F0502020204030204" pitchFamily="34" charset="0"/>
              </a:rPr>
              <a:t>For Imperial College's Interactive visualization enabling comparisons between countries and over time:  </a:t>
            </a:r>
            <a:r>
              <a:rPr lang="en-US" dirty="0">
                <a:latin typeface="Calibri" panose="020F0502020204030204" pitchFamily="34" charset="0"/>
                <a:hlinkClick r:id="rId3"/>
              </a:rPr>
              <a:t>https://imperialcollegelondon.github.io/orphanhood_trends</a:t>
            </a:r>
            <a:r>
              <a:rPr lang="en-US" dirty="0">
                <a:latin typeface="Calibri" panose="020F0502020204030204" pitchFamily="34" charset="0"/>
              </a:rPr>
              <a:t> </a:t>
            </a:r>
            <a:endParaRPr lang="en-US" dirty="0">
              <a:solidFill>
                <a:srgbClr val="000000"/>
              </a:solidFill>
              <a:latin typeface="Calibri" panose="020F0502020204030204" pitchFamily="34" charset="0"/>
            </a:endParaRPr>
          </a:p>
        </p:txBody>
      </p:sp>
    </p:spTree>
    <p:extLst>
      <p:ext uri="{BB962C8B-B14F-4D97-AF65-F5344CB8AC3E}">
        <p14:creationId xmlns:p14="http://schemas.microsoft.com/office/powerpoint/2010/main" val="1616781893"/>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E415870-87EB-E147-A190-2E4A260DB58E}"/>
              </a:ext>
            </a:extLst>
          </p:cNvPr>
          <p:cNvSpPr/>
          <p:nvPr/>
        </p:nvSpPr>
        <p:spPr>
          <a:xfrm>
            <a:off x="665824" y="4801742"/>
            <a:ext cx="8404036" cy="2437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026443BA-90C2-134A-9E2C-5808987C264E}"/>
              </a:ext>
            </a:extLst>
          </p:cNvPr>
          <p:cNvGrpSpPr/>
          <p:nvPr/>
        </p:nvGrpSpPr>
        <p:grpSpPr>
          <a:xfrm>
            <a:off x="1" y="2"/>
            <a:ext cx="9144000" cy="5136701"/>
            <a:chOff x="1" y="2"/>
            <a:chExt cx="9144000" cy="5136701"/>
          </a:xfrm>
        </p:grpSpPr>
        <p:sp>
          <p:nvSpPr>
            <p:cNvPr id="10" name="Rectangle 9">
              <a:extLst>
                <a:ext uri="{FF2B5EF4-FFF2-40B4-BE49-F238E27FC236}">
                  <a16:creationId xmlns:a16="http://schemas.microsoft.com/office/drawing/2014/main" id="{A1A85AA2-F6B1-1F48-B585-C139CA207912}"/>
                </a:ext>
              </a:extLst>
            </p:cNvPr>
            <p:cNvSpPr>
              <a:spLocks noChangeArrowheads="1"/>
            </p:cNvSpPr>
            <p:nvPr/>
          </p:nvSpPr>
          <p:spPr bwMode="auto">
            <a:xfrm>
              <a:off x="6082667" y="5045515"/>
              <a:ext cx="603083" cy="91188"/>
            </a:xfrm>
            <a:prstGeom prst="rect">
              <a:avLst/>
            </a:prstGeom>
            <a:solidFill>
              <a:srgbClr val="B01519"/>
            </a:solidFill>
            <a:ln>
              <a:noFill/>
            </a:ln>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67" b="0" i="0" u="none" strike="noStrike" kern="0" cap="none" spc="0" normalizeH="0" baseline="0" noProof="0">
                <a:ln>
                  <a:noFill/>
                </a:ln>
                <a:solidFill>
                  <a:srgbClr val="000000"/>
                </a:solidFill>
                <a:effectLst/>
                <a:uLnTx/>
                <a:uFillTx/>
                <a:latin typeface="Arial"/>
                <a:cs typeface="Arial"/>
                <a:sym typeface="Arial"/>
              </a:endParaRPr>
            </a:p>
          </p:txBody>
        </p:sp>
        <p:sp>
          <p:nvSpPr>
            <p:cNvPr id="11" name="Rectangle 10">
              <a:extLst>
                <a:ext uri="{FF2B5EF4-FFF2-40B4-BE49-F238E27FC236}">
                  <a16:creationId xmlns:a16="http://schemas.microsoft.com/office/drawing/2014/main" id="{3E4569D5-55EE-204D-BACC-100B5DB8E384}"/>
                </a:ext>
              </a:extLst>
            </p:cNvPr>
            <p:cNvSpPr>
              <a:spLocks noChangeArrowheads="1"/>
            </p:cNvSpPr>
            <p:nvPr/>
          </p:nvSpPr>
          <p:spPr bwMode="auto">
            <a:xfrm>
              <a:off x="6677885" y="5045515"/>
              <a:ext cx="603083" cy="91188"/>
            </a:xfrm>
            <a:prstGeom prst="rect">
              <a:avLst/>
            </a:prstGeom>
            <a:solidFill>
              <a:srgbClr val="FBAB18"/>
            </a:solidFill>
            <a:ln>
              <a:noFill/>
            </a:ln>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67" b="0" i="0" u="none" strike="noStrike" kern="0" cap="none" spc="0" normalizeH="0" baseline="0" noProof="0">
                <a:ln>
                  <a:noFill/>
                </a:ln>
                <a:solidFill>
                  <a:srgbClr val="000000"/>
                </a:solidFill>
                <a:effectLst/>
                <a:uLnTx/>
                <a:uFillTx/>
                <a:latin typeface="Arial"/>
                <a:cs typeface="Arial"/>
                <a:sym typeface="Arial"/>
              </a:endParaRPr>
            </a:p>
          </p:txBody>
        </p:sp>
        <p:sp>
          <p:nvSpPr>
            <p:cNvPr id="12" name="Rectangle 11">
              <a:extLst>
                <a:ext uri="{FF2B5EF4-FFF2-40B4-BE49-F238E27FC236}">
                  <a16:creationId xmlns:a16="http://schemas.microsoft.com/office/drawing/2014/main" id="{41422945-FD80-4144-8636-0A34C5166116}"/>
                </a:ext>
              </a:extLst>
            </p:cNvPr>
            <p:cNvSpPr>
              <a:spLocks noChangeArrowheads="1"/>
            </p:cNvSpPr>
            <p:nvPr/>
          </p:nvSpPr>
          <p:spPr bwMode="auto">
            <a:xfrm>
              <a:off x="7280967" y="5045515"/>
              <a:ext cx="603574" cy="91188"/>
            </a:xfrm>
            <a:prstGeom prst="rect">
              <a:avLst/>
            </a:prstGeom>
            <a:solidFill>
              <a:srgbClr val="292B6E"/>
            </a:solidFill>
            <a:ln>
              <a:noFill/>
            </a:ln>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67" b="0" i="0" u="none" strike="noStrike" kern="0" cap="none" spc="0" normalizeH="0" baseline="0" noProof="0">
                <a:ln>
                  <a:noFill/>
                </a:ln>
                <a:solidFill>
                  <a:srgbClr val="000000"/>
                </a:solidFill>
                <a:effectLst/>
                <a:uLnTx/>
                <a:uFillTx/>
                <a:latin typeface="Arial"/>
                <a:cs typeface="Arial"/>
                <a:sym typeface="Arial"/>
              </a:endParaRPr>
            </a:p>
          </p:txBody>
        </p:sp>
        <p:sp>
          <p:nvSpPr>
            <p:cNvPr id="13" name="Rectangle 12">
              <a:extLst>
                <a:ext uri="{FF2B5EF4-FFF2-40B4-BE49-F238E27FC236}">
                  <a16:creationId xmlns:a16="http://schemas.microsoft.com/office/drawing/2014/main" id="{913BA5C8-A990-6548-9369-1F3481382F8F}"/>
                </a:ext>
              </a:extLst>
            </p:cNvPr>
            <p:cNvSpPr>
              <a:spLocks noChangeArrowheads="1"/>
            </p:cNvSpPr>
            <p:nvPr/>
          </p:nvSpPr>
          <p:spPr bwMode="auto">
            <a:xfrm>
              <a:off x="7870698" y="5045515"/>
              <a:ext cx="1273303" cy="91188"/>
            </a:xfrm>
            <a:prstGeom prst="rect">
              <a:avLst/>
            </a:prstGeom>
            <a:solidFill>
              <a:srgbClr val="4656A6"/>
            </a:solidFill>
            <a:ln>
              <a:noFill/>
            </a:ln>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67" b="0" i="0" u="none" strike="noStrike" kern="0" cap="none" spc="0" normalizeH="0" baseline="0" noProof="0">
                <a:ln>
                  <a:noFill/>
                </a:ln>
                <a:solidFill>
                  <a:srgbClr val="000000"/>
                </a:solidFill>
                <a:effectLst/>
                <a:uLnTx/>
                <a:uFillTx/>
                <a:latin typeface="Arial"/>
                <a:cs typeface="Arial"/>
                <a:sym typeface="Arial"/>
              </a:endParaRPr>
            </a:p>
          </p:txBody>
        </p:sp>
        <p:sp>
          <p:nvSpPr>
            <p:cNvPr id="14" name="Rectangle 20">
              <a:extLst>
                <a:ext uri="{FF2B5EF4-FFF2-40B4-BE49-F238E27FC236}">
                  <a16:creationId xmlns:a16="http://schemas.microsoft.com/office/drawing/2014/main" id="{A5C451F2-50CF-3D45-AEE9-C323F6E2B1AE}"/>
                </a:ext>
              </a:extLst>
            </p:cNvPr>
            <p:cNvSpPr>
              <a:spLocks noChangeArrowheads="1"/>
            </p:cNvSpPr>
            <p:nvPr/>
          </p:nvSpPr>
          <p:spPr bwMode="auto">
            <a:xfrm>
              <a:off x="1" y="5045515"/>
              <a:ext cx="5679249" cy="91188"/>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67" b="0" i="0" u="none" strike="noStrike" kern="0" cap="none" spc="0" normalizeH="0" baseline="0" noProof="0">
                <a:ln>
                  <a:noFill/>
                </a:ln>
                <a:solidFill>
                  <a:srgbClr val="000000"/>
                </a:solidFill>
                <a:effectLst/>
                <a:uLnTx/>
                <a:uFillTx/>
                <a:latin typeface="Arial"/>
                <a:cs typeface="Arial"/>
                <a:sym typeface="Arial"/>
              </a:endParaRPr>
            </a:p>
          </p:txBody>
        </p:sp>
        <p:sp>
          <p:nvSpPr>
            <p:cNvPr id="15" name="Rectangle 14">
              <a:extLst>
                <a:ext uri="{FF2B5EF4-FFF2-40B4-BE49-F238E27FC236}">
                  <a16:creationId xmlns:a16="http://schemas.microsoft.com/office/drawing/2014/main" id="{A16B1405-71D6-044A-BD61-D9C678608214}"/>
                </a:ext>
              </a:extLst>
            </p:cNvPr>
            <p:cNvSpPr>
              <a:spLocks noChangeArrowheads="1"/>
            </p:cNvSpPr>
            <p:nvPr/>
          </p:nvSpPr>
          <p:spPr bwMode="auto">
            <a:xfrm>
              <a:off x="5481059" y="5045515"/>
              <a:ext cx="603083" cy="91188"/>
            </a:xfrm>
            <a:prstGeom prst="rect">
              <a:avLst/>
            </a:prstGeom>
            <a:solidFill>
              <a:srgbClr val="55BF8B"/>
            </a:solidFill>
            <a:ln>
              <a:noFill/>
            </a:ln>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67" b="0" i="0" u="none" strike="noStrike" kern="0" cap="none" spc="0" normalizeH="0" baseline="0" noProof="0">
                <a:ln>
                  <a:noFill/>
                </a:ln>
                <a:solidFill>
                  <a:srgbClr val="000000"/>
                </a:solidFill>
                <a:effectLst/>
                <a:uLnTx/>
                <a:uFillTx/>
                <a:latin typeface="Arial"/>
                <a:cs typeface="Arial"/>
                <a:sym typeface="Arial"/>
              </a:endParaRPr>
            </a:p>
          </p:txBody>
        </p:sp>
        <p:sp>
          <p:nvSpPr>
            <p:cNvPr id="16" name="Title 1">
              <a:extLst>
                <a:ext uri="{FF2B5EF4-FFF2-40B4-BE49-F238E27FC236}">
                  <a16:creationId xmlns:a16="http://schemas.microsoft.com/office/drawing/2014/main" id="{4894065F-D286-C04E-B8B8-D6331D871034}"/>
                </a:ext>
              </a:extLst>
            </p:cNvPr>
            <p:cNvSpPr txBox="1">
              <a:spLocks/>
            </p:cNvSpPr>
            <p:nvPr/>
          </p:nvSpPr>
          <p:spPr>
            <a:xfrm>
              <a:off x="372120" y="1093036"/>
              <a:ext cx="4964543" cy="1370480"/>
            </a:xfrm>
            <a:prstGeom prst="rect">
              <a:avLst/>
            </a:prstGeom>
          </p:spPr>
          <p:txBody>
            <a:bodyPr anchor="b" anchorCtr="0"/>
            <a:lstStyle>
              <a:lvl1pPr algn="l" rtl="0" eaLnBrk="0" fontAlgn="base" hangingPunct="0">
                <a:lnSpc>
                  <a:spcPts val="3000"/>
                </a:lnSpc>
                <a:spcBef>
                  <a:spcPct val="0"/>
                </a:spcBef>
                <a:spcAft>
                  <a:spcPct val="0"/>
                </a:spcAft>
                <a:defRPr sz="2800" b="1" kern="1200" baseline="0">
                  <a:solidFill>
                    <a:srgbClr val="006A71"/>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189" algn="ctr" rtl="0" fontAlgn="base">
                <a:spcBef>
                  <a:spcPct val="0"/>
                </a:spcBef>
                <a:spcAft>
                  <a:spcPct val="0"/>
                </a:spcAft>
                <a:defRPr sz="4400">
                  <a:solidFill>
                    <a:schemeClr val="tx1"/>
                  </a:solidFill>
                  <a:latin typeface="Myriad Web Pro" panose="020B0503030403020204" pitchFamily="34" charset="0"/>
                </a:defRPr>
              </a:lvl6pPr>
              <a:lvl7pPr marL="914378" algn="ctr" rtl="0" fontAlgn="base">
                <a:spcBef>
                  <a:spcPct val="0"/>
                </a:spcBef>
                <a:spcAft>
                  <a:spcPct val="0"/>
                </a:spcAft>
                <a:defRPr sz="4400">
                  <a:solidFill>
                    <a:schemeClr val="tx1"/>
                  </a:solidFill>
                  <a:latin typeface="Myriad Web Pro" panose="020B0503030403020204" pitchFamily="34" charset="0"/>
                </a:defRPr>
              </a:lvl7pPr>
              <a:lvl8pPr marL="1371566" algn="ctr" rtl="0" fontAlgn="base">
                <a:spcBef>
                  <a:spcPct val="0"/>
                </a:spcBef>
                <a:spcAft>
                  <a:spcPct val="0"/>
                </a:spcAft>
                <a:defRPr sz="4400">
                  <a:solidFill>
                    <a:schemeClr val="tx1"/>
                  </a:solidFill>
                  <a:latin typeface="Myriad Web Pro" panose="020B0503030403020204" pitchFamily="34" charset="0"/>
                </a:defRPr>
              </a:lvl8pPr>
              <a:lvl9pPr marL="1828754" algn="ctr" rtl="0" fontAlgn="base">
                <a:spcBef>
                  <a:spcPct val="0"/>
                </a:spcBef>
                <a:spcAft>
                  <a:spcPct val="0"/>
                </a:spcAft>
                <a:defRPr sz="4400">
                  <a:solidFill>
                    <a:schemeClr val="tx1"/>
                  </a:solidFill>
                  <a:latin typeface="Myriad Web Pro" panose="020B0503030403020204" pitchFamily="34" charset="0"/>
                </a:defRPr>
              </a:lvl9pPr>
            </a:lstStyle>
            <a:p>
              <a:pPr>
                <a:buClrTx/>
                <a:defRPr/>
              </a:pPr>
              <a:endParaRPr kumimoji="0" lang="en-US" sz="3200" b="1" i="0" u="none" strike="noStrike" kern="1200" cap="none" spc="0" normalizeH="0" baseline="0" noProof="0" dirty="0">
                <a:ln>
                  <a:noFill/>
                </a:ln>
                <a:solidFill>
                  <a:srgbClr val="006A71"/>
                </a:solidFill>
                <a:effectLst/>
                <a:uLnTx/>
                <a:uFillTx/>
                <a:latin typeface="Calibri" pitchFamily="34" charset="0"/>
                <a:ea typeface="+mj-ea"/>
                <a:cs typeface="+mj-cs"/>
                <a:sym typeface="Arial"/>
              </a:endParaRPr>
            </a:p>
            <a:p>
              <a:pPr>
                <a:buClrTx/>
                <a:defRPr/>
              </a:pPr>
              <a:r>
                <a:rPr kumimoji="0" lang="en-US" sz="3200" b="1" i="0" u="none" strike="noStrike" kern="1200" cap="none" spc="0" normalizeH="0" baseline="0" noProof="0" dirty="0">
                  <a:ln>
                    <a:noFill/>
                  </a:ln>
                  <a:solidFill>
                    <a:srgbClr val="006A71"/>
                  </a:solidFill>
                  <a:effectLst/>
                  <a:uLnTx/>
                  <a:uFillTx/>
                  <a:latin typeface="Calibri" pitchFamily="34" charset="0"/>
                  <a:ea typeface="+mj-ea"/>
                  <a:cs typeface="+mj-cs"/>
                  <a:sym typeface="Arial"/>
                </a:rPr>
                <a:t>Children: The Hidden Pandemic 2021 </a:t>
              </a:r>
              <a:r>
                <a:rPr lang="en-US" sz="3200" dirty="0"/>
                <a:t>– </a:t>
              </a:r>
            </a:p>
            <a:p>
              <a:pPr>
                <a:buClrTx/>
                <a:defRPr/>
              </a:pPr>
              <a:r>
                <a:rPr lang="en-GB" sz="2000" dirty="0"/>
                <a:t>A joint report of COVID-19 associated orphanhood and a strategy for action</a:t>
              </a:r>
              <a:endParaRPr lang="en-US" sz="2000" dirty="0"/>
            </a:p>
          </p:txBody>
        </p:sp>
        <p:grpSp>
          <p:nvGrpSpPr>
            <p:cNvPr id="19" name="Group 18">
              <a:extLst>
                <a:ext uri="{FF2B5EF4-FFF2-40B4-BE49-F238E27FC236}">
                  <a16:creationId xmlns:a16="http://schemas.microsoft.com/office/drawing/2014/main" id="{8A46EEB6-6690-1348-8D47-C5754D872323}"/>
                </a:ext>
              </a:extLst>
            </p:cNvPr>
            <p:cNvGrpSpPr/>
            <p:nvPr/>
          </p:nvGrpSpPr>
          <p:grpSpPr>
            <a:xfrm>
              <a:off x="1" y="2"/>
              <a:ext cx="267157" cy="895570"/>
              <a:chOff x="2721769" y="2050256"/>
              <a:chExt cx="442912" cy="1469660"/>
            </a:xfrm>
          </p:grpSpPr>
          <p:sp>
            <p:nvSpPr>
              <p:cNvPr id="20" name="Rectangle 19">
                <a:extLst>
                  <a:ext uri="{FF2B5EF4-FFF2-40B4-BE49-F238E27FC236}">
                    <a16:creationId xmlns:a16="http://schemas.microsoft.com/office/drawing/2014/main" id="{E5F7CD34-F892-1844-AAF7-C6CC52AD0CAE}"/>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C000"/>
                  </a:solidFill>
                  <a:effectLst/>
                  <a:uLnTx/>
                  <a:uFillTx/>
                  <a:latin typeface="Myriad Web Pro"/>
                  <a:ea typeface="+mn-ea"/>
                  <a:cs typeface="+mn-cs"/>
                  <a:sym typeface="Arial"/>
                </a:endParaRPr>
              </a:p>
            </p:txBody>
          </p:sp>
          <p:sp>
            <p:nvSpPr>
              <p:cNvPr id="21" name="Rectangle 20">
                <a:extLst>
                  <a:ext uri="{FF2B5EF4-FFF2-40B4-BE49-F238E27FC236}">
                    <a16:creationId xmlns:a16="http://schemas.microsoft.com/office/drawing/2014/main" id="{0248BE79-12E8-AD4E-BD8A-F1A10EDA301B}"/>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C000"/>
                  </a:solidFill>
                  <a:effectLst/>
                  <a:uLnTx/>
                  <a:uFillTx/>
                  <a:latin typeface="Myriad Web Pro"/>
                  <a:ea typeface="+mn-ea"/>
                  <a:cs typeface="+mn-cs"/>
                  <a:sym typeface="Arial"/>
                </a:endParaRPr>
              </a:p>
            </p:txBody>
          </p:sp>
        </p:grpSp>
        <p:pic>
          <p:nvPicPr>
            <p:cNvPr id="18" name="Picture 17" descr="Logos of the U.S. Department of Health and Human Services and Centers for Disease Control and Prevention" title="LOGOS">
              <a:extLst>
                <a:ext uri="{FF2B5EF4-FFF2-40B4-BE49-F238E27FC236}">
                  <a16:creationId xmlns:a16="http://schemas.microsoft.com/office/drawing/2014/main" id="{AA84928D-37AE-FC48-B00C-35C3E0134F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3440" y="4501098"/>
              <a:ext cx="869114" cy="498262"/>
            </a:xfrm>
            <a:prstGeom prst="rect">
              <a:avLst/>
            </a:prstGeom>
          </p:spPr>
        </p:pic>
      </p:grpSp>
      <p:sp>
        <p:nvSpPr>
          <p:cNvPr id="27" name="Content Placeholder 26">
            <a:extLst>
              <a:ext uri="{FF2B5EF4-FFF2-40B4-BE49-F238E27FC236}">
                <a16:creationId xmlns:a16="http://schemas.microsoft.com/office/drawing/2014/main" id="{4F078843-BB14-4338-9D80-B6E3DF347DFF}"/>
              </a:ext>
            </a:extLst>
          </p:cNvPr>
          <p:cNvSpPr>
            <a:spLocks noGrp="1"/>
          </p:cNvSpPr>
          <p:nvPr>
            <p:ph idx="10"/>
          </p:nvPr>
        </p:nvSpPr>
        <p:spPr>
          <a:xfrm>
            <a:off x="4920953" y="1658492"/>
            <a:ext cx="3879669" cy="3143250"/>
          </a:xfrm>
        </p:spPr>
        <p:txBody>
          <a:bodyPr/>
          <a:lstStyle/>
          <a:p>
            <a:endParaRPr lang="en-US" dirty="0"/>
          </a:p>
          <a:p>
            <a:endParaRPr lang="en-US" dirty="0"/>
          </a:p>
          <a:p>
            <a:endParaRPr lang="en-US" dirty="0"/>
          </a:p>
        </p:txBody>
      </p:sp>
      <p:pic>
        <p:nvPicPr>
          <p:cNvPr id="28" name="Content Placeholder 27">
            <a:extLst>
              <a:ext uri="{FF2B5EF4-FFF2-40B4-BE49-F238E27FC236}">
                <a16:creationId xmlns:a16="http://schemas.microsoft.com/office/drawing/2014/main" id="{6CE00BC1-710F-43BC-B7C5-020378425C2C}"/>
              </a:ext>
            </a:extLst>
          </p:cNvPr>
          <p:cNvPicPr>
            <a:picLocks noGrp="1"/>
          </p:cNvPicPr>
          <p:nvPr>
            <p:ph idx="1"/>
          </p:nvPr>
        </p:nvPicPr>
        <p:blipFill>
          <a:blip r:embed="rId4">
            <a:extLst>
              <a:ext uri="{28A0092B-C50C-407E-A947-70E740481C1C}">
                <a14:useLocalDpi xmlns:a14="http://schemas.microsoft.com/office/drawing/2010/main"/>
              </a:ext>
            </a:extLst>
          </a:blip>
          <a:stretch>
            <a:fillRect/>
          </a:stretch>
        </p:blipFill>
        <p:spPr>
          <a:xfrm>
            <a:off x="5104485" y="576159"/>
            <a:ext cx="3512603" cy="3699935"/>
          </a:xfrm>
          <a:prstGeom prst="rect">
            <a:avLst/>
          </a:prstGeom>
        </p:spPr>
      </p:pic>
      <p:pic>
        <p:nvPicPr>
          <p:cNvPr id="29" name="Picture 28" descr="Text, website&#10;&#10;Description automatically generated">
            <a:extLst>
              <a:ext uri="{FF2B5EF4-FFF2-40B4-BE49-F238E27FC236}">
                <a16:creationId xmlns:a16="http://schemas.microsoft.com/office/drawing/2014/main" id="{9EFF3074-C992-493C-885E-D6EE688960A3}"/>
              </a:ext>
            </a:extLst>
          </p:cNvPr>
          <p:cNvPicPr/>
          <p:nvPr/>
        </p:nvPicPr>
        <p:blipFill>
          <a:blip r:embed="rId5" cstate="screen">
            <a:extLst>
              <a:ext uri="{28A0092B-C50C-407E-A947-70E740481C1C}">
                <a14:useLocalDpi xmlns:a14="http://schemas.microsoft.com/office/drawing/2010/main"/>
              </a:ext>
            </a:extLst>
          </a:blip>
          <a:stretch>
            <a:fillRect/>
          </a:stretch>
        </p:blipFill>
        <p:spPr>
          <a:xfrm>
            <a:off x="524057" y="3006478"/>
            <a:ext cx="3956466" cy="789305"/>
          </a:xfrm>
          <a:prstGeom prst="rect">
            <a:avLst/>
          </a:prstGeom>
        </p:spPr>
      </p:pic>
    </p:spTree>
    <p:extLst>
      <p:ext uri="{BB962C8B-B14F-4D97-AF65-F5344CB8AC3E}">
        <p14:creationId xmlns:p14="http://schemas.microsoft.com/office/powerpoint/2010/main" val="3830313906"/>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E415870-87EB-E147-A190-2E4A260DB58E}"/>
              </a:ext>
            </a:extLst>
          </p:cNvPr>
          <p:cNvSpPr/>
          <p:nvPr/>
        </p:nvSpPr>
        <p:spPr>
          <a:xfrm>
            <a:off x="665824" y="4801742"/>
            <a:ext cx="8404036" cy="2437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026443BA-90C2-134A-9E2C-5808987C264E}"/>
              </a:ext>
            </a:extLst>
          </p:cNvPr>
          <p:cNvGrpSpPr/>
          <p:nvPr/>
        </p:nvGrpSpPr>
        <p:grpSpPr>
          <a:xfrm>
            <a:off x="1" y="2"/>
            <a:ext cx="9144000" cy="5136701"/>
            <a:chOff x="1" y="2"/>
            <a:chExt cx="9144000" cy="5136701"/>
          </a:xfrm>
        </p:grpSpPr>
        <p:sp>
          <p:nvSpPr>
            <p:cNvPr id="10" name="Rectangle 9">
              <a:extLst>
                <a:ext uri="{FF2B5EF4-FFF2-40B4-BE49-F238E27FC236}">
                  <a16:creationId xmlns:a16="http://schemas.microsoft.com/office/drawing/2014/main" id="{A1A85AA2-F6B1-1F48-B585-C139CA207912}"/>
                </a:ext>
              </a:extLst>
            </p:cNvPr>
            <p:cNvSpPr>
              <a:spLocks noChangeArrowheads="1"/>
            </p:cNvSpPr>
            <p:nvPr/>
          </p:nvSpPr>
          <p:spPr bwMode="auto">
            <a:xfrm>
              <a:off x="6082667" y="5045515"/>
              <a:ext cx="603083" cy="91188"/>
            </a:xfrm>
            <a:prstGeom prst="rect">
              <a:avLst/>
            </a:prstGeom>
            <a:solidFill>
              <a:srgbClr val="B01519"/>
            </a:solidFill>
            <a:ln>
              <a:noFill/>
            </a:ln>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67" b="0" i="0" u="none" strike="noStrike" kern="0" cap="none" spc="0" normalizeH="0" baseline="0" noProof="0">
                <a:ln>
                  <a:noFill/>
                </a:ln>
                <a:solidFill>
                  <a:srgbClr val="000000"/>
                </a:solidFill>
                <a:effectLst/>
                <a:uLnTx/>
                <a:uFillTx/>
                <a:latin typeface="Arial"/>
                <a:cs typeface="Arial"/>
                <a:sym typeface="Arial"/>
              </a:endParaRPr>
            </a:p>
          </p:txBody>
        </p:sp>
        <p:sp>
          <p:nvSpPr>
            <p:cNvPr id="11" name="Rectangle 10">
              <a:extLst>
                <a:ext uri="{FF2B5EF4-FFF2-40B4-BE49-F238E27FC236}">
                  <a16:creationId xmlns:a16="http://schemas.microsoft.com/office/drawing/2014/main" id="{3E4569D5-55EE-204D-BACC-100B5DB8E384}"/>
                </a:ext>
              </a:extLst>
            </p:cNvPr>
            <p:cNvSpPr>
              <a:spLocks noChangeArrowheads="1"/>
            </p:cNvSpPr>
            <p:nvPr/>
          </p:nvSpPr>
          <p:spPr bwMode="auto">
            <a:xfrm>
              <a:off x="6677885" y="5045515"/>
              <a:ext cx="603083" cy="91188"/>
            </a:xfrm>
            <a:prstGeom prst="rect">
              <a:avLst/>
            </a:prstGeom>
            <a:solidFill>
              <a:srgbClr val="FBAB18"/>
            </a:solidFill>
            <a:ln>
              <a:noFill/>
            </a:ln>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67" b="0" i="0" u="none" strike="noStrike" kern="0" cap="none" spc="0" normalizeH="0" baseline="0" noProof="0">
                <a:ln>
                  <a:noFill/>
                </a:ln>
                <a:solidFill>
                  <a:srgbClr val="000000"/>
                </a:solidFill>
                <a:effectLst/>
                <a:uLnTx/>
                <a:uFillTx/>
                <a:latin typeface="Arial"/>
                <a:cs typeface="Arial"/>
                <a:sym typeface="Arial"/>
              </a:endParaRPr>
            </a:p>
          </p:txBody>
        </p:sp>
        <p:sp>
          <p:nvSpPr>
            <p:cNvPr id="12" name="Rectangle 11">
              <a:extLst>
                <a:ext uri="{FF2B5EF4-FFF2-40B4-BE49-F238E27FC236}">
                  <a16:creationId xmlns:a16="http://schemas.microsoft.com/office/drawing/2014/main" id="{41422945-FD80-4144-8636-0A34C5166116}"/>
                </a:ext>
              </a:extLst>
            </p:cNvPr>
            <p:cNvSpPr>
              <a:spLocks noChangeArrowheads="1"/>
            </p:cNvSpPr>
            <p:nvPr/>
          </p:nvSpPr>
          <p:spPr bwMode="auto">
            <a:xfrm>
              <a:off x="7280967" y="5045515"/>
              <a:ext cx="603574" cy="91188"/>
            </a:xfrm>
            <a:prstGeom prst="rect">
              <a:avLst/>
            </a:prstGeom>
            <a:solidFill>
              <a:srgbClr val="292B6E"/>
            </a:solidFill>
            <a:ln>
              <a:noFill/>
            </a:ln>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67" b="0" i="0" u="none" strike="noStrike" kern="0" cap="none" spc="0" normalizeH="0" baseline="0" noProof="0">
                <a:ln>
                  <a:noFill/>
                </a:ln>
                <a:solidFill>
                  <a:srgbClr val="000000"/>
                </a:solidFill>
                <a:effectLst/>
                <a:uLnTx/>
                <a:uFillTx/>
                <a:latin typeface="Arial"/>
                <a:cs typeface="Arial"/>
                <a:sym typeface="Arial"/>
              </a:endParaRPr>
            </a:p>
          </p:txBody>
        </p:sp>
        <p:sp>
          <p:nvSpPr>
            <p:cNvPr id="13" name="Rectangle 12">
              <a:extLst>
                <a:ext uri="{FF2B5EF4-FFF2-40B4-BE49-F238E27FC236}">
                  <a16:creationId xmlns:a16="http://schemas.microsoft.com/office/drawing/2014/main" id="{913BA5C8-A990-6548-9369-1F3481382F8F}"/>
                </a:ext>
              </a:extLst>
            </p:cNvPr>
            <p:cNvSpPr>
              <a:spLocks noChangeArrowheads="1"/>
            </p:cNvSpPr>
            <p:nvPr/>
          </p:nvSpPr>
          <p:spPr bwMode="auto">
            <a:xfrm>
              <a:off x="7870698" y="5045515"/>
              <a:ext cx="1273303" cy="91188"/>
            </a:xfrm>
            <a:prstGeom prst="rect">
              <a:avLst/>
            </a:prstGeom>
            <a:solidFill>
              <a:srgbClr val="4656A6"/>
            </a:solidFill>
            <a:ln>
              <a:noFill/>
            </a:ln>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67" b="0" i="0" u="none" strike="noStrike" kern="0" cap="none" spc="0" normalizeH="0" baseline="0" noProof="0">
                <a:ln>
                  <a:noFill/>
                </a:ln>
                <a:solidFill>
                  <a:srgbClr val="000000"/>
                </a:solidFill>
                <a:effectLst/>
                <a:uLnTx/>
                <a:uFillTx/>
                <a:latin typeface="Arial"/>
                <a:cs typeface="Arial"/>
                <a:sym typeface="Arial"/>
              </a:endParaRPr>
            </a:p>
          </p:txBody>
        </p:sp>
        <p:sp>
          <p:nvSpPr>
            <p:cNvPr id="14" name="Rectangle 20">
              <a:extLst>
                <a:ext uri="{FF2B5EF4-FFF2-40B4-BE49-F238E27FC236}">
                  <a16:creationId xmlns:a16="http://schemas.microsoft.com/office/drawing/2014/main" id="{A5C451F2-50CF-3D45-AEE9-C323F6E2B1AE}"/>
                </a:ext>
              </a:extLst>
            </p:cNvPr>
            <p:cNvSpPr>
              <a:spLocks noChangeArrowheads="1"/>
            </p:cNvSpPr>
            <p:nvPr/>
          </p:nvSpPr>
          <p:spPr bwMode="auto">
            <a:xfrm>
              <a:off x="1" y="5045515"/>
              <a:ext cx="5679249" cy="91188"/>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67" b="0" i="0" u="none" strike="noStrike" kern="0" cap="none" spc="0" normalizeH="0" baseline="0" noProof="0">
                <a:ln>
                  <a:noFill/>
                </a:ln>
                <a:solidFill>
                  <a:srgbClr val="000000"/>
                </a:solidFill>
                <a:effectLst/>
                <a:uLnTx/>
                <a:uFillTx/>
                <a:latin typeface="Arial"/>
                <a:cs typeface="Arial"/>
                <a:sym typeface="Arial"/>
              </a:endParaRPr>
            </a:p>
          </p:txBody>
        </p:sp>
        <p:sp>
          <p:nvSpPr>
            <p:cNvPr id="15" name="Rectangle 14">
              <a:extLst>
                <a:ext uri="{FF2B5EF4-FFF2-40B4-BE49-F238E27FC236}">
                  <a16:creationId xmlns:a16="http://schemas.microsoft.com/office/drawing/2014/main" id="{A16B1405-71D6-044A-BD61-D9C678608214}"/>
                </a:ext>
              </a:extLst>
            </p:cNvPr>
            <p:cNvSpPr>
              <a:spLocks noChangeArrowheads="1"/>
            </p:cNvSpPr>
            <p:nvPr/>
          </p:nvSpPr>
          <p:spPr bwMode="auto">
            <a:xfrm>
              <a:off x="5481059" y="5045515"/>
              <a:ext cx="603083" cy="91188"/>
            </a:xfrm>
            <a:prstGeom prst="rect">
              <a:avLst/>
            </a:prstGeom>
            <a:solidFill>
              <a:srgbClr val="55BF8B"/>
            </a:solidFill>
            <a:ln>
              <a:noFill/>
            </a:ln>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67" b="0" i="0" u="none" strike="noStrike" kern="0" cap="none" spc="0" normalizeH="0" baseline="0" noProof="0">
                <a:ln>
                  <a:noFill/>
                </a:ln>
                <a:solidFill>
                  <a:srgbClr val="000000"/>
                </a:solidFill>
                <a:effectLst/>
                <a:uLnTx/>
                <a:uFillTx/>
                <a:latin typeface="Arial"/>
                <a:cs typeface="Arial"/>
                <a:sym typeface="Arial"/>
              </a:endParaRPr>
            </a:p>
          </p:txBody>
        </p:sp>
        <p:sp>
          <p:nvSpPr>
            <p:cNvPr id="16" name="Title 1">
              <a:extLst>
                <a:ext uri="{FF2B5EF4-FFF2-40B4-BE49-F238E27FC236}">
                  <a16:creationId xmlns:a16="http://schemas.microsoft.com/office/drawing/2014/main" id="{4894065F-D286-C04E-B8B8-D6331D871034}"/>
                </a:ext>
              </a:extLst>
            </p:cNvPr>
            <p:cNvSpPr txBox="1">
              <a:spLocks/>
            </p:cNvSpPr>
            <p:nvPr/>
          </p:nvSpPr>
          <p:spPr>
            <a:xfrm>
              <a:off x="424470" y="1714725"/>
              <a:ext cx="5054738" cy="474268"/>
            </a:xfrm>
            <a:prstGeom prst="rect">
              <a:avLst/>
            </a:prstGeom>
          </p:spPr>
          <p:txBody>
            <a:bodyPr anchor="b" anchorCtr="0"/>
            <a:lstStyle>
              <a:lvl1pPr algn="l" rtl="0" eaLnBrk="0" fontAlgn="base" hangingPunct="0">
                <a:lnSpc>
                  <a:spcPts val="3000"/>
                </a:lnSpc>
                <a:spcBef>
                  <a:spcPct val="0"/>
                </a:spcBef>
                <a:spcAft>
                  <a:spcPct val="0"/>
                </a:spcAft>
                <a:defRPr sz="2800" b="1" kern="1200" baseline="0">
                  <a:solidFill>
                    <a:srgbClr val="006A71"/>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189" algn="ctr" rtl="0" fontAlgn="base">
                <a:spcBef>
                  <a:spcPct val="0"/>
                </a:spcBef>
                <a:spcAft>
                  <a:spcPct val="0"/>
                </a:spcAft>
                <a:defRPr sz="4400">
                  <a:solidFill>
                    <a:schemeClr val="tx1"/>
                  </a:solidFill>
                  <a:latin typeface="Myriad Web Pro" panose="020B0503030403020204" pitchFamily="34" charset="0"/>
                </a:defRPr>
              </a:lvl6pPr>
              <a:lvl7pPr marL="914378" algn="ctr" rtl="0" fontAlgn="base">
                <a:spcBef>
                  <a:spcPct val="0"/>
                </a:spcBef>
                <a:spcAft>
                  <a:spcPct val="0"/>
                </a:spcAft>
                <a:defRPr sz="4400">
                  <a:solidFill>
                    <a:schemeClr val="tx1"/>
                  </a:solidFill>
                  <a:latin typeface="Myriad Web Pro" panose="020B0503030403020204" pitchFamily="34" charset="0"/>
                </a:defRPr>
              </a:lvl7pPr>
              <a:lvl8pPr marL="1371566" algn="ctr" rtl="0" fontAlgn="base">
                <a:spcBef>
                  <a:spcPct val="0"/>
                </a:spcBef>
                <a:spcAft>
                  <a:spcPct val="0"/>
                </a:spcAft>
                <a:defRPr sz="4400">
                  <a:solidFill>
                    <a:schemeClr val="tx1"/>
                  </a:solidFill>
                  <a:latin typeface="Myriad Web Pro" panose="020B0503030403020204" pitchFamily="34" charset="0"/>
                </a:defRPr>
              </a:lvl8pPr>
              <a:lvl9pPr marL="1828754" algn="ctr" rtl="0" fontAlgn="base">
                <a:spcBef>
                  <a:spcPct val="0"/>
                </a:spcBef>
                <a:spcAft>
                  <a:spcPct val="0"/>
                </a:spcAft>
                <a:defRPr sz="4400">
                  <a:solidFill>
                    <a:schemeClr val="tx1"/>
                  </a:solidFill>
                  <a:latin typeface="Myriad Web Pro" panose="020B0503030403020204" pitchFamily="34" charset="0"/>
                </a:defRPr>
              </a:lvl9pPr>
            </a:lstStyle>
            <a:p>
              <a:pPr>
                <a:buClrTx/>
                <a:defRPr/>
              </a:pPr>
              <a:endParaRPr kumimoji="0" lang="en-US" sz="3200" b="1" i="0" u="none" strike="noStrike" kern="1200" cap="none" spc="0" normalizeH="0" baseline="0" noProof="0" dirty="0">
                <a:ln>
                  <a:noFill/>
                </a:ln>
                <a:solidFill>
                  <a:srgbClr val="006A71"/>
                </a:solidFill>
                <a:effectLst/>
                <a:uLnTx/>
                <a:uFillTx/>
                <a:latin typeface="Calibri" pitchFamily="34" charset="0"/>
                <a:ea typeface="+mj-ea"/>
                <a:cs typeface="+mj-cs"/>
                <a:sym typeface="Arial"/>
              </a:endParaRPr>
            </a:p>
            <a:p>
              <a:pPr>
                <a:buClrTx/>
                <a:defRPr/>
              </a:pPr>
              <a:r>
                <a:rPr kumimoji="0" lang="en-US" sz="1800" b="1" i="1" u="none" strike="noStrike" kern="1200" cap="none" spc="0" normalizeH="0" baseline="0" noProof="0" dirty="0">
                  <a:ln>
                    <a:noFill/>
                  </a:ln>
                  <a:solidFill>
                    <a:srgbClr val="006A71"/>
                  </a:solidFill>
                  <a:effectLst/>
                  <a:uLnTx/>
                  <a:uFillTx/>
                  <a:latin typeface="Calibri" pitchFamily="34" charset="0"/>
                  <a:ea typeface="+mj-ea"/>
                  <a:cs typeface="+mj-cs"/>
                  <a:sym typeface="Arial"/>
                </a:rPr>
                <a:t>Global Minimum Estimates of Children Affected</a:t>
              </a:r>
            </a:p>
            <a:p>
              <a:pPr>
                <a:buClrTx/>
                <a:defRPr/>
              </a:pPr>
              <a:r>
                <a:rPr kumimoji="0" lang="en-US" sz="1800" b="1" i="1" u="none" strike="noStrike" kern="1200" cap="none" spc="0" normalizeH="0" baseline="0" noProof="0" dirty="0">
                  <a:ln>
                    <a:noFill/>
                  </a:ln>
                  <a:solidFill>
                    <a:srgbClr val="006A71"/>
                  </a:solidFill>
                  <a:effectLst/>
                  <a:uLnTx/>
                  <a:uFillTx/>
                  <a:latin typeface="Calibri" pitchFamily="34" charset="0"/>
                  <a:ea typeface="+mj-ea"/>
                  <a:cs typeface="+mj-cs"/>
                  <a:sym typeface="Arial"/>
                </a:rPr>
                <a:t>by COVID-19-associated Orphanhood and </a:t>
              </a:r>
            </a:p>
            <a:p>
              <a:pPr>
                <a:buClrTx/>
                <a:defRPr/>
              </a:pPr>
              <a:r>
                <a:rPr kumimoji="0" lang="en-US" sz="1800" b="1" i="1" u="none" strike="noStrike" kern="1200" cap="none" spc="0" normalizeH="0" baseline="0" noProof="0" dirty="0">
                  <a:ln>
                    <a:noFill/>
                  </a:ln>
                  <a:solidFill>
                    <a:srgbClr val="006A71"/>
                  </a:solidFill>
                  <a:effectLst/>
                  <a:uLnTx/>
                  <a:uFillTx/>
                  <a:latin typeface="Calibri" pitchFamily="34" charset="0"/>
                  <a:ea typeface="+mj-ea"/>
                  <a:cs typeface="+mj-cs"/>
                  <a:sym typeface="Arial"/>
                </a:rPr>
                <a:t>Death of Caregivers:  A Modeling Study</a:t>
              </a:r>
              <a:endParaRPr lang="en-US" sz="1800" i="1" dirty="0"/>
            </a:p>
            <a:p>
              <a:pPr>
                <a:buClrTx/>
                <a:defRPr/>
              </a:pPr>
              <a:endParaRPr kumimoji="0" lang="en-US" sz="1800" b="1" i="1" u="none" strike="noStrike" kern="1200" cap="none" spc="0" normalizeH="0" baseline="0" noProof="0" dirty="0">
                <a:ln>
                  <a:noFill/>
                </a:ln>
                <a:solidFill>
                  <a:srgbClr val="006A71"/>
                </a:solidFill>
                <a:effectLst/>
                <a:uLnTx/>
                <a:uFillTx/>
                <a:latin typeface="Calibri" pitchFamily="34" charset="0"/>
                <a:ea typeface="+mj-ea"/>
                <a:cs typeface="+mj-cs"/>
                <a:sym typeface="Arial"/>
              </a:endParaRPr>
            </a:p>
            <a:p>
              <a:pPr>
                <a:buClrTx/>
                <a:defRPr/>
              </a:pPr>
              <a:r>
                <a:rPr lang="en-US" sz="2000" dirty="0">
                  <a:solidFill>
                    <a:srgbClr val="000000"/>
                  </a:solidFill>
                </a:rPr>
                <a:t>Press coverage:</a:t>
              </a:r>
            </a:p>
          </p:txBody>
        </p:sp>
        <p:grpSp>
          <p:nvGrpSpPr>
            <p:cNvPr id="19" name="Group 18">
              <a:extLst>
                <a:ext uri="{FF2B5EF4-FFF2-40B4-BE49-F238E27FC236}">
                  <a16:creationId xmlns:a16="http://schemas.microsoft.com/office/drawing/2014/main" id="{8A46EEB6-6690-1348-8D47-C5754D872323}"/>
                </a:ext>
              </a:extLst>
            </p:cNvPr>
            <p:cNvGrpSpPr/>
            <p:nvPr/>
          </p:nvGrpSpPr>
          <p:grpSpPr>
            <a:xfrm>
              <a:off x="1" y="2"/>
              <a:ext cx="267157" cy="895570"/>
              <a:chOff x="2721769" y="2050256"/>
              <a:chExt cx="442912" cy="1469660"/>
            </a:xfrm>
          </p:grpSpPr>
          <p:sp>
            <p:nvSpPr>
              <p:cNvPr id="20" name="Rectangle 19">
                <a:extLst>
                  <a:ext uri="{FF2B5EF4-FFF2-40B4-BE49-F238E27FC236}">
                    <a16:creationId xmlns:a16="http://schemas.microsoft.com/office/drawing/2014/main" id="{E5F7CD34-F892-1844-AAF7-C6CC52AD0CAE}"/>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C000"/>
                  </a:solidFill>
                  <a:effectLst/>
                  <a:uLnTx/>
                  <a:uFillTx/>
                  <a:latin typeface="Myriad Web Pro"/>
                  <a:ea typeface="+mn-ea"/>
                  <a:cs typeface="+mn-cs"/>
                  <a:sym typeface="Arial"/>
                </a:endParaRPr>
              </a:p>
            </p:txBody>
          </p:sp>
          <p:sp>
            <p:nvSpPr>
              <p:cNvPr id="21" name="Rectangle 20">
                <a:extLst>
                  <a:ext uri="{FF2B5EF4-FFF2-40B4-BE49-F238E27FC236}">
                    <a16:creationId xmlns:a16="http://schemas.microsoft.com/office/drawing/2014/main" id="{0248BE79-12E8-AD4E-BD8A-F1A10EDA301B}"/>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C000"/>
                  </a:solidFill>
                  <a:effectLst/>
                  <a:uLnTx/>
                  <a:uFillTx/>
                  <a:latin typeface="Myriad Web Pro"/>
                  <a:ea typeface="+mn-ea"/>
                  <a:cs typeface="+mn-cs"/>
                  <a:sym typeface="Arial"/>
                </a:endParaRPr>
              </a:p>
            </p:txBody>
          </p:sp>
        </p:grpSp>
        <p:pic>
          <p:nvPicPr>
            <p:cNvPr id="18" name="Picture 17" descr="Logos of the U.S. Department of Health and Human Services and Centers for Disease Control and Prevention" title="LOGOS">
              <a:extLst>
                <a:ext uri="{FF2B5EF4-FFF2-40B4-BE49-F238E27FC236}">
                  <a16:creationId xmlns:a16="http://schemas.microsoft.com/office/drawing/2014/main" id="{AA84928D-37AE-FC48-B00C-35C3E0134F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3440" y="4501098"/>
              <a:ext cx="869114" cy="498262"/>
            </a:xfrm>
            <a:prstGeom prst="rect">
              <a:avLst/>
            </a:prstGeom>
          </p:spPr>
        </p:pic>
      </p:grpSp>
      <p:sp>
        <p:nvSpPr>
          <p:cNvPr id="27" name="Content Placeholder 26">
            <a:extLst>
              <a:ext uri="{FF2B5EF4-FFF2-40B4-BE49-F238E27FC236}">
                <a16:creationId xmlns:a16="http://schemas.microsoft.com/office/drawing/2014/main" id="{4F078843-BB14-4338-9D80-B6E3DF347DFF}"/>
              </a:ext>
            </a:extLst>
          </p:cNvPr>
          <p:cNvSpPr>
            <a:spLocks noGrp="1"/>
          </p:cNvSpPr>
          <p:nvPr>
            <p:ph idx="10"/>
          </p:nvPr>
        </p:nvSpPr>
        <p:spPr>
          <a:xfrm>
            <a:off x="4920953" y="1658492"/>
            <a:ext cx="3879669" cy="3143250"/>
          </a:xfrm>
        </p:spPr>
        <p:txBody>
          <a:bodyPr/>
          <a:lstStyle/>
          <a:p>
            <a:endParaRPr lang="en-US" dirty="0"/>
          </a:p>
          <a:p>
            <a:endParaRPr lang="en-US" dirty="0"/>
          </a:p>
          <a:p>
            <a:endParaRPr lang="en-US" dirty="0"/>
          </a:p>
        </p:txBody>
      </p:sp>
      <p:pic>
        <p:nvPicPr>
          <p:cNvPr id="28" name="Content Placeholder 27">
            <a:extLst>
              <a:ext uri="{FF2B5EF4-FFF2-40B4-BE49-F238E27FC236}">
                <a16:creationId xmlns:a16="http://schemas.microsoft.com/office/drawing/2014/main" id="{6CE00BC1-710F-43BC-B7C5-020378425C2C}"/>
              </a:ext>
            </a:extLst>
          </p:cNvPr>
          <p:cNvPicPr>
            <a:picLocks noGrp="1"/>
          </p:cNvPicPr>
          <p:nvPr>
            <p:ph idx="1"/>
          </p:nvPr>
        </p:nvPicPr>
        <p:blipFill>
          <a:blip r:embed="rId4">
            <a:extLst>
              <a:ext uri="{28A0092B-C50C-407E-A947-70E740481C1C}">
                <a14:useLocalDpi xmlns:a14="http://schemas.microsoft.com/office/drawing/2010/main"/>
              </a:ext>
            </a:extLst>
          </a:blip>
          <a:stretch>
            <a:fillRect/>
          </a:stretch>
        </p:blipFill>
        <p:spPr>
          <a:xfrm>
            <a:off x="5154617" y="156185"/>
            <a:ext cx="3512603" cy="3699935"/>
          </a:xfrm>
          <a:prstGeom prst="rect">
            <a:avLst/>
          </a:prstGeom>
        </p:spPr>
      </p:pic>
      <p:pic>
        <p:nvPicPr>
          <p:cNvPr id="29" name="Picture 28" descr="Text, website&#10;&#10;Description automatically generated">
            <a:extLst>
              <a:ext uri="{FF2B5EF4-FFF2-40B4-BE49-F238E27FC236}">
                <a16:creationId xmlns:a16="http://schemas.microsoft.com/office/drawing/2014/main" id="{9EFF3074-C992-493C-885E-D6EE688960A3}"/>
              </a:ext>
            </a:extLst>
          </p:cNvPr>
          <p:cNvPicPr/>
          <p:nvPr/>
        </p:nvPicPr>
        <p:blipFill>
          <a:blip r:embed="rId5" cstate="screen">
            <a:extLst>
              <a:ext uri="{28A0092B-C50C-407E-A947-70E740481C1C}">
                <a14:useLocalDpi xmlns:a14="http://schemas.microsoft.com/office/drawing/2010/main"/>
              </a:ext>
            </a:extLst>
          </a:blip>
          <a:stretch>
            <a:fillRect/>
          </a:stretch>
        </p:blipFill>
        <p:spPr>
          <a:xfrm>
            <a:off x="5154617" y="3908226"/>
            <a:ext cx="3512603" cy="789305"/>
          </a:xfrm>
          <a:prstGeom prst="rect">
            <a:avLst/>
          </a:prstGeom>
        </p:spPr>
      </p:pic>
      <p:sp>
        <p:nvSpPr>
          <p:cNvPr id="2" name="TextBox 1">
            <a:extLst>
              <a:ext uri="{FF2B5EF4-FFF2-40B4-BE49-F238E27FC236}">
                <a16:creationId xmlns:a16="http://schemas.microsoft.com/office/drawing/2014/main" id="{CCCA765D-520C-43A9-85E5-79898476688A}"/>
              </a:ext>
            </a:extLst>
          </p:cNvPr>
          <p:cNvSpPr txBox="1"/>
          <p:nvPr/>
        </p:nvSpPr>
        <p:spPr>
          <a:xfrm>
            <a:off x="608883" y="2176171"/>
            <a:ext cx="4127658" cy="1692771"/>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000" b="1" dirty="0">
                <a:latin typeface="Calibri" panose="020F0502020204030204" pitchFamily="34" charset="0"/>
              </a:rPr>
              <a:t>Over 150 media outlets</a:t>
            </a:r>
          </a:p>
          <a:p>
            <a:pPr marL="285750" indent="-285750">
              <a:lnSpc>
                <a:spcPct val="150000"/>
              </a:lnSpc>
              <a:buFont typeface="Arial" panose="020B0604020202020204" pitchFamily="34" charset="0"/>
              <a:buChar char="•"/>
            </a:pPr>
            <a:r>
              <a:rPr lang="en-US" sz="2000" b="1" dirty="0">
                <a:latin typeface="Calibri" panose="020F0502020204030204" pitchFamily="34" charset="0"/>
              </a:rPr>
              <a:t>In 21 countries</a:t>
            </a:r>
          </a:p>
          <a:p>
            <a:pPr marL="285750" indent="-285750">
              <a:lnSpc>
                <a:spcPct val="150000"/>
              </a:lnSpc>
              <a:buFont typeface="Arial" panose="020B0604020202020204" pitchFamily="34" charset="0"/>
              <a:buChar char="•"/>
            </a:pPr>
            <a:r>
              <a:rPr lang="en-US" sz="2000" b="1" dirty="0">
                <a:latin typeface="Calibri" panose="020F0502020204030204" pitchFamily="34" charset="0"/>
              </a:rPr>
              <a:t>9 languages</a:t>
            </a:r>
            <a:endParaRPr lang="en-US" sz="2000" dirty="0">
              <a:latin typeface="Calibri" panose="020F0502020204030204" pitchFamily="34" charset="0"/>
            </a:endParaRPr>
          </a:p>
          <a:p>
            <a:endParaRPr lang="en-US" dirty="0">
              <a:solidFill>
                <a:srgbClr val="000000"/>
              </a:solidFill>
              <a:latin typeface="Calibri" panose="020F0502020204030204" pitchFamily="34" charset="0"/>
            </a:endParaRPr>
          </a:p>
        </p:txBody>
      </p:sp>
    </p:spTree>
    <p:extLst>
      <p:ext uri="{BB962C8B-B14F-4D97-AF65-F5344CB8AC3E}">
        <p14:creationId xmlns:p14="http://schemas.microsoft.com/office/powerpoint/2010/main" val="2622128310"/>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47E24DE-91AD-4C9C-BFF2-1940E1414210}"/>
              </a:ext>
            </a:extLst>
          </p:cNvPr>
          <p:cNvSpPr>
            <a:spLocks noGrp="1"/>
          </p:cNvSpPr>
          <p:nvPr>
            <p:ph type="title"/>
          </p:nvPr>
        </p:nvSpPr>
        <p:spPr>
          <a:xfrm>
            <a:off x="143844" y="74762"/>
            <a:ext cx="8856312" cy="1104181"/>
          </a:xfrm>
        </p:spPr>
        <p:txBody>
          <a:bodyPr/>
          <a:lstStyle/>
          <a:p>
            <a:pPr algn="ctr"/>
            <a:r>
              <a:rPr lang="en-US" dirty="0"/>
              <a:t>Call to Action for Children Facing COVID-19-associated Orphanhood and Vulnerability:</a:t>
            </a:r>
          </a:p>
        </p:txBody>
      </p:sp>
      <p:sp>
        <p:nvSpPr>
          <p:cNvPr id="2" name="TextBox 1">
            <a:extLst>
              <a:ext uri="{FF2B5EF4-FFF2-40B4-BE49-F238E27FC236}">
                <a16:creationId xmlns:a16="http://schemas.microsoft.com/office/drawing/2014/main" id="{50C91C9C-875D-CA48-9EB8-CD8F108B63FF}"/>
              </a:ext>
            </a:extLst>
          </p:cNvPr>
          <p:cNvSpPr txBox="1"/>
          <p:nvPr/>
        </p:nvSpPr>
        <p:spPr>
          <a:xfrm>
            <a:off x="287477" y="1585283"/>
            <a:ext cx="8712679" cy="2616101"/>
          </a:xfrm>
          <a:prstGeom prst="rect">
            <a:avLst/>
          </a:prstGeom>
          <a:noFill/>
        </p:spPr>
        <p:txBody>
          <a:bodyPr wrap="square" rtlCol="0">
            <a:spAutoFit/>
          </a:bodyPr>
          <a:lstStyle/>
          <a:p>
            <a:r>
              <a:rPr lang="en-US" sz="2000" b="1" u="sng" dirty="0">
                <a:solidFill>
                  <a:schemeClr val="bg2"/>
                </a:solidFill>
                <a:latin typeface="Calibri" panose="020F0502020204030204" pitchFamily="34" charset="0"/>
                <a:cs typeface="Calibri" panose="020F0502020204030204" pitchFamily="34" charset="0"/>
              </a:rPr>
              <a:t>PREVENT death</a:t>
            </a:r>
            <a:r>
              <a:rPr lang="en-US" sz="2000" u="sng" dirty="0">
                <a:solidFill>
                  <a:schemeClr val="bg2"/>
                </a:solidFill>
                <a:latin typeface="Calibri" panose="020F0502020204030204" pitchFamily="34" charset="0"/>
                <a:cs typeface="Calibri" panose="020F0502020204030204" pitchFamily="34" charset="0"/>
              </a:rPr>
              <a:t>:</a:t>
            </a:r>
            <a:r>
              <a:rPr lang="en-US" sz="2000" dirty="0">
                <a:solidFill>
                  <a:schemeClr val="bg2"/>
                </a:solidFill>
                <a:latin typeface="Calibri" panose="020F0502020204030204" pitchFamily="34" charset="0"/>
                <a:cs typeface="Calibri" panose="020F0502020204030204" pitchFamily="34" charset="0"/>
              </a:rPr>
              <a:t> support vaccine equity and public health prevention </a:t>
            </a:r>
            <a:br>
              <a:rPr lang="en-US" sz="2000" dirty="0">
                <a:solidFill>
                  <a:schemeClr val="bg2"/>
                </a:solidFill>
                <a:latin typeface="Calibri" panose="020F0502020204030204" pitchFamily="34" charset="0"/>
                <a:cs typeface="Calibri" panose="020F0502020204030204" pitchFamily="34" charset="0"/>
              </a:rPr>
            </a:br>
            <a:br>
              <a:rPr lang="en-US" sz="2000" dirty="0">
                <a:solidFill>
                  <a:schemeClr val="bg2"/>
                </a:solidFill>
                <a:latin typeface="Calibri" panose="020F0502020204030204" pitchFamily="34" charset="0"/>
                <a:cs typeface="Calibri" panose="020F0502020204030204" pitchFamily="34" charset="0"/>
              </a:rPr>
            </a:br>
            <a:r>
              <a:rPr lang="en-US" sz="2000" b="1" u="sng" dirty="0">
                <a:solidFill>
                  <a:schemeClr val="bg2"/>
                </a:solidFill>
                <a:latin typeface="Calibri" panose="020F0502020204030204" pitchFamily="34" charset="0"/>
                <a:cs typeface="Calibri" panose="020F0502020204030204" pitchFamily="34" charset="0"/>
              </a:rPr>
              <a:t>PREPARE families:</a:t>
            </a:r>
            <a:r>
              <a:rPr lang="en-US" sz="2000" b="1" dirty="0">
                <a:solidFill>
                  <a:schemeClr val="bg2"/>
                </a:solidFill>
                <a:latin typeface="Calibri" panose="020F0502020204030204" pitchFamily="34" charset="0"/>
                <a:cs typeface="Calibri" panose="020F0502020204030204" pitchFamily="34" charset="0"/>
              </a:rPr>
              <a:t>  </a:t>
            </a:r>
            <a:r>
              <a:rPr lang="en-US" sz="2000" dirty="0">
                <a:solidFill>
                  <a:schemeClr val="bg2"/>
                </a:solidFill>
                <a:latin typeface="Calibri" panose="020F0502020204030204" pitchFamily="34" charset="0"/>
                <a:cs typeface="Calibri" panose="020F0502020204030204" pitchFamily="34" charset="0"/>
              </a:rPr>
              <a:t>support kinship, fostering, or adoption for children in need of alternative care, and avoid orphanages </a:t>
            </a:r>
            <a:br>
              <a:rPr lang="en-US" sz="2000" dirty="0">
                <a:solidFill>
                  <a:schemeClr val="bg2"/>
                </a:solidFill>
                <a:latin typeface="Calibri" panose="020F0502020204030204" pitchFamily="34" charset="0"/>
                <a:cs typeface="Calibri" panose="020F0502020204030204" pitchFamily="34" charset="0"/>
              </a:rPr>
            </a:br>
            <a:br>
              <a:rPr lang="en-US" sz="2000" dirty="0">
                <a:solidFill>
                  <a:schemeClr val="bg2"/>
                </a:solidFill>
                <a:latin typeface="Calibri" panose="020F0502020204030204" pitchFamily="34" charset="0"/>
                <a:cs typeface="Calibri" panose="020F0502020204030204" pitchFamily="34" charset="0"/>
              </a:rPr>
            </a:br>
            <a:r>
              <a:rPr lang="en-US" sz="2000" b="1" u="sng" dirty="0">
                <a:solidFill>
                  <a:schemeClr val="bg2"/>
                </a:solidFill>
                <a:latin typeface="Calibri" panose="020F0502020204030204" pitchFamily="34" charset="0"/>
                <a:cs typeface="Calibri" panose="020F0502020204030204" pitchFamily="34" charset="0"/>
              </a:rPr>
              <a:t>PROTECT children</a:t>
            </a:r>
            <a:r>
              <a:rPr lang="en-US" sz="2000" dirty="0">
                <a:solidFill>
                  <a:schemeClr val="bg2"/>
                </a:solidFill>
                <a:latin typeface="Calibri" panose="020F0502020204030204" pitchFamily="34" charset="0"/>
                <a:cs typeface="Calibri" panose="020F0502020204030204" pitchFamily="34" charset="0"/>
              </a:rPr>
              <a:t>: u</a:t>
            </a:r>
            <a:r>
              <a:rPr lang="en-GB" sz="2000" dirty="0">
                <a:solidFill>
                  <a:schemeClr val="bg2"/>
                </a:solidFill>
                <a:latin typeface="Calibri" panose="020F0502020204030204" pitchFamily="34" charset="0"/>
                <a:cs typeface="Calibri" panose="020F0502020204030204" pitchFamily="34" charset="0"/>
              </a:rPr>
              <a:t>sing evidence-based strategies that address </a:t>
            </a:r>
            <a:r>
              <a:rPr lang="en-US" sz="2000" dirty="0">
                <a:solidFill>
                  <a:schemeClr val="bg2"/>
                </a:solidFill>
                <a:latin typeface="Calibri" panose="020F0502020204030204" pitchFamily="34" charset="0"/>
                <a:cs typeface="Calibri" panose="020F0502020204030204" pitchFamily="34" charset="0"/>
              </a:rPr>
              <a:t>increased risks of violence and vulnerability, and to strengthen their recovery and resilience</a:t>
            </a:r>
          </a:p>
          <a:p>
            <a:endParaRPr lang="en-US" sz="2400" dirty="0">
              <a:solidFill>
                <a:schemeClr val="bg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45537680"/>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C53437D-A7B9-422F-90B6-10D95CC58432}"/>
              </a:ext>
            </a:extLst>
          </p:cNvPr>
          <p:cNvSpPr>
            <a:spLocks noGrp="1"/>
          </p:cNvSpPr>
          <p:nvPr>
            <p:ph type="title"/>
          </p:nvPr>
        </p:nvSpPr>
        <p:spPr>
          <a:xfrm>
            <a:off x="454334" y="182435"/>
            <a:ext cx="8531525" cy="689591"/>
          </a:xfrm>
        </p:spPr>
        <p:txBody>
          <a:bodyPr/>
          <a:lstStyle/>
          <a:p>
            <a:r>
              <a:rPr lang="en-GB" sz="2400" i="1" u="sng" dirty="0"/>
              <a:t>Prevent</a:t>
            </a:r>
            <a:r>
              <a:rPr lang="en-GB" sz="2400" dirty="0"/>
              <a:t>: </a:t>
            </a:r>
            <a:r>
              <a:rPr lang="en-US" sz="1800" dirty="0"/>
              <a:t>Prevent the COVID-19 associated death of caregivers by implementing accelerating equitable access to vaccines and mitigation efforts and access to vaccines</a:t>
            </a:r>
            <a:endParaRPr lang="en-US" sz="1800" dirty="0">
              <a:solidFill>
                <a:srgbClr val="006C4B"/>
              </a:solidFill>
            </a:endParaRPr>
          </a:p>
        </p:txBody>
      </p:sp>
      <p:grpSp>
        <p:nvGrpSpPr>
          <p:cNvPr id="8" name="Group 7">
            <a:extLst>
              <a:ext uri="{FF2B5EF4-FFF2-40B4-BE49-F238E27FC236}">
                <a16:creationId xmlns:a16="http://schemas.microsoft.com/office/drawing/2014/main" id="{B44E11A9-240D-4900-A92D-93CA3332B6C4}"/>
              </a:ext>
            </a:extLst>
          </p:cNvPr>
          <p:cNvGrpSpPr/>
          <p:nvPr/>
        </p:nvGrpSpPr>
        <p:grpSpPr>
          <a:xfrm>
            <a:off x="6101976" y="1153818"/>
            <a:ext cx="2987958" cy="3101429"/>
            <a:chOff x="5932143" y="1150927"/>
            <a:chExt cx="3197790" cy="2860927"/>
          </a:xfrm>
        </p:grpSpPr>
        <p:pic>
          <p:nvPicPr>
            <p:cNvPr id="9" name="Picture 8" descr="Text&#10;&#10;Description automatically generated">
              <a:extLst>
                <a:ext uri="{FF2B5EF4-FFF2-40B4-BE49-F238E27FC236}">
                  <a16:creationId xmlns:a16="http://schemas.microsoft.com/office/drawing/2014/main" id="{2A887C00-08A8-4CA6-9ABC-590E34A0B01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32143" y="3348366"/>
              <a:ext cx="3197790" cy="663488"/>
            </a:xfrm>
            <a:prstGeom prst="rect">
              <a:avLst/>
            </a:prstGeom>
          </p:spPr>
        </p:pic>
        <p:pic>
          <p:nvPicPr>
            <p:cNvPr id="10" name="Picture 9" descr="A couple of women sitting on a bench&#10;&#10;Description automatically generated with low confidence">
              <a:extLst>
                <a:ext uri="{FF2B5EF4-FFF2-40B4-BE49-F238E27FC236}">
                  <a16:creationId xmlns:a16="http://schemas.microsoft.com/office/drawing/2014/main" id="{93683D40-DC90-4B25-ABCC-5020511CA3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84889" y="1625492"/>
              <a:ext cx="2787228" cy="1779507"/>
            </a:xfrm>
            <a:prstGeom prst="rect">
              <a:avLst/>
            </a:prstGeom>
          </p:spPr>
        </p:pic>
        <p:grpSp>
          <p:nvGrpSpPr>
            <p:cNvPr id="11" name="Group 10">
              <a:extLst>
                <a:ext uri="{FF2B5EF4-FFF2-40B4-BE49-F238E27FC236}">
                  <a16:creationId xmlns:a16="http://schemas.microsoft.com/office/drawing/2014/main" id="{B28CCC5B-BD2B-4B53-855B-9EF12C703975}"/>
                </a:ext>
              </a:extLst>
            </p:cNvPr>
            <p:cNvGrpSpPr/>
            <p:nvPr/>
          </p:nvGrpSpPr>
          <p:grpSpPr>
            <a:xfrm>
              <a:off x="7089542" y="1150927"/>
              <a:ext cx="777922" cy="474565"/>
              <a:chOff x="4101536" y="895571"/>
              <a:chExt cx="1248386" cy="641436"/>
            </a:xfrm>
          </p:grpSpPr>
          <p:pic>
            <p:nvPicPr>
              <p:cNvPr id="12" name="Picture 11" descr="Text&#10;&#10;Description automatically generated">
                <a:extLst>
                  <a:ext uri="{FF2B5EF4-FFF2-40B4-BE49-F238E27FC236}">
                    <a16:creationId xmlns:a16="http://schemas.microsoft.com/office/drawing/2014/main" id="{27E8FB0B-77E5-409B-803E-E5AC98792F2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01536" y="895571"/>
                <a:ext cx="1248386" cy="641436"/>
              </a:xfrm>
              <a:prstGeom prst="rect">
                <a:avLst/>
              </a:prstGeom>
            </p:spPr>
          </p:pic>
          <p:sp>
            <p:nvSpPr>
              <p:cNvPr id="13" name="Rectangle 12">
                <a:extLst>
                  <a:ext uri="{FF2B5EF4-FFF2-40B4-BE49-F238E27FC236}">
                    <a16:creationId xmlns:a16="http://schemas.microsoft.com/office/drawing/2014/main" id="{BD694ADB-46C9-472C-9CCA-DADA86B058FB}"/>
                  </a:ext>
                </a:extLst>
              </p:cNvPr>
              <p:cNvSpPr/>
              <p:nvPr/>
            </p:nvSpPr>
            <p:spPr>
              <a:xfrm>
                <a:off x="4940490" y="895571"/>
                <a:ext cx="409432" cy="2526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C000"/>
                  </a:solidFill>
                  <a:effectLst/>
                  <a:uLnTx/>
                  <a:uFillTx/>
                  <a:latin typeface="Myriad Web Pro"/>
                  <a:ea typeface="+mn-ea"/>
                  <a:cs typeface="+mn-cs"/>
                  <a:sym typeface="Arial"/>
                </a:endParaRPr>
              </a:p>
            </p:txBody>
          </p:sp>
        </p:grpSp>
      </p:grpSp>
      <p:pic>
        <p:nvPicPr>
          <p:cNvPr id="14" name="Picture 13" descr="Map&#10;&#10;Description automatically generated">
            <a:extLst>
              <a:ext uri="{FF2B5EF4-FFF2-40B4-BE49-F238E27FC236}">
                <a16:creationId xmlns:a16="http://schemas.microsoft.com/office/drawing/2014/main" id="{549D041A-06A7-534D-8F73-CA3927FEB20D}"/>
              </a:ext>
            </a:extLst>
          </p:cNvPr>
          <p:cNvPicPr>
            <a:picLocks noChangeAspect="1"/>
          </p:cNvPicPr>
          <p:nvPr/>
        </p:nvPicPr>
        <p:blipFill>
          <a:blip r:embed="rId5"/>
          <a:stretch>
            <a:fillRect/>
          </a:stretch>
        </p:blipFill>
        <p:spPr>
          <a:xfrm>
            <a:off x="454334" y="1153818"/>
            <a:ext cx="5647642" cy="3294817"/>
          </a:xfrm>
          <a:prstGeom prst="rect">
            <a:avLst/>
          </a:prstGeom>
        </p:spPr>
      </p:pic>
      <p:pic>
        <p:nvPicPr>
          <p:cNvPr id="15" name="Picture 14" descr="Logos of the U.S. Department of Health and Human Services and Centers for Disease Control and Prevention" title="LOGOS">
            <a:extLst>
              <a:ext uri="{FF2B5EF4-FFF2-40B4-BE49-F238E27FC236}">
                <a16:creationId xmlns:a16="http://schemas.microsoft.com/office/drawing/2014/main" id="{3DDF4830-4B04-D145-9B7E-1C7C7E03F73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3440" y="4501098"/>
            <a:ext cx="869114" cy="498262"/>
          </a:xfrm>
          <a:prstGeom prst="rect">
            <a:avLst/>
          </a:prstGeom>
        </p:spPr>
      </p:pic>
    </p:spTree>
    <p:extLst>
      <p:ext uri="{BB962C8B-B14F-4D97-AF65-F5344CB8AC3E}">
        <p14:creationId xmlns:p14="http://schemas.microsoft.com/office/powerpoint/2010/main" val="231392601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CCDD6-0B76-BF4D-AC76-BDE8EB163152}"/>
              </a:ext>
            </a:extLst>
          </p:cNvPr>
          <p:cNvSpPr>
            <a:spLocks noGrp="1"/>
          </p:cNvSpPr>
          <p:nvPr>
            <p:ph type="title"/>
          </p:nvPr>
        </p:nvSpPr>
        <p:spPr>
          <a:xfrm>
            <a:off x="347598" y="134707"/>
            <a:ext cx="8738468" cy="589314"/>
          </a:xfrm>
        </p:spPr>
        <p:txBody>
          <a:bodyPr lIns="91440" tIns="45720" rIns="91440" bIns="45720" anchor="b" anchorCtr="0"/>
          <a:lstStyle/>
          <a:p>
            <a:r>
              <a:rPr lang="en-US" sz="2200">
                <a:latin typeface="Calibri"/>
                <a:cs typeface="Calibri"/>
              </a:rPr>
              <a:t>Global Impact of COVID-19-Associated Deaths on Orphans and Caregivers </a:t>
            </a:r>
            <a:endParaRPr lang="en-US" sz="2200">
              <a:cs typeface="Calibri"/>
            </a:endParaRPr>
          </a:p>
        </p:txBody>
      </p:sp>
      <p:grpSp>
        <p:nvGrpSpPr>
          <p:cNvPr id="25" name="Group 24">
            <a:extLst>
              <a:ext uri="{FF2B5EF4-FFF2-40B4-BE49-F238E27FC236}">
                <a16:creationId xmlns:a16="http://schemas.microsoft.com/office/drawing/2014/main" id="{5A8B0E8F-2506-4749-AA90-B1EB6566DBA0}"/>
              </a:ext>
            </a:extLst>
          </p:cNvPr>
          <p:cNvGrpSpPr/>
          <p:nvPr/>
        </p:nvGrpSpPr>
        <p:grpSpPr>
          <a:xfrm rot="21391672">
            <a:off x="221606" y="1027612"/>
            <a:ext cx="3154714" cy="3282516"/>
            <a:chOff x="2852384" y="2159818"/>
            <a:chExt cx="3243085" cy="2652181"/>
          </a:xfrm>
        </p:grpSpPr>
        <p:pic>
          <p:nvPicPr>
            <p:cNvPr id="13" name="Picture 12">
              <a:extLst>
                <a:ext uri="{FF2B5EF4-FFF2-40B4-BE49-F238E27FC236}">
                  <a16:creationId xmlns:a16="http://schemas.microsoft.com/office/drawing/2014/main" id="{3271A758-EA79-1840-BB91-22169F245B5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14825" y="2159818"/>
              <a:ext cx="2867613" cy="298506"/>
            </a:xfrm>
            <a:prstGeom prst="rect">
              <a:avLst/>
            </a:prstGeom>
          </p:spPr>
        </p:pic>
        <p:grpSp>
          <p:nvGrpSpPr>
            <p:cNvPr id="23" name="Group 22">
              <a:extLst>
                <a:ext uri="{FF2B5EF4-FFF2-40B4-BE49-F238E27FC236}">
                  <a16:creationId xmlns:a16="http://schemas.microsoft.com/office/drawing/2014/main" id="{9A055FD3-B816-EF47-B4B8-D8E7C47F37CF}"/>
                </a:ext>
              </a:extLst>
            </p:cNvPr>
            <p:cNvGrpSpPr/>
            <p:nvPr/>
          </p:nvGrpSpPr>
          <p:grpSpPr>
            <a:xfrm>
              <a:off x="2852384" y="2494393"/>
              <a:ext cx="3243085" cy="2317606"/>
              <a:chOff x="3067051" y="2515856"/>
              <a:chExt cx="3243085" cy="2317606"/>
            </a:xfrm>
          </p:grpSpPr>
          <p:pic>
            <p:nvPicPr>
              <p:cNvPr id="15" name="Picture 14" descr="A person sitting on a green bench&#10;&#10;Description automatically generated">
                <a:extLst>
                  <a:ext uri="{FF2B5EF4-FFF2-40B4-BE49-F238E27FC236}">
                    <a16:creationId xmlns:a16="http://schemas.microsoft.com/office/drawing/2014/main" id="{B47FD9C9-E900-B84C-B398-33914913EB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67051" y="2515856"/>
                <a:ext cx="3197790" cy="2317606"/>
              </a:xfrm>
              <a:prstGeom prst="rect">
                <a:avLst/>
              </a:prstGeom>
            </p:spPr>
          </p:pic>
          <p:sp>
            <p:nvSpPr>
              <p:cNvPr id="22" name="Rectangle 21">
                <a:extLst>
                  <a:ext uri="{FF2B5EF4-FFF2-40B4-BE49-F238E27FC236}">
                    <a16:creationId xmlns:a16="http://schemas.microsoft.com/office/drawing/2014/main" id="{889C8488-8081-ED48-AD07-C6F096638D61}"/>
                  </a:ext>
                </a:extLst>
              </p:cNvPr>
              <p:cNvSpPr/>
              <p:nvPr/>
            </p:nvSpPr>
            <p:spPr>
              <a:xfrm>
                <a:off x="5841242" y="2886501"/>
                <a:ext cx="468894" cy="157631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5" name="Group 34">
            <a:extLst>
              <a:ext uri="{FF2B5EF4-FFF2-40B4-BE49-F238E27FC236}">
                <a16:creationId xmlns:a16="http://schemas.microsoft.com/office/drawing/2014/main" id="{5FBCEEDE-EA7C-0D4F-A562-22F10A68336A}"/>
              </a:ext>
            </a:extLst>
          </p:cNvPr>
          <p:cNvGrpSpPr/>
          <p:nvPr/>
        </p:nvGrpSpPr>
        <p:grpSpPr>
          <a:xfrm rot="361896">
            <a:off x="3664482" y="864641"/>
            <a:ext cx="2856754" cy="3361614"/>
            <a:chOff x="5164084" y="741982"/>
            <a:chExt cx="3174067" cy="3302387"/>
          </a:xfrm>
        </p:grpSpPr>
        <p:pic>
          <p:nvPicPr>
            <p:cNvPr id="30" name="Picture 29" descr="Text&#10;&#10;Description automatically generated">
              <a:extLst>
                <a:ext uri="{FF2B5EF4-FFF2-40B4-BE49-F238E27FC236}">
                  <a16:creationId xmlns:a16="http://schemas.microsoft.com/office/drawing/2014/main" id="{F8C05DA1-9C31-E242-A623-D5D63B625D3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64084" y="921639"/>
              <a:ext cx="3174067" cy="810545"/>
            </a:xfrm>
            <a:prstGeom prst="rect">
              <a:avLst/>
            </a:prstGeom>
          </p:spPr>
        </p:pic>
        <p:pic>
          <p:nvPicPr>
            <p:cNvPr id="32" name="Picture 31">
              <a:extLst>
                <a:ext uri="{FF2B5EF4-FFF2-40B4-BE49-F238E27FC236}">
                  <a16:creationId xmlns:a16="http://schemas.microsoft.com/office/drawing/2014/main" id="{B3FC9A12-A758-E745-A62A-06D70B203F0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64084" y="741982"/>
              <a:ext cx="3174067" cy="205347"/>
            </a:xfrm>
            <a:prstGeom prst="rect">
              <a:avLst/>
            </a:prstGeom>
          </p:spPr>
        </p:pic>
        <p:pic>
          <p:nvPicPr>
            <p:cNvPr id="34" name="Picture 33" descr="A picture containing person, indoor, crowd&#10;&#10;Description automatically generated">
              <a:extLst>
                <a:ext uri="{FF2B5EF4-FFF2-40B4-BE49-F238E27FC236}">
                  <a16:creationId xmlns:a16="http://schemas.microsoft.com/office/drawing/2014/main" id="{42333D58-3652-6349-B06A-214631B396A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64084" y="1726521"/>
              <a:ext cx="3174067" cy="2317848"/>
            </a:xfrm>
            <a:prstGeom prst="rect">
              <a:avLst/>
            </a:prstGeom>
          </p:spPr>
        </p:pic>
      </p:grpSp>
      <p:grpSp>
        <p:nvGrpSpPr>
          <p:cNvPr id="24" name="Group 23">
            <a:extLst>
              <a:ext uri="{FF2B5EF4-FFF2-40B4-BE49-F238E27FC236}">
                <a16:creationId xmlns:a16="http://schemas.microsoft.com/office/drawing/2014/main" id="{6C4C5D04-D2A0-5F4A-8019-A06967A05CD2}"/>
              </a:ext>
            </a:extLst>
          </p:cNvPr>
          <p:cNvGrpSpPr/>
          <p:nvPr/>
        </p:nvGrpSpPr>
        <p:grpSpPr>
          <a:xfrm rot="20874016">
            <a:off x="2277547" y="2151500"/>
            <a:ext cx="2197824" cy="2598585"/>
            <a:chOff x="71366" y="1097181"/>
            <a:chExt cx="2231201" cy="2674571"/>
          </a:xfrm>
        </p:grpSpPr>
        <p:pic>
          <p:nvPicPr>
            <p:cNvPr id="5" name="Picture 4" descr="A black background with white text&#10;&#10;Description automatically generated with low confidence">
              <a:extLst>
                <a:ext uri="{FF2B5EF4-FFF2-40B4-BE49-F238E27FC236}">
                  <a16:creationId xmlns:a16="http://schemas.microsoft.com/office/drawing/2014/main" id="{128F039A-40D5-2142-932F-DA679A18161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366" y="1097181"/>
              <a:ext cx="2228108" cy="319644"/>
            </a:xfrm>
            <a:prstGeom prst="rect">
              <a:avLst/>
            </a:prstGeom>
          </p:spPr>
        </p:pic>
        <p:pic>
          <p:nvPicPr>
            <p:cNvPr id="7" name="Picture 6" descr="Text&#10;&#10;Description automatically generated">
              <a:extLst>
                <a:ext uri="{FF2B5EF4-FFF2-40B4-BE49-F238E27FC236}">
                  <a16:creationId xmlns:a16="http://schemas.microsoft.com/office/drawing/2014/main" id="{CE2C80EB-B2B7-0E4C-8017-1D81F311C2C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366" y="1391923"/>
              <a:ext cx="2228108" cy="896125"/>
            </a:xfrm>
            <a:prstGeom prst="rect">
              <a:avLst/>
            </a:prstGeom>
          </p:spPr>
        </p:pic>
        <p:pic>
          <p:nvPicPr>
            <p:cNvPr id="11" name="Picture 10" descr="A picture containing person, clothing&#10;&#10;Description automatically generated">
              <a:extLst>
                <a:ext uri="{FF2B5EF4-FFF2-40B4-BE49-F238E27FC236}">
                  <a16:creationId xmlns:a16="http://schemas.microsoft.com/office/drawing/2014/main" id="{022A90B9-4B64-0E48-AF58-45E3F471640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1366" y="2288048"/>
              <a:ext cx="2231201" cy="1483704"/>
            </a:xfrm>
            <a:prstGeom prst="rect">
              <a:avLst/>
            </a:prstGeom>
          </p:spPr>
        </p:pic>
      </p:grpSp>
      <p:grpSp>
        <p:nvGrpSpPr>
          <p:cNvPr id="28" name="Group 27">
            <a:extLst>
              <a:ext uri="{FF2B5EF4-FFF2-40B4-BE49-F238E27FC236}">
                <a16:creationId xmlns:a16="http://schemas.microsoft.com/office/drawing/2014/main" id="{1B7B8B2A-0B2F-3C44-BAD4-2B05A118B4FD}"/>
              </a:ext>
            </a:extLst>
          </p:cNvPr>
          <p:cNvGrpSpPr/>
          <p:nvPr/>
        </p:nvGrpSpPr>
        <p:grpSpPr>
          <a:xfrm rot="20919918">
            <a:off x="5724513" y="1465609"/>
            <a:ext cx="3139936" cy="3156325"/>
            <a:chOff x="5932143" y="1150927"/>
            <a:chExt cx="3197790" cy="2860927"/>
          </a:xfrm>
        </p:grpSpPr>
        <p:pic>
          <p:nvPicPr>
            <p:cNvPr id="17" name="Picture 16" descr="Text&#10;&#10;Description automatically generated">
              <a:extLst>
                <a:ext uri="{FF2B5EF4-FFF2-40B4-BE49-F238E27FC236}">
                  <a16:creationId xmlns:a16="http://schemas.microsoft.com/office/drawing/2014/main" id="{3E93CD37-C44A-5346-908A-DA477D4505F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932143" y="3348366"/>
              <a:ext cx="3197790" cy="663488"/>
            </a:xfrm>
            <a:prstGeom prst="rect">
              <a:avLst/>
            </a:prstGeom>
          </p:spPr>
        </p:pic>
        <p:pic>
          <p:nvPicPr>
            <p:cNvPr id="21" name="Picture 20" descr="A couple of women sitting on a bench&#10;&#10;Description automatically generated with low confidence">
              <a:extLst>
                <a:ext uri="{FF2B5EF4-FFF2-40B4-BE49-F238E27FC236}">
                  <a16:creationId xmlns:a16="http://schemas.microsoft.com/office/drawing/2014/main" id="{A90874A1-1586-B842-8D3F-C864439C219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084889" y="1625492"/>
              <a:ext cx="2787228" cy="1779507"/>
            </a:xfrm>
            <a:prstGeom prst="rect">
              <a:avLst/>
            </a:prstGeom>
          </p:spPr>
        </p:pic>
        <p:grpSp>
          <p:nvGrpSpPr>
            <p:cNvPr id="27" name="Group 26">
              <a:extLst>
                <a:ext uri="{FF2B5EF4-FFF2-40B4-BE49-F238E27FC236}">
                  <a16:creationId xmlns:a16="http://schemas.microsoft.com/office/drawing/2014/main" id="{48AF0620-93B5-5A46-9EE9-EC3DD600CC11}"/>
                </a:ext>
              </a:extLst>
            </p:cNvPr>
            <p:cNvGrpSpPr/>
            <p:nvPr/>
          </p:nvGrpSpPr>
          <p:grpSpPr>
            <a:xfrm>
              <a:off x="7089542" y="1150927"/>
              <a:ext cx="777922" cy="474565"/>
              <a:chOff x="4101536" y="895571"/>
              <a:chExt cx="1248386" cy="641436"/>
            </a:xfrm>
          </p:grpSpPr>
          <p:pic>
            <p:nvPicPr>
              <p:cNvPr id="19" name="Picture 18" descr="Text&#10;&#10;Description automatically generated">
                <a:extLst>
                  <a:ext uri="{FF2B5EF4-FFF2-40B4-BE49-F238E27FC236}">
                    <a16:creationId xmlns:a16="http://schemas.microsoft.com/office/drawing/2014/main" id="{E4AD4232-A026-364C-9761-397399FD903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101536" y="895571"/>
                <a:ext cx="1248386" cy="641436"/>
              </a:xfrm>
              <a:prstGeom prst="rect">
                <a:avLst/>
              </a:prstGeom>
            </p:spPr>
          </p:pic>
          <p:sp>
            <p:nvSpPr>
              <p:cNvPr id="26" name="Rectangle 25">
                <a:extLst>
                  <a:ext uri="{FF2B5EF4-FFF2-40B4-BE49-F238E27FC236}">
                    <a16:creationId xmlns:a16="http://schemas.microsoft.com/office/drawing/2014/main" id="{B839D8E6-E8F9-AB44-9BE7-41E0DDEFAB0B}"/>
                  </a:ext>
                </a:extLst>
              </p:cNvPr>
              <p:cNvSpPr/>
              <p:nvPr/>
            </p:nvSpPr>
            <p:spPr>
              <a:xfrm>
                <a:off x="4940490" y="895571"/>
                <a:ext cx="409432" cy="2526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28311022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026443BA-90C2-134A-9E2C-5808987C264E}"/>
              </a:ext>
            </a:extLst>
          </p:cNvPr>
          <p:cNvGrpSpPr/>
          <p:nvPr/>
        </p:nvGrpSpPr>
        <p:grpSpPr>
          <a:xfrm>
            <a:off x="1" y="2"/>
            <a:ext cx="9144000" cy="5136701"/>
            <a:chOff x="1" y="2"/>
            <a:chExt cx="9144000" cy="5136701"/>
          </a:xfrm>
        </p:grpSpPr>
        <p:sp>
          <p:nvSpPr>
            <p:cNvPr id="10" name="Rectangle 9">
              <a:extLst>
                <a:ext uri="{FF2B5EF4-FFF2-40B4-BE49-F238E27FC236}">
                  <a16:creationId xmlns:a16="http://schemas.microsoft.com/office/drawing/2014/main" id="{A1A85AA2-F6B1-1F48-B585-C139CA207912}"/>
                </a:ext>
              </a:extLst>
            </p:cNvPr>
            <p:cNvSpPr>
              <a:spLocks noChangeArrowheads="1"/>
            </p:cNvSpPr>
            <p:nvPr/>
          </p:nvSpPr>
          <p:spPr bwMode="auto">
            <a:xfrm>
              <a:off x="6082667" y="5045515"/>
              <a:ext cx="603083" cy="91188"/>
            </a:xfrm>
            <a:prstGeom prst="rect">
              <a:avLst/>
            </a:prstGeom>
            <a:solidFill>
              <a:srgbClr val="B01519"/>
            </a:solidFill>
            <a:ln>
              <a:noFill/>
            </a:ln>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67" b="0" i="0" u="none" strike="noStrike" kern="0" cap="none" spc="0" normalizeH="0" baseline="0" noProof="0">
                <a:ln>
                  <a:noFill/>
                </a:ln>
                <a:solidFill>
                  <a:srgbClr val="000000"/>
                </a:solidFill>
                <a:effectLst/>
                <a:uLnTx/>
                <a:uFillTx/>
                <a:latin typeface="Arial"/>
                <a:cs typeface="Arial"/>
                <a:sym typeface="Arial"/>
              </a:endParaRPr>
            </a:p>
          </p:txBody>
        </p:sp>
        <p:sp>
          <p:nvSpPr>
            <p:cNvPr id="11" name="Rectangle 10">
              <a:extLst>
                <a:ext uri="{FF2B5EF4-FFF2-40B4-BE49-F238E27FC236}">
                  <a16:creationId xmlns:a16="http://schemas.microsoft.com/office/drawing/2014/main" id="{3E4569D5-55EE-204D-BACC-100B5DB8E384}"/>
                </a:ext>
              </a:extLst>
            </p:cNvPr>
            <p:cNvSpPr>
              <a:spLocks noChangeArrowheads="1"/>
            </p:cNvSpPr>
            <p:nvPr/>
          </p:nvSpPr>
          <p:spPr bwMode="auto">
            <a:xfrm>
              <a:off x="6677885" y="5045515"/>
              <a:ext cx="603083" cy="91188"/>
            </a:xfrm>
            <a:prstGeom prst="rect">
              <a:avLst/>
            </a:prstGeom>
            <a:solidFill>
              <a:srgbClr val="FBAB18"/>
            </a:solidFill>
            <a:ln>
              <a:noFill/>
            </a:ln>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67" b="0" i="0" u="none" strike="noStrike" kern="0" cap="none" spc="0" normalizeH="0" baseline="0" noProof="0">
                <a:ln>
                  <a:noFill/>
                </a:ln>
                <a:solidFill>
                  <a:srgbClr val="000000"/>
                </a:solidFill>
                <a:effectLst/>
                <a:uLnTx/>
                <a:uFillTx/>
                <a:latin typeface="Arial"/>
                <a:cs typeface="Arial"/>
                <a:sym typeface="Arial"/>
              </a:endParaRPr>
            </a:p>
          </p:txBody>
        </p:sp>
        <p:sp>
          <p:nvSpPr>
            <p:cNvPr id="12" name="Rectangle 11">
              <a:extLst>
                <a:ext uri="{FF2B5EF4-FFF2-40B4-BE49-F238E27FC236}">
                  <a16:creationId xmlns:a16="http://schemas.microsoft.com/office/drawing/2014/main" id="{41422945-FD80-4144-8636-0A34C5166116}"/>
                </a:ext>
              </a:extLst>
            </p:cNvPr>
            <p:cNvSpPr>
              <a:spLocks noChangeArrowheads="1"/>
            </p:cNvSpPr>
            <p:nvPr/>
          </p:nvSpPr>
          <p:spPr bwMode="auto">
            <a:xfrm>
              <a:off x="7280967" y="5045515"/>
              <a:ext cx="603574" cy="91188"/>
            </a:xfrm>
            <a:prstGeom prst="rect">
              <a:avLst/>
            </a:prstGeom>
            <a:solidFill>
              <a:srgbClr val="292B6E"/>
            </a:solidFill>
            <a:ln>
              <a:noFill/>
            </a:ln>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67" b="0" i="0" u="none" strike="noStrike" kern="0" cap="none" spc="0" normalizeH="0" baseline="0" noProof="0">
                <a:ln>
                  <a:noFill/>
                </a:ln>
                <a:solidFill>
                  <a:srgbClr val="000000"/>
                </a:solidFill>
                <a:effectLst/>
                <a:uLnTx/>
                <a:uFillTx/>
                <a:latin typeface="Arial"/>
                <a:cs typeface="Arial"/>
                <a:sym typeface="Arial"/>
              </a:endParaRPr>
            </a:p>
          </p:txBody>
        </p:sp>
        <p:sp>
          <p:nvSpPr>
            <p:cNvPr id="13" name="Rectangle 12">
              <a:extLst>
                <a:ext uri="{FF2B5EF4-FFF2-40B4-BE49-F238E27FC236}">
                  <a16:creationId xmlns:a16="http://schemas.microsoft.com/office/drawing/2014/main" id="{913BA5C8-A990-6548-9369-1F3481382F8F}"/>
                </a:ext>
              </a:extLst>
            </p:cNvPr>
            <p:cNvSpPr>
              <a:spLocks noChangeArrowheads="1"/>
            </p:cNvSpPr>
            <p:nvPr/>
          </p:nvSpPr>
          <p:spPr bwMode="auto">
            <a:xfrm>
              <a:off x="7870698" y="5045515"/>
              <a:ext cx="1273303" cy="91188"/>
            </a:xfrm>
            <a:prstGeom prst="rect">
              <a:avLst/>
            </a:prstGeom>
            <a:solidFill>
              <a:srgbClr val="4656A6"/>
            </a:solidFill>
            <a:ln>
              <a:noFill/>
            </a:ln>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67" b="0" i="0" u="none" strike="noStrike" kern="0" cap="none" spc="0" normalizeH="0" baseline="0" noProof="0">
                <a:ln>
                  <a:noFill/>
                </a:ln>
                <a:solidFill>
                  <a:srgbClr val="000000"/>
                </a:solidFill>
                <a:effectLst/>
                <a:uLnTx/>
                <a:uFillTx/>
                <a:latin typeface="Arial"/>
                <a:cs typeface="Arial"/>
                <a:sym typeface="Arial"/>
              </a:endParaRPr>
            </a:p>
          </p:txBody>
        </p:sp>
        <p:sp>
          <p:nvSpPr>
            <p:cNvPr id="14" name="Rectangle 20">
              <a:extLst>
                <a:ext uri="{FF2B5EF4-FFF2-40B4-BE49-F238E27FC236}">
                  <a16:creationId xmlns:a16="http://schemas.microsoft.com/office/drawing/2014/main" id="{A5C451F2-50CF-3D45-AEE9-C323F6E2B1AE}"/>
                </a:ext>
              </a:extLst>
            </p:cNvPr>
            <p:cNvSpPr>
              <a:spLocks noChangeArrowheads="1"/>
            </p:cNvSpPr>
            <p:nvPr/>
          </p:nvSpPr>
          <p:spPr bwMode="auto">
            <a:xfrm>
              <a:off x="1" y="5045515"/>
              <a:ext cx="5679249" cy="91188"/>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67" b="0" i="0" u="none" strike="noStrike" kern="0" cap="none" spc="0" normalizeH="0" baseline="0" noProof="0">
                <a:ln>
                  <a:noFill/>
                </a:ln>
                <a:solidFill>
                  <a:srgbClr val="000000"/>
                </a:solidFill>
                <a:effectLst/>
                <a:uLnTx/>
                <a:uFillTx/>
                <a:latin typeface="Arial"/>
                <a:cs typeface="Arial"/>
                <a:sym typeface="Arial"/>
              </a:endParaRPr>
            </a:p>
          </p:txBody>
        </p:sp>
        <p:sp>
          <p:nvSpPr>
            <p:cNvPr id="15" name="Rectangle 14">
              <a:extLst>
                <a:ext uri="{FF2B5EF4-FFF2-40B4-BE49-F238E27FC236}">
                  <a16:creationId xmlns:a16="http://schemas.microsoft.com/office/drawing/2014/main" id="{A16B1405-71D6-044A-BD61-D9C678608214}"/>
                </a:ext>
              </a:extLst>
            </p:cNvPr>
            <p:cNvSpPr>
              <a:spLocks noChangeArrowheads="1"/>
            </p:cNvSpPr>
            <p:nvPr/>
          </p:nvSpPr>
          <p:spPr bwMode="auto">
            <a:xfrm>
              <a:off x="5481059" y="5045515"/>
              <a:ext cx="603083" cy="91188"/>
            </a:xfrm>
            <a:prstGeom prst="rect">
              <a:avLst/>
            </a:prstGeom>
            <a:solidFill>
              <a:srgbClr val="55BF8B"/>
            </a:solidFill>
            <a:ln>
              <a:noFill/>
            </a:ln>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67" b="0" i="0" u="none" strike="noStrike" kern="0" cap="none" spc="0" normalizeH="0" baseline="0" noProof="0">
                <a:ln>
                  <a:noFill/>
                </a:ln>
                <a:solidFill>
                  <a:srgbClr val="000000"/>
                </a:solidFill>
                <a:effectLst/>
                <a:uLnTx/>
                <a:uFillTx/>
                <a:latin typeface="Arial"/>
                <a:cs typeface="Arial"/>
                <a:sym typeface="Arial"/>
              </a:endParaRPr>
            </a:p>
          </p:txBody>
        </p:sp>
        <p:sp>
          <p:nvSpPr>
            <p:cNvPr id="16" name="Title 1">
              <a:extLst>
                <a:ext uri="{FF2B5EF4-FFF2-40B4-BE49-F238E27FC236}">
                  <a16:creationId xmlns:a16="http://schemas.microsoft.com/office/drawing/2014/main" id="{4894065F-D286-C04E-B8B8-D6331D871034}"/>
                </a:ext>
              </a:extLst>
            </p:cNvPr>
            <p:cNvSpPr txBox="1">
              <a:spLocks/>
            </p:cNvSpPr>
            <p:nvPr/>
          </p:nvSpPr>
          <p:spPr>
            <a:xfrm>
              <a:off x="457200" y="321660"/>
              <a:ext cx="8229600" cy="689591"/>
            </a:xfrm>
            <a:prstGeom prst="rect">
              <a:avLst/>
            </a:prstGeom>
          </p:spPr>
          <p:txBody>
            <a:bodyPr anchor="b" anchorCtr="0"/>
            <a:lstStyle>
              <a:lvl1pPr algn="l" rtl="0" eaLnBrk="0" fontAlgn="base" hangingPunct="0">
                <a:lnSpc>
                  <a:spcPts val="3000"/>
                </a:lnSpc>
                <a:spcBef>
                  <a:spcPct val="0"/>
                </a:spcBef>
                <a:spcAft>
                  <a:spcPct val="0"/>
                </a:spcAft>
                <a:defRPr sz="2800" b="1" kern="1200" baseline="0">
                  <a:solidFill>
                    <a:srgbClr val="006A71"/>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189" algn="ctr" rtl="0" fontAlgn="base">
                <a:spcBef>
                  <a:spcPct val="0"/>
                </a:spcBef>
                <a:spcAft>
                  <a:spcPct val="0"/>
                </a:spcAft>
                <a:defRPr sz="4400">
                  <a:solidFill>
                    <a:schemeClr val="tx1"/>
                  </a:solidFill>
                  <a:latin typeface="Myriad Web Pro" panose="020B0503030403020204" pitchFamily="34" charset="0"/>
                </a:defRPr>
              </a:lvl6pPr>
              <a:lvl7pPr marL="914378" algn="ctr" rtl="0" fontAlgn="base">
                <a:spcBef>
                  <a:spcPct val="0"/>
                </a:spcBef>
                <a:spcAft>
                  <a:spcPct val="0"/>
                </a:spcAft>
                <a:defRPr sz="4400">
                  <a:solidFill>
                    <a:schemeClr val="tx1"/>
                  </a:solidFill>
                  <a:latin typeface="Myriad Web Pro" panose="020B0503030403020204" pitchFamily="34" charset="0"/>
                </a:defRPr>
              </a:lvl7pPr>
              <a:lvl8pPr marL="1371566" algn="ctr" rtl="0" fontAlgn="base">
                <a:spcBef>
                  <a:spcPct val="0"/>
                </a:spcBef>
                <a:spcAft>
                  <a:spcPct val="0"/>
                </a:spcAft>
                <a:defRPr sz="4400">
                  <a:solidFill>
                    <a:schemeClr val="tx1"/>
                  </a:solidFill>
                  <a:latin typeface="Myriad Web Pro" panose="020B0503030403020204" pitchFamily="34" charset="0"/>
                </a:defRPr>
              </a:lvl8pPr>
              <a:lvl9pPr marL="1828754" algn="ctr" rtl="0" fontAlgn="base">
                <a:spcBef>
                  <a:spcPct val="0"/>
                </a:spcBef>
                <a:spcAft>
                  <a:spcPct val="0"/>
                </a:spcAft>
                <a:defRPr sz="4400">
                  <a:solidFill>
                    <a:schemeClr val="tx1"/>
                  </a:solidFill>
                  <a:latin typeface="Myriad Web Pro" panose="020B0503030403020204" pitchFamily="34" charset="0"/>
                </a:defRPr>
              </a:lvl9pPr>
            </a:lstStyle>
            <a:p>
              <a:r>
                <a:rPr lang="en-US" sz="2400" i="1" u="sng" dirty="0"/>
                <a:t>Prepare</a:t>
              </a:r>
              <a:r>
                <a:rPr lang="en-US" sz="2400" dirty="0"/>
                <a:t>: </a:t>
              </a:r>
              <a:r>
                <a:rPr lang="en-US" sz="2000" dirty="0"/>
                <a:t>Safe and loving family-based care support services (modeled after HIV programs) and avoid orphanages </a:t>
              </a:r>
            </a:p>
          </p:txBody>
        </p:sp>
        <p:pic>
          <p:nvPicPr>
            <p:cNvPr id="18" name="Picture 17" descr="Logos of the U.S. Department of Health and Human Services and Centers for Disease Control and Prevention" title="LOGOS">
              <a:extLst>
                <a:ext uri="{FF2B5EF4-FFF2-40B4-BE49-F238E27FC236}">
                  <a16:creationId xmlns:a16="http://schemas.microsoft.com/office/drawing/2014/main" id="{AA84928D-37AE-FC48-B00C-35C3E0134F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3440" y="4501098"/>
              <a:ext cx="869114" cy="498262"/>
            </a:xfrm>
            <a:prstGeom prst="rect">
              <a:avLst/>
            </a:prstGeom>
          </p:spPr>
        </p:pic>
        <p:grpSp>
          <p:nvGrpSpPr>
            <p:cNvPr id="19" name="Group 18">
              <a:extLst>
                <a:ext uri="{FF2B5EF4-FFF2-40B4-BE49-F238E27FC236}">
                  <a16:creationId xmlns:a16="http://schemas.microsoft.com/office/drawing/2014/main" id="{8A46EEB6-6690-1348-8D47-C5754D872323}"/>
                </a:ext>
              </a:extLst>
            </p:cNvPr>
            <p:cNvGrpSpPr/>
            <p:nvPr/>
          </p:nvGrpSpPr>
          <p:grpSpPr>
            <a:xfrm>
              <a:off x="1" y="2"/>
              <a:ext cx="267157" cy="895570"/>
              <a:chOff x="2721769" y="2050256"/>
              <a:chExt cx="442912" cy="1469660"/>
            </a:xfrm>
          </p:grpSpPr>
          <p:sp>
            <p:nvSpPr>
              <p:cNvPr id="20" name="Rectangle 19">
                <a:extLst>
                  <a:ext uri="{FF2B5EF4-FFF2-40B4-BE49-F238E27FC236}">
                    <a16:creationId xmlns:a16="http://schemas.microsoft.com/office/drawing/2014/main" id="{E5F7CD34-F892-1844-AAF7-C6CC52AD0CAE}"/>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C000"/>
                  </a:solidFill>
                  <a:effectLst/>
                  <a:uLnTx/>
                  <a:uFillTx/>
                  <a:latin typeface="Myriad Web Pro"/>
                  <a:ea typeface="+mn-ea"/>
                  <a:cs typeface="+mn-cs"/>
                  <a:sym typeface="Arial"/>
                </a:endParaRPr>
              </a:p>
            </p:txBody>
          </p:sp>
          <p:sp>
            <p:nvSpPr>
              <p:cNvPr id="21" name="Rectangle 20">
                <a:extLst>
                  <a:ext uri="{FF2B5EF4-FFF2-40B4-BE49-F238E27FC236}">
                    <a16:creationId xmlns:a16="http://schemas.microsoft.com/office/drawing/2014/main" id="{0248BE79-12E8-AD4E-BD8A-F1A10EDA301B}"/>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C000"/>
                  </a:solidFill>
                  <a:effectLst/>
                  <a:uLnTx/>
                  <a:uFillTx/>
                  <a:latin typeface="Myriad Web Pro"/>
                  <a:ea typeface="+mn-ea"/>
                  <a:cs typeface="+mn-cs"/>
                  <a:sym typeface="Arial"/>
                </a:endParaRPr>
              </a:p>
            </p:txBody>
          </p:sp>
        </p:grpSp>
      </p:grpSp>
      <p:pic>
        <p:nvPicPr>
          <p:cNvPr id="17" name="Picture 16" descr="A picture containing indoor, window, room, bedclothes&#10;&#10;Description automatically generated">
            <a:extLst>
              <a:ext uri="{FF2B5EF4-FFF2-40B4-BE49-F238E27FC236}">
                <a16:creationId xmlns:a16="http://schemas.microsoft.com/office/drawing/2014/main" id="{339951AE-4C65-48E7-8D79-E27E39800E88}"/>
              </a:ext>
            </a:extLst>
          </p:cNvPr>
          <p:cNvPicPr>
            <a:picLocks noChangeAspect="1"/>
          </p:cNvPicPr>
          <p:nvPr/>
        </p:nvPicPr>
        <p:blipFill>
          <a:blip r:embed="rId4"/>
          <a:stretch>
            <a:fillRect/>
          </a:stretch>
        </p:blipFill>
        <p:spPr>
          <a:xfrm>
            <a:off x="3547470" y="2938222"/>
            <a:ext cx="2242078" cy="18977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Picture 22">
            <a:extLst>
              <a:ext uri="{FF2B5EF4-FFF2-40B4-BE49-F238E27FC236}">
                <a16:creationId xmlns:a16="http://schemas.microsoft.com/office/drawing/2014/main" id="{043D5726-25E3-4E29-8EF2-439ACF9E1A14}"/>
              </a:ext>
            </a:extLst>
          </p:cNvPr>
          <p:cNvPicPr>
            <a:picLocks noChangeAspect="1"/>
          </p:cNvPicPr>
          <p:nvPr/>
        </p:nvPicPr>
        <p:blipFill>
          <a:blip r:embed="rId5"/>
          <a:stretch>
            <a:fillRect/>
          </a:stretch>
        </p:blipFill>
        <p:spPr>
          <a:xfrm>
            <a:off x="636651" y="1379124"/>
            <a:ext cx="2317476" cy="19039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7" name="Picture 26" descr="A person looking out a window&#10;&#10;Description automatically generated with low confidence">
            <a:extLst>
              <a:ext uri="{FF2B5EF4-FFF2-40B4-BE49-F238E27FC236}">
                <a16:creationId xmlns:a16="http://schemas.microsoft.com/office/drawing/2014/main" id="{07B33AD0-C255-4401-AE50-B0B5C8E2D1D2}"/>
              </a:ext>
            </a:extLst>
          </p:cNvPr>
          <p:cNvPicPr>
            <a:picLocks noChangeAspect="1"/>
          </p:cNvPicPr>
          <p:nvPr/>
        </p:nvPicPr>
        <p:blipFill>
          <a:blip r:embed="rId6"/>
          <a:stretch>
            <a:fillRect/>
          </a:stretch>
        </p:blipFill>
        <p:spPr>
          <a:xfrm>
            <a:off x="6082667" y="1316129"/>
            <a:ext cx="2635294" cy="18977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extBox 1">
            <a:extLst>
              <a:ext uri="{FF2B5EF4-FFF2-40B4-BE49-F238E27FC236}">
                <a16:creationId xmlns:a16="http://schemas.microsoft.com/office/drawing/2014/main" id="{39D94DDB-6D14-454A-B52C-55C18CCCF517}"/>
              </a:ext>
            </a:extLst>
          </p:cNvPr>
          <p:cNvSpPr txBox="1"/>
          <p:nvPr/>
        </p:nvSpPr>
        <p:spPr>
          <a:xfrm>
            <a:off x="5971838" y="4281957"/>
            <a:ext cx="306133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0F56DC"/>
                </a:solidFill>
                <a:effectLst/>
                <a:uLnTx/>
                <a:uFillTx/>
                <a:latin typeface="Calibri" panose="020F0502020204030204" pitchFamily="34" charset="0"/>
                <a:cs typeface="Arial"/>
                <a:sym typeface="Arial"/>
              </a:rPr>
              <a:t>Lancet Commission on Institutionalization and Deinstitutionalization of Children </a:t>
            </a:r>
            <a:r>
              <a:rPr kumimoji="0" lang="en-US" sz="800" b="0" i="0" u="none" strike="noStrike" kern="0" cap="none" spc="0" normalizeH="0" baseline="0" noProof="0">
                <a:ln>
                  <a:noFill/>
                </a:ln>
                <a:solidFill>
                  <a:srgbClr val="0F56DC"/>
                </a:solidFill>
                <a:effectLst/>
                <a:uLnTx/>
                <a:uFillTx/>
                <a:latin typeface="Calibri" panose="020F0502020204030204" pitchFamily="34" charset="0"/>
                <a:cs typeface="Arial"/>
                <a:sym typeface="Arial"/>
              </a:rPr>
              <a:t>https://www.thelancet.com/commissions/deinstitutionalisation</a:t>
            </a:r>
          </a:p>
        </p:txBody>
      </p:sp>
      <p:sp>
        <p:nvSpPr>
          <p:cNvPr id="3" name="TextBox 2">
            <a:extLst>
              <a:ext uri="{FF2B5EF4-FFF2-40B4-BE49-F238E27FC236}">
                <a16:creationId xmlns:a16="http://schemas.microsoft.com/office/drawing/2014/main" id="{C96C148F-434C-7746-BC36-5FD3C5E5927E}"/>
              </a:ext>
            </a:extLst>
          </p:cNvPr>
          <p:cNvSpPr txBox="1"/>
          <p:nvPr/>
        </p:nvSpPr>
        <p:spPr>
          <a:xfrm rot="19574005">
            <a:off x="589572" y="2064940"/>
            <a:ext cx="2460930" cy="400110"/>
          </a:xfrm>
          <a:prstGeom prst="rect">
            <a:avLst/>
          </a:prstGeom>
          <a:solidFill>
            <a:schemeClr val="tx2"/>
          </a:solidFill>
        </p:spPr>
        <p:txBody>
          <a:bodyPr wrap="none" rtlCol="0">
            <a:spAutoFit/>
          </a:bodyPr>
          <a:lstStyle/>
          <a:p>
            <a:r>
              <a:rPr lang="en-US" sz="2000" b="1" dirty="0">
                <a:solidFill>
                  <a:srgbClr val="FF0000"/>
                </a:solidFill>
                <a:latin typeface="Calibri" panose="020F0502020204030204" pitchFamily="34" charset="0"/>
              </a:rPr>
              <a:t>AVOID INSTITUTIONS</a:t>
            </a:r>
          </a:p>
        </p:txBody>
      </p:sp>
      <p:sp>
        <p:nvSpPr>
          <p:cNvPr id="24" name="TextBox 23">
            <a:extLst>
              <a:ext uri="{FF2B5EF4-FFF2-40B4-BE49-F238E27FC236}">
                <a16:creationId xmlns:a16="http://schemas.microsoft.com/office/drawing/2014/main" id="{C506D5C4-5949-964A-AA2E-A67EED21C204}"/>
              </a:ext>
            </a:extLst>
          </p:cNvPr>
          <p:cNvSpPr txBox="1"/>
          <p:nvPr/>
        </p:nvSpPr>
        <p:spPr>
          <a:xfrm rot="19574005">
            <a:off x="3424994" y="3614914"/>
            <a:ext cx="2460930" cy="400110"/>
          </a:xfrm>
          <a:prstGeom prst="rect">
            <a:avLst/>
          </a:prstGeom>
          <a:solidFill>
            <a:schemeClr val="tx2"/>
          </a:solidFill>
        </p:spPr>
        <p:txBody>
          <a:bodyPr wrap="none" rtlCol="0">
            <a:spAutoFit/>
          </a:bodyPr>
          <a:lstStyle/>
          <a:p>
            <a:r>
              <a:rPr lang="en-US" sz="2000" b="1" dirty="0">
                <a:solidFill>
                  <a:srgbClr val="FF0000"/>
                </a:solidFill>
                <a:latin typeface="Calibri" panose="020F0502020204030204" pitchFamily="34" charset="0"/>
              </a:rPr>
              <a:t>AVOID INSTITUTIONS</a:t>
            </a:r>
          </a:p>
        </p:txBody>
      </p:sp>
      <p:sp>
        <p:nvSpPr>
          <p:cNvPr id="25" name="TextBox 24">
            <a:extLst>
              <a:ext uri="{FF2B5EF4-FFF2-40B4-BE49-F238E27FC236}">
                <a16:creationId xmlns:a16="http://schemas.microsoft.com/office/drawing/2014/main" id="{8675CEE6-BF11-0348-B042-2B9833608921}"/>
              </a:ext>
            </a:extLst>
          </p:cNvPr>
          <p:cNvSpPr txBox="1"/>
          <p:nvPr/>
        </p:nvSpPr>
        <p:spPr>
          <a:xfrm rot="19574005">
            <a:off x="6352288" y="2029283"/>
            <a:ext cx="2460930" cy="400110"/>
          </a:xfrm>
          <a:prstGeom prst="rect">
            <a:avLst/>
          </a:prstGeom>
          <a:solidFill>
            <a:schemeClr val="tx2"/>
          </a:solidFill>
        </p:spPr>
        <p:txBody>
          <a:bodyPr wrap="none" rtlCol="0">
            <a:spAutoFit/>
          </a:bodyPr>
          <a:lstStyle/>
          <a:p>
            <a:r>
              <a:rPr lang="en-US" sz="2000" b="1" dirty="0">
                <a:solidFill>
                  <a:srgbClr val="FF0000"/>
                </a:solidFill>
                <a:latin typeface="Calibri" panose="020F0502020204030204" pitchFamily="34" charset="0"/>
              </a:rPr>
              <a:t>AVOID INSTITUTIONS</a:t>
            </a:r>
          </a:p>
        </p:txBody>
      </p:sp>
    </p:spTree>
    <p:extLst>
      <p:ext uri="{BB962C8B-B14F-4D97-AF65-F5344CB8AC3E}">
        <p14:creationId xmlns:p14="http://schemas.microsoft.com/office/powerpoint/2010/main" val="4227393328"/>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62F5EB-D31F-C54C-B742-391F54C6B992}"/>
              </a:ext>
            </a:extLst>
          </p:cNvPr>
          <p:cNvSpPr/>
          <p:nvPr/>
        </p:nvSpPr>
        <p:spPr>
          <a:xfrm>
            <a:off x="7683344" y="4845187"/>
            <a:ext cx="1460656" cy="18466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 b="0" i="0" u="none" strike="noStrike" kern="0" cap="none" spc="0" normalizeH="0" baseline="0" noProof="0">
                <a:ln>
                  <a:noFill/>
                </a:ln>
                <a:solidFill>
                  <a:srgbClr val="FFFFFF"/>
                </a:solidFill>
                <a:effectLst/>
                <a:uLnTx/>
                <a:uFillTx/>
                <a:latin typeface="Arial"/>
                <a:cs typeface="Arial"/>
                <a:sym typeface="Arial"/>
              </a:rPr>
              <a:t>© UNICEF/UNI322371/</a:t>
            </a:r>
            <a:r>
              <a:rPr kumimoji="0" lang="en-GB" sz="600" b="0" i="0" u="none" strike="noStrike" kern="0" cap="none" spc="0" normalizeH="0" baseline="0" noProof="0" err="1">
                <a:ln>
                  <a:noFill/>
                </a:ln>
                <a:solidFill>
                  <a:srgbClr val="FFFFFF"/>
                </a:solidFill>
                <a:effectLst/>
                <a:uLnTx/>
                <a:uFillTx/>
                <a:latin typeface="Arial"/>
                <a:cs typeface="Arial"/>
                <a:sym typeface="Arial"/>
              </a:rPr>
              <a:t>Schverdfinger</a:t>
            </a:r>
            <a:endParaRPr kumimoji="0" lang="en-US" sz="600" b="0" i="0" u="none" strike="noStrike" kern="0" cap="none" spc="0" normalizeH="0" baseline="0" noProof="0">
              <a:ln>
                <a:noFill/>
              </a:ln>
              <a:solidFill>
                <a:srgbClr val="FFFFFF"/>
              </a:solidFill>
              <a:effectLst/>
              <a:uLnTx/>
              <a:uFillTx/>
              <a:latin typeface="Arial"/>
              <a:cs typeface="Arial"/>
              <a:sym typeface="Arial"/>
            </a:endParaRPr>
          </a:p>
        </p:txBody>
      </p:sp>
      <p:sp>
        <p:nvSpPr>
          <p:cNvPr id="7" name="Text Placeholder 2">
            <a:extLst>
              <a:ext uri="{FF2B5EF4-FFF2-40B4-BE49-F238E27FC236}">
                <a16:creationId xmlns:a16="http://schemas.microsoft.com/office/drawing/2014/main" id="{6DF6B513-C60B-4A51-89EB-ED6A59B772BD}"/>
              </a:ext>
            </a:extLst>
          </p:cNvPr>
          <p:cNvSpPr>
            <a:spLocks noGrp="1"/>
          </p:cNvSpPr>
          <p:nvPr>
            <p:ph type="body" sz="quarter" idx="10"/>
          </p:nvPr>
        </p:nvSpPr>
        <p:spPr>
          <a:xfrm>
            <a:off x="488307" y="286357"/>
            <a:ext cx="3326949" cy="2652375"/>
          </a:xfrm>
        </p:spPr>
        <p:txBody>
          <a:bodyPr/>
          <a:lstStyle/>
          <a:p>
            <a:pPr marL="0" indent="0">
              <a:buNone/>
            </a:pPr>
            <a:r>
              <a:rPr lang="en-GB" sz="2400" b="1" i="1" u="sng" dirty="0">
                <a:solidFill>
                  <a:srgbClr val="006A71"/>
                </a:solidFill>
                <a:ea typeface="+mj-ea"/>
                <a:cs typeface="+mj-cs"/>
              </a:rPr>
              <a:t>Protect children:</a:t>
            </a:r>
            <a:r>
              <a:rPr lang="en-GB" b="1" i="1" dirty="0">
                <a:solidFill>
                  <a:srgbClr val="006A71"/>
                </a:solidFill>
                <a:ea typeface="+mj-ea"/>
                <a:cs typeface="+mj-cs"/>
              </a:rPr>
              <a:t> </a:t>
            </a:r>
          </a:p>
          <a:p>
            <a:pPr marL="0" indent="0">
              <a:buNone/>
            </a:pPr>
            <a:r>
              <a:rPr lang="en-GB" sz="1800" b="1" dirty="0">
                <a:solidFill>
                  <a:srgbClr val="006A71"/>
                </a:solidFill>
                <a:ea typeface="+mj-ea"/>
                <a:cs typeface="+mj-cs"/>
              </a:rPr>
              <a:t>Using evidence-based strategies that address </a:t>
            </a:r>
            <a:r>
              <a:rPr lang="en-US" sz="1800" b="1" dirty="0">
                <a:solidFill>
                  <a:srgbClr val="006A71"/>
                </a:solidFill>
                <a:ea typeface="+mj-ea"/>
                <a:cs typeface="+mj-cs"/>
              </a:rPr>
              <a:t>their increased vulnerability and exposures to violence and abuse, and strengthen their recovery and resilience</a:t>
            </a:r>
          </a:p>
          <a:p>
            <a:pPr marL="0" indent="0">
              <a:buNone/>
            </a:pPr>
            <a:endParaRPr lang="en-US" dirty="0">
              <a:solidFill>
                <a:srgbClr val="006A71"/>
              </a:solidFill>
              <a:ea typeface="+mj-ea"/>
              <a:cs typeface="+mj-cs"/>
            </a:endParaRPr>
          </a:p>
          <a:p>
            <a:pPr>
              <a:buFont typeface="Wingdings" panose="05000000000000000000" pitchFamily="2" charset="2"/>
              <a:buChar char="ü"/>
            </a:pPr>
            <a:r>
              <a:rPr lang="en-GB" sz="2400" b="1" i="1" dirty="0">
                <a:solidFill>
                  <a:srgbClr val="006A71"/>
                </a:solidFill>
              </a:rPr>
              <a:t>Positive parenting</a:t>
            </a:r>
            <a:endParaRPr lang="en-GB" sz="2400" b="1" i="1" dirty="0">
              <a:solidFill>
                <a:srgbClr val="006A71"/>
              </a:solidFill>
              <a:ea typeface="+mj-ea"/>
              <a:cs typeface="+mj-cs"/>
            </a:endParaRPr>
          </a:p>
          <a:p>
            <a:pPr>
              <a:buFont typeface="Wingdings" panose="05000000000000000000" pitchFamily="2" charset="2"/>
              <a:buChar char="ü"/>
            </a:pPr>
            <a:r>
              <a:rPr lang="en-GB" sz="2400" b="1" i="1" dirty="0">
                <a:solidFill>
                  <a:srgbClr val="006A71"/>
                </a:solidFill>
                <a:ea typeface="+mj-ea"/>
                <a:cs typeface="+mj-cs"/>
              </a:rPr>
              <a:t>Economic support</a:t>
            </a:r>
          </a:p>
          <a:p>
            <a:pPr>
              <a:buFont typeface="Wingdings" panose="05000000000000000000" pitchFamily="2" charset="2"/>
              <a:buChar char="ü"/>
            </a:pPr>
            <a:r>
              <a:rPr lang="en-GB" sz="2400" b="1" i="1" dirty="0">
                <a:solidFill>
                  <a:srgbClr val="006A71"/>
                </a:solidFill>
                <a:ea typeface="+mj-ea"/>
                <a:cs typeface="+mj-cs"/>
              </a:rPr>
              <a:t>Educational growth</a:t>
            </a:r>
            <a:endParaRPr lang="en-US" sz="2600" b="1" i="1" dirty="0">
              <a:solidFill>
                <a:schemeClr val="accent2"/>
              </a:solidFill>
            </a:endParaRPr>
          </a:p>
          <a:p>
            <a:pPr marL="0" indent="0">
              <a:buNone/>
            </a:pPr>
            <a:endParaRPr lang="en-US" sz="1400" b="1" u="sng" dirty="0"/>
          </a:p>
        </p:txBody>
      </p:sp>
      <p:pic>
        <p:nvPicPr>
          <p:cNvPr id="21" name="Picture 20" descr="A close up of a device&#10;&#10;Description automatically generated">
            <a:extLst>
              <a:ext uri="{FF2B5EF4-FFF2-40B4-BE49-F238E27FC236}">
                <a16:creationId xmlns:a16="http://schemas.microsoft.com/office/drawing/2014/main" id="{2CCB2333-9978-4957-B741-9E3D18E43EE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984" t="14914" r="40974" b="10247"/>
          <a:stretch/>
        </p:blipFill>
        <p:spPr>
          <a:xfrm>
            <a:off x="3815256" y="209686"/>
            <a:ext cx="5328744" cy="4284364"/>
          </a:xfrm>
          <a:prstGeom prst="rect">
            <a:avLst/>
          </a:prstGeom>
        </p:spPr>
      </p:pic>
      <p:sp>
        <p:nvSpPr>
          <p:cNvPr id="22" name="Rectangle 21">
            <a:extLst>
              <a:ext uri="{FF2B5EF4-FFF2-40B4-BE49-F238E27FC236}">
                <a16:creationId xmlns:a16="http://schemas.microsoft.com/office/drawing/2014/main" id="{8F5377A2-E9E6-4201-9604-77859F6A0A12}"/>
              </a:ext>
            </a:extLst>
          </p:cNvPr>
          <p:cNvSpPr/>
          <p:nvPr/>
        </p:nvSpPr>
        <p:spPr>
          <a:xfrm>
            <a:off x="1115569" y="4383522"/>
            <a:ext cx="3456431"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000" b="0" i="0" u="none" strike="noStrike" kern="0" cap="none" spc="0" normalizeH="0" baseline="0" noProof="0">
                <a:ln>
                  <a:noFill/>
                </a:ln>
                <a:solidFill>
                  <a:srgbClr val="002060"/>
                </a:solidFill>
                <a:effectLst/>
                <a:uLnTx/>
                <a:uFillTx/>
                <a:latin typeface="Calibri" panose="020F0502020204030204" pitchFamily="34" charset="0"/>
                <a:cs typeface="Calibri" panose="020F0502020204030204" pitchFamily="34" charset="0"/>
                <a:sym typeface="Arial"/>
              </a:rPr>
              <a:t>Cluver, Orkin, Toska, Campeau, Webb, </a:t>
            </a:r>
            <a:r>
              <a:rPr kumimoji="0" lang="en-GB" sz="1000" b="0" i="0" u="none" strike="noStrike" kern="0" cap="none" spc="0" normalizeH="0" baseline="0" noProof="0" err="1">
                <a:ln>
                  <a:noFill/>
                </a:ln>
                <a:solidFill>
                  <a:srgbClr val="002060"/>
                </a:solidFill>
                <a:effectLst/>
                <a:uLnTx/>
                <a:uFillTx/>
                <a:latin typeface="Calibri" panose="020F0502020204030204" pitchFamily="34" charset="0"/>
                <a:cs typeface="Calibri" panose="020F0502020204030204" pitchFamily="34" charset="0"/>
                <a:sym typeface="Arial"/>
              </a:rPr>
              <a:t>Carlqvist</a:t>
            </a:r>
            <a:r>
              <a:rPr kumimoji="0" lang="en-GB" sz="1000" b="0" i="0" u="none" strike="noStrike" kern="0" cap="none" spc="0" normalizeH="0" baseline="0" noProof="0">
                <a:ln>
                  <a:noFill/>
                </a:ln>
                <a:solidFill>
                  <a:srgbClr val="002060"/>
                </a:solidFill>
                <a:effectLst/>
                <a:uLnTx/>
                <a:uFillTx/>
                <a:latin typeface="Calibri" panose="020F0502020204030204" pitchFamily="34" charset="0"/>
                <a:cs typeface="Calibri" panose="020F0502020204030204" pitchFamily="34" charset="0"/>
                <a:sym typeface="Arial"/>
              </a:rPr>
              <a:t>, Sherr, (2019) , The Lancet CAH, </a:t>
            </a:r>
            <a:r>
              <a:rPr kumimoji="0" lang="en-US" sz="1000" b="0" i="1" u="none" strike="noStrike" kern="0" cap="none" spc="0" normalizeH="0" baseline="0" noProof="0">
                <a:ln>
                  <a:noFill/>
                </a:ln>
                <a:solidFill>
                  <a:srgbClr val="002060"/>
                </a:solidFill>
                <a:effectLst/>
                <a:uLnTx/>
                <a:uFillTx/>
                <a:latin typeface="Calibri" panose="020F0502020204030204" pitchFamily="34" charset="0"/>
                <a:cs typeface="Arial"/>
                <a:sym typeface="Arial"/>
              </a:rPr>
              <a:t>N=1000 children &amp; adolescents, South Africa,  45% maternally orphaned, 30% paternally orphaned</a:t>
            </a:r>
          </a:p>
        </p:txBody>
      </p:sp>
    </p:spTree>
    <p:extLst>
      <p:ext uri="{BB962C8B-B14F-4D97-AF65-F5344CB8AC3E}">
        <p14:creationId xmlns:p14="http://schemas.microsoft.com/office/powerpoint/2010/main" val="2484072001"/>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014236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uilding, outdoor, ground, young&#10;&#10;Description automatically generated">
            <a:extLst>
              <a:ext uri="{FF2B5EF4-FFF2-40B4-BE49-F238E27FC236}">
                <a16:creationId xmlns:a16="http://schemas.microsoft.com/office/drawing/2014/main" id="{7CD17882-88AF-F649-94CE-DA64E9E7D04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6660001" y="3328"/>
            <a:ext cx="2484000" cy="5040000"/>
          </a:xfrm>
          <a:prstGeom prst="rect">
            <a:avLst/>
          </a:prstGeom>
        </p:spPr>
      </p:pic>
      <p:sp>
        <p:nvSpPr>
          <p:cNvPr id="2" name="Title 1">
            <a:extLst>
              <a:ext uri="{FF2B5EF4-FFF2-40B4-BE49-F238E27FC236}">
                <a16:creationId xmlns:a16="http://schemas.microsoft.com/office/drawing/2014/main" id="{CAECCDD6-0B76-BF4D-AC76-BDE8EB163152}"/>
              </a:ext>
            </a:extLst>
          </p:cNvPr>
          <p:cNvSpPr>
            <a:spLocks noGrp="1"/>
          </p:cNvSpPr>
          <p:nvPr>
            <p:ph type="title"/>
          </p:nvPr>
        </p:nvSpPr>
        <p:spPr>
          <a:xfrm>
            <a:off x="457200" y="205981"/>
            <a:ext cx="8229600" cy="514376"/>
          </a:xfrm>
        </p:spPr>
        <p:txBody>
          <a:bodyPr/>
          <a:lstStyle/>
          <a:p>
            <a:r>
              <a:rPr lang="en-US" sz="2400">
                <a:solidFill>
                  <a:schemeClr val="accent2"/>
                </a:solidFill>
              </a:rPr>
              <a:t>Background</a:t>
            </a:r>
          </a:p>
        </p:txBody>
      </p:sp>
      <p:sp>
        <p:nvSpPr>
          <p:cNvPr id="3" name="Text Placeholder 2">
            <a:extLst>
              <a:ext uri="{FF2B5EF4-FFF2-40B4-BE49-F238E27FC236}">
                <a16:creationId xmlns:a16="http://schemas.microsoft.com/office/drawing/2014/main" id="{C6058246-7691-5A4E-933C-EE903F4A232A}"/>
              </a:ext>
            </a:extLst>
          </p:cNvPr>
          <p:cNvSpPr>
            <a:spLocks noGrp="1"/>
          </p:cNvSpPr>
          <p:nvPr>
            <p:ph type="body" sz="quarter" idx="10"/>
          </p:nvPr>
        </p:nvSpPr>
        <p:spPr>
          <a:xfrm>
            <a:off x="457202" y="894992"/>
            <a:ext cx="5751574" cy="3355996"/>
          </a:xfrm>
        </p:spPr>
        <p:txBody>
          <a:bodyPr/>
          <a:lstStyle/>
          <a:p>
            <a:r>
              <a:rPr lang="en-US" sz="1600">
                <a:cs typeface="Calibri" panose="020F0502020204030204" pitchFamily="34" charset="0"/>
              </a:rPr>
              <a:t>COVID-19 responses focused on identification, mitigation, response, and treatment of SARS-CoV-2 </a:t>
            </a:r>
          </a:p>
          <a:p>
            <a:pPr lvl="1"/>
            <a:r>
              <a:rPr lang="en-US" sz="1600">
                <a:cs typeface="Calibri" panose="020F0502020204030204" pitchFamily="34" charset="0"/>
              </a:rPr>
              <a:t>&gt; </a:t>
            </a:r>
            <a:r>
              <a:rPr lang="en-US" sz="1600" b="1">
                <a:solidFill>
                  <a:srgbClr val="B01618"/>
                </a:solidFill>
                <a:cs typeface="Calibri" panose="020F0502020204030204" pitchFamily="34" charset="0"/>
              </a:rPr>
              <a:t>100 million cases </a:t>
            </a:r>
            <a:r>
              <a:rPr lang="en-US" sz="1600">
                <a:cs typeface="Calibri" panose="020F0502020204030204" pitchFamily="34" charset="0"/>
              </a:rPr>
              <a:t>and &gt; </a:t>
            </a:r>
            <a:r>
              <a:rPr lang="en-US" sz="1600" b="1">
                <a:solidFill>
                  <a:srgbClr val="B01618"/>
                </a:solidFill>
                <a:cs typeface="Calibri" panose="020F0502020204030204" pitchFamily="34" charset="0"/>
              </a:rPr>
              <a:t>2.5 M deaths </a:t>
            </a:r>
            <a:r>
              <a:rPr lang="en-US" sz="1600">
                <a:cs typeface="Calibri" panose="020F0502020204030204" pitchFamily="34" charset="0"/>
              </a:rPr>
              <a:t>(Mar 2021)</a:t>
            </a:r>
          </a:p>
          <a:p>
            <a:endParaRPr lang="en-US" sz="1400">
              <a:cs typeface="Calibri" panose="020F0502020204030204" pitchFamily="34" charset="0"/>
            </a:endParaRPr>
          </a:p>
          <a:p>
            <a:r>
              <a:rPr lang="en-US" sz="1600" b="1">
                <a:solidFill>
                  <a:schemeClr val="accent2"/>
                </a:solidFill>
                <a:cs typeface="Calibri" panose="020F0502020204030204" pitchFamily="34" charset="0"/>
              </a:rPr>
              <a:t>Most deaths among adults </a:t>
            </a:r>
          </a:p>
          <a:p>
            <a:pPr lvl="1"/>
            <a:r>
              <a:rPr lang="en-US" sz="1600">
                <a:cs typeface="Calibri" panose="020F0502020204030204" pitchFamily="34" charset="0"/>
              </a:rPr>
              <a:t>Many are parents of children left without caregivers </a:t>
            </a:r>
            <a:br>
              <a:rPr lang="en-US" sz="1600">
                <a:cs typeface="Calibri" panose="020F0502020204030204" pitchFamily="34" charset="0"/>
              </a:rPr>
            </a:br>
            <a:r>
              <a:rPr lang="en-US" sz="1600">
                <a:cs typeface="Calibri" panose="020F0502020204030204" pitchFamily="34" charset="0"/>
              </a:rPr>
              <a:t>(Similar to AIDS, Ebola, 1918 Influenza pandemic)</a:t>
            </a:r>
          </a:p>
          <a:p>
            <a:endParaRPr lang="en-US" sz="1400">
              <a:cs typeface="Calibri" panose="020F0502020204030204" pitchFamily="34" charset="0"/>
            </a:endParaRPr>
          </a:p>
          <a:p>
            <a:r>
              <a:rPr lang="en-US" sz="1600" b="1">
                <a:solidFill>
                  <a:schemeClr val="accent2"/>
                </a:solidFill>
                <a:cs typeface="Calibri" panose="020F0502020204030204" pitchFamily="34" charset="0"/>
              </a:rPr>
              <a:t>Loss parents &amp; caregivers </a:t>
            </a:r>
            <a:r>
              <a:rPr lang="en-US" sz="1600" b="1">
                <a:solidFill>
                  <a:schemeClr val="accent2"/>
                </a:solidFill>
                <a:cs typeface="Calibri" panose="020F0502020204030204" pitchFamily="34" charset="0"/>
                <a:sym typeface="Wingdings" pitchFamily="2" charset="2"/>
              </a:rPr>
              <a:t> serious consequences </a:t>
            </a:r>
            <a:br>
              <a:rPr lang="en-US" sz="1600" b="1">
                <a:solidFill>
                  <a:schemeClr val="accent2"/>
                </a:solidFill>
                <a:cs typeface="Calibri" panose="020F0502020204030204" pitchFamily="34" charset="0"/>
                <a:sym typeface="Wingdings" pitchFamily="2" charset="2"/>
              </a:rPr>
            </a:br>
            <a:r>
              <a:rPr lang="en-US" sz="1600" b="1">
                <a:solidFill>
                  <a:schemeClr val="accent2"/>
                </a:solidFill>
                <a:cs typeface="Calibri" panose="020F0502020204030204" pitchFamily="34" charset="0"/>
                <a:sym typeface="Wingdings" pitchFamily="2" charset="2"/>
              </a:rPr>
              <a:t>for children</a:t>
            </a:r>
          </a:p>
          <a:p>
            <a:pPr lvl="1"/>
            <a:r>
              <a:rPr lang="en-US" sz="1600">
                <a:cs typeface="Calibri" panose="020F0502020204030204" pitchFamily="34" charset="0"/>
                <a:sym typeface="Wingdings" pitchFamily="2" charset="2"/>
              </a:rPr>
              <a:t>Increased risks of mental health problems, suicide, violence, economic hardships, infectious diseases, adolescent pregnancy, chronic diseases, </a:t>
            </a:r>
            <a:r>
              <a:rPr lang="en-US" sz="1600" b="1" u="sng">
                <a:cs typeface="Calibri" panose="020F0502020204030204" pitchFamily="34" charset="0"/>
                <a:sym typeface="Wingdings" pitchFamily="2" charset="2"/>
              </a:rPr>
              <a:t>premature mortality</a:t>
            </a:r>
            <a:endParaRPr lang="en-US" sz="1600">
              <a:cs typeface="Calibri" panose="020F0502020204030204" pitchFamily="34" charset="0"/>
              <a:sym typeface="Wingdings" pitchFamily="2" charset="2"/>
            </a:endParaRPr>
          </a:p>
        </p:txBody>
      </p:sp>
      <p:sp>
        <p:nvSpPr>
          <p:cNvPr id="6" name="Rectangle 5">
            <a:extLst>
              <a:ext uri="{FF2B5EF4-FFF2-40B4-BE49-F238E27FC236}">
                <a16:creationId xmlns:a16="http://schemas.microsoft.com/office/drawing/2014/main" id="{AF5AE6DC-8279-934E-93D6-A953D562CECA}"/>
              </a:ext>
            </a:extLst>
          </p:cNvPr>
          <p:cNvSpPr/>
          <p:nvPr/>
        </p:nvSpPr>
        <p:spPr>
          <a:xfrm>
            <a:off x="7854865" y="4845186"/>
            <a:ext cx="1289135" cy="184666"/>
          </a:xfrm>
          <a:prstGeom prst="rect">
            <a:avLst/>
          </a:prstGeom>
        </p:spPr>
        <p:txBody>
          <a:bodyPr wrap="none">
            <a:spAutoFit/>
          </a:bodyPr>
          <a:lstStyle/>
          <a:p>
            <a:r>
              <a:rPr lang="en-GB" sz="600"/>
              <a:t>© UNICEF/UNI316269/</a:t>
            </a:r>
            <a:r>
              <a:rPr lang="en-GB" sz="600" err="1"/>
              <a:t>Bajornas</a:t>
            </a:r>
            <a:endParaRPr lang="en-US" sz="600"/>
          </a:p>
        </p:txBody>
      </p:sp>
    </p:spTree>
    <p:extLst>
      <p:ext uri="{BB962C8B-B14F-4D97-AF65-F5344CB8AC3E}">
        <p14:creationId xmlns:p14="http://schemas.microsoft.com/office/powerpoint/2010/main" val="136211343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6058246-7691-5A4E-933C-EE903F4A232A}"/>
              </a:ext>
            </a:extLst>
          </p:cNvPr>
          <p:cNvSpPr>
            <a:spLocks noGrp="1"/>
          </p:cNvSpPr>
          <p:nvPr>
            <p:ph type="body" sz="quarter" idx="10"/>
          </p:nvPr>
        </p:nvSpPr>
        <p:spPr>
          <a:xfrm>
            <a:off x="408869" y="822484"/>
            <a:ext cx="8229599" cy="1103559"/>
          </a:xfrm>
        </p:spPr>
        <p:txBody>
          <a:bodyPr/>
          <a:lstStyle/>
          <a:p>
            <a:r>
              <a:rPr lang="en-US" sz="1600" b="1">
                <a:solidFill>
                  <a:schemeClr val="accent2"/>
                </a:solidFill>
              </a:rPr>
              <a:t>Early evidence </a:t>
            </a:r>
            <a:r>
              <a:rPr lang="en-US" sz="1600"/>
              <a:t>of challenges with parental or caregiver losses</a:t>
            </a:r>
          </a:p>
          <a:p>
            <a:pPr lvl="1"/>
            <a:r>
              <a:rPr lang="en-US" sz="1600" b="1">
                <a:solidFill>
                  <a:schemeClr val="accent2"/>
                </a:solidFill>
              </a:rPr>
              <a:t>Adoption and foster care </a:t>
            </a:r>
            <a:r>
              <a:rPr lang="en-US" sz="1600"/>
              <a:t>services strained by COVID-19</a:t>
            </a:r>
          </a:p>
          <a:p>
            <a:pPr lvl="1"/>
            <a:r>
              <a:rPr lang="en-US" sz="1600" b="1">
                <a:solidFill>
                  <a:schemeClr val="accent2"/>
                </a:solidFill>
              </a:rPr>
              <a:t>Role of grandparents </a:t>
            </a:r>
            <a:r>
              <a:rPr lang="en-US" sz="1600"/>
              <a:t>(more vulnerable to COVID-19) taking care of children</a:t>
            </a:r>
            <a:r>
              <a:rPr lang="en-US" sz="1400"/>
              <a:t>:</a:t>
            </a:r>
          </a:p>
        </p:txBody>
      </p:sp>
      <p:sp>
        <p:nvSpPr>
          <p:cNvPr id="6" name="Title 1">
            <a:extLst>
              <a:ext uri="{FF2B5EF4-FFF2-40B4-BE49-F238E27FC236}">
                <a16:creationId xmlns:a16="http://schemas.microsoft.com/office/drawing/2014/main" id="{4FBFEF03-4310-9345-B5B4-DBF21AA219F7}"/>
              </a:ext>
            </a:extLst>
          </p:cNvPr>
          <p:cNvSpPr>
            <a:spLocks noGrp="1"/>
          </p:cNvSpPr>
          <p:nvPr>
            <p:ph type="title"/>
          </p:nvPr>
        </p:nvSpPr>
        <p:spPr>
          <a:xfrm>
            <a:off x="457200" y="205981"/>
            <a:ext cx="8229600" cy="514376"/>
          </a:xfrm>
        </p:spPr>
        <p:txBody>
          <a:bodyPr/>
          <a:lstStyle/>
          <a:p>
            <a:r>
              <a:rPr lang="en-US" sz="2400"/>
              <a:t>Background</a:t>
            </a:r>
          </a:p>
        </p:txBody>
      </p:sp>
      <p:grpSp>
        <p:nvGrpSpPr>
          <p:cNvPr id="29" name="Group 28">
            <a:extLst>
              <a:ext uri="{FF2B5EF4-FFF2-40B4-BE49-F238E27FC236}">
                <a16:creationId xmlns:a16="http://schemas.microsoft.com/office/drawing/2014/main" id="{04A68389-A53F-314D-81FB-4C48E34BBE68}"/>
              </a:ext>
            </a:extLst>
          </p:cNvPr>
          <p:cNvGrpSpPr/>
          <p:nvPr/>
        </p:nvGrpSpPr>
        <p:grpSpPr>
          <a:xfrm>
            <a:off x="759567" y="1374039"/>
            <a:ext cx="7624863" cy="2395422"/>
            <a:chOff x="468200" y="1643699"/>
            <a:chExt cx="8218599" cy="2730863"/>
          </a:xfrm>
        </p:grpSpPr>
        <p:grpSp>
          <p:nvGrpSpPr>
            <p:cNvPr id="25" name="Group 24">
              <a:extLst>
                <a:ext uri="{FF2B5EF4-FFF2-40B4-BE49-F238E27FC236}">
                  <a16:creationId xmlns:a16="http://schemas.microsoft.com/office/drawing/2014/main" id="{E5B5D1DA-900A-D141-8B35-24350E5EEF0E}"/>
                </a:ext>
              </a:extLst>
            </p:cNvPr>
            <p:cNvGrpSpPr/>
            <p:nvPr/>
          </p:nvGrpSpPr>
          <p:grpSpPr>
            <a:xfrm>
              <a:off x="468200" y="1847857"/>
              <a:ext cx="1795339" cy="2307673"/>
              <a:chOff x="505828" y="1721225"/>
              <a:chExt cx="1795339" cy="2307673"/>
            </a:xfrm>
          </p:grpSpPr>
          <p:pic>
            <p:nvPicPr>
              <p:cNvPr id="11" name="Picture 10" descr="A picture containing text, silhouette&#10;&#10;Description automatically generated">
                <a:extLst>
                  <a:ext uri="{FF2B5EF4-FFF2-40B4-BE49-F238E27FC236}">
                    <a16:creationId xmlns:a16="http://schemas.microsoft.com/office/drawing/2014/main" id="{60BE24A4-C64E-5A43-8419-766A5639E6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0467" y="1721225"/>
                <a:ext cx="1790700" cy="1790700"/>
              </a:xfrm>
              <a:prstGeom prst="rect">
                <a:avLst/>
              </a:prstGeom>
            </p:spPr>
          </p:pic>
          <p:sp>
            <p:nvSpPr>
              <p:cNvPr id="9" name="Rectangle 8">
                <a:extLst>
                  <a:ext uri="{FF2B5EF4-FFF2-40B4-BE49-F238E27FC236}">
                    <a16:creationId xmlns:a16="http://schemas.microsoft.com/office/drawing/2014/main" id="{8359E4FE-94F8-7E49-82FF-096A007B20C3}"/>
                  </a:ext>
                </a:extLst>
              </p:cNvPr>
              <p:cNvSpPr/>
              <p:nvPr/>
            </p:nvSpPr>
            <p:spPr>
              <a:xfrm>
                <a:off x="520882" y="3186796"/>
                <a:ext cx="1703294" cy="842102"/>
              </a:xfrm>
              <a:prstGeom prst="rect">
                <a:avLst/>
              </a:prstGeom>
            </p:spPr>
            <p:txBody>
              <a:bodyPr wrap="square">
                <a:spAutoFit/>
              </a:bodyPr>
              <a:lstStyle/>
              <a:p>
                <a:pPr lvl="2"/>
                <a:r>
                  <a:rPr lang="en-US" dirty="0">
                    <a:solidFill>
                      <a:srgbClr val="74BD91"/>
                    </a:solidFill>
                    <a:latin typeface="Calibri" panose="020F0502020204030204" pitchFamily="34" charset="0"/>
                    <a:cs typeface="Calibri" panose="020F0502020204030204" pitchFamily="34" charset="0"/>
                  </a:rPr>
                  <a:t>of children receive some support from grandparents</a:t>
                </a:r>
              </a:p>
            </p:txBody>
          </p:sp>
          <p:sp>
            <p:nvSpPr>
              <p:cNvPr id="12" name="Rectangle 11">
                <a:extLst>
                  <a:ext uri="{FF2B5EF4-FFF2-40B4-BE49-F238E27FC236}">
                    <a16:creationId xmlns:a16="http://schemas.microsoft.com/office/drawing/2014/main" id="{35ED17E4-4FBE-8F4A-AA44-8336B4DB6CD6}"/>
                  </a:ext>
                </a:extLst>
              </p:cNvPr>
              <p:cNvSpPr/>
              <p:nvPr/>
            </p:nvSpPr>
            <p:spPr>
              <a:xfrm>
                <a:off x="520881" y="2560157"/>
                <a:ext cx="630597" cy="330883"/>
              </a:xfrm>
              <a:prstGeom prst="rect">
                <a:avLst/>
              </a:prstGeom>
            </p:spPr>
            <p:txBody>
              <a:bodyPr wrap="none">
                <a:spAutoFit/>
              </a:bodyPr>
              <a:lstStyle/>
              <a:p>
                <a:r>
                  <a:rPr lang="en-US" b="1">
                    <a:solidFill>
                      <a:srgbClr val="74BD91"/>
                    </a:solidFill>
                    <a:latin typeface="Calibri" panose="020F0502020204030204" pitchFamily="34" charset="0"/>
                    <a:cs typeface="Calibri" panose="020F0502020204030204" pitchFamily="34" charset="0"/>
                  </a:rPr>
                  <a:t>Brazil</a:t>
                </a:r>
                <a:endParaRPr lang="en-US">
                  <a:solidFill>
                    <a:srgbClr val="74BD91"/>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21E4D974-C2CD-1E4D-9117-A30F5611E0F3}"/>
                  </a:ext>
                </a:extLst>
              </p:cNvPr>
              <p:cNvSpPr/>
              <p:nvPr/>
            </p:nvSpPr>
            <p:spPr>
              <a:xfrm>
                <a:off x="505828" y="2768078"/>
                <a:ext cx="893487" cy="595588"/>
              </a:xfrm>
              <a:prstGeom prst="rect">
                <a:avLst/>
              </a:prstGeom>
            </p:spPr>
            <p:txBody>
              <a:bodyPr wrap="none">
                <a:spAutoFit/>
              </a:bodyPr>
              <a:lstStyle/>
              <a:p>
                <a:pPr lvl="2"/>
                <a:r>
                  <a:rPr lang="en-US" sz="3000" b="1">
                    <a:solidFill>
                      <a:srgbClr val="74BD91"/>
                    </a:solidFill>
                    <a:latin typeface="Calibri" panose="020F0502020204030204" pitchFamily="34" charset="0"/>
                    <a:cs typeface="Calibri" panose="020F0502020204030204" pitchFamily="34" charset="0"/>
                  </a:rPr>
                  <a:t>70</a:t>
                </a:r>
                <a:r>
                  <a:rPr lang="en-US" sz="3000" b="1" baseline="30000">
                    <a:solidFill>
                      <a:srgbClr val="74BD91"/>
                    </a:solidFill>
                    <a:latin typeface="Calibri" panose="020F0502020204030204" pitchFamily="34" charset="0"/>
                    <a:cs typeface="Calibri" panose="020F0502020204030204" pitchFamily="34" charset="0"/>
                  </a:rPr>
                  <a:t>%</a:t>
                </a:r>
                <a:r>
                  <a:rPr lang="en-US" sz="3000" b="1">
                    <a:solidFill>
                      <a:srgbClr val="74BD91"/>
                    </a:solidFill>
                    <a:latin typeface="Calibri" panose="020F0502020204030204" pitchFamily="34" charset="0"/>
                    <a:cs typeface="Calibri" panose="020F0502020204030204" pitchFamily="34" charset="0"/>
                  </a:rPr>
                  <a:t> </a:t>
                </a:r>
              </a:p>
            </p:txBody>
          </p:sp>
        </p:grpSp>
        <p:grpSp>
          <p:nvGrpSpPr>
            <p:cNvPr id="27" name="Group 26">
              <a:extLst>
                <a:ext uri="{FF2B5EF4-FFF2-40B4-BE49-F238E27FC236}">
                  <a16:creationId xmlns:a16="http://schemas.microsoft.com/office/drawing/2014/main" id="{A78CE514-0E3B-714C-9C57-937B7359B4F1}"/>
                </a:ext>
              </a:extLst>
            </p:cNvPr>
            <p:cNvGrpSpPr/>
            <p:nvPr/>
          </p:nvGrpSpPr>
          <p:grpSpPr>
            <a:xfrm>
              <a:off x="4232598" y="1643699"/>
              <a:ext cx="2730863" cy="2730863"/>
              <a:chOff x="4270226" y="1517067"/>
              <a:chExt cx="2730863" cy="2730863"/>
            </a:xfrm>
          </p:grpSpPr>
          <p:pic>
            <p:nvPicPr>
              <p:cNvPr id="20" name="Picture 19" descr="Logo&#10;&#10;Description automatically generated with medium confidence">
                <a:extLst>
                  <a:ext uri="{FF2B5EF4-FFF2-40B4-BE49-F238E27FC236}">
                    <a16:creationId xmlns:a16="http://schemas.microsoft.com/office/drawing/2014/main" id="{39CBE77E-594A-7E4E-9B48-FFDCA08B825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70226" y="1517067"/>
                <a:ext cx="2730863" cy="2730863"/>
              </a:xfrm>
              <a:prstGeom prst="rect">
                <a:avLst/>
              </a:prstGeom>
            </p:spPr>
          </p:pic>
          <p:sp>
            <p:nvSpPr>
              <p:cNvPr id="21" name="Rectangle 20">
                <a:extLst>
                  <a:ext uri="{FF2B5EF4-FFF2-40B4-BE49-F238E27FC236}">
                    <a16:creationId xmlns:a16="http://schemas.microsoft.com/office/drawing/2014/main" id="{AC136E83-A1DB-1040-92EC-DFFA431E155B}"/>
                  </a:ext>
                </a:extLst>
              </p:cNvPr>
              <p:cNvSpPr/>
              <p:nvPr/>
            </p:nvSpPr>
            <p:spPr>
              <a:xfrm>
                <a:off x="5052105" y="2558864"/>
                <a:ext cx="419948" cy="330883"/>
              </a:xfrm>
              <a:prstGeom prst="rect">
                <a:avLst/>
              </a:prstGeom>
            </p:spPr>
            <p:txBody>
              <a:bodyPr wrap="none">
                <a:spAutoFit/>
              </a:bodyPr>
              <a:lstStyle/>
              <a:p>
                <a:r>
                  <a:rPr lang="en-US" b="1">
                    <a:solidFill>
                      <a:srgbClr val="EEAE41"/>
                    </a:solidFill>
                    <a:latin typeface="Calibri" panose="020F0502020204030204" pitchFamily="34" charset="0"/>
                    <a:cs typeface="Calibri" panose="020F0502020204030204" pitchFamily="34" charset="0"/>
                  </a:rPr>
                  <a:t>UK</a:t>
                </a:r>
                <a:endParaRPr lang="en-US">
                  <a:solidFill>
                    <a:srgbClr val="EEAE41"/>
                  </a:solidFill>
                  <a:latin typeface="Calibri" panose="020F0502020204030204" pitchFamily="34" charset="0"/>
                  <a:cs typeface="Calibri" panose="020F0502020204030204" pitchFamily="34" charset="0"/>
                </a:endParaRPr>
              </a:p>
            </p:txBody>
          </p:sp>
          <p:sp>
            <p:nvSpPr>
              <p:cNvPr id="17" name="Rectangle 16">
                <a:extLst>
                  <a:ext uri="{FF2B5EF4-FFF2-40B4-BE49-F238E27FC236}">
                    <a16:creationId xmlns:a16="http://schemas.microsoft.com/office/drawing/2014/main" id="{4627002B-DA19-CF42-A11A-F0D0C98C926D}"/>
                  </a:ext>
                </a:extLst>
              </p:cNvPr>
              <p:cNvSpPr/>
              <p:nvPr/>
            </p:nvSpPr>
            <p:spPr>
              <a:xfrm>
                <a:off x="5758167" y="2777766"/>
                <a:ext cx="893487" cy="595588"/>
              </a:xfrm>
              <a:prstGeom prst="rect">
                <a:avLst/>
              </a:prstGeom>
            </p:spPr>
            <p:txBody>
              <a:bodyPr wrap="none">
                <a:spAutoFit/>
              </a:bodyPr>
              <a:lstStyle/>
              <a:p>
                <a:pPr lvl="2"/>
                <a:r>
                  <a:rPr lang="en-US" sz="3000" b="1">
                    <a:solidFill>
                      <a:srgbClr val="EEAE41"/>
                    </a:solidFill>
                    <a:latin typeface="Calibri" panose="020F0502020204030204" pitchFamily="34" charset="0"/>
                    <a:cs typeface="Calibri" panose="020F0502020204030204" pitchFamily="34" charset="0"/>
                  </a:rPr>
                  <a:t>40</a:t>
                </a:r>
                <a:r>
                  <a:rPr lang="en-US" sz="3000" b="1" baseline="30000">
                    <a:solidFill>
                      <a:srgbClr val="EEAE41"/>
                    </a:solidFill>
                    <a:latin typeface="Calibri" panose="020F0502020204030204" pitchFamily="34" charset="0"/>
                    <a:cs typeface="Calibri" panose="020F0502020204030204" pitchFamily="34" charset="0"/>
                  </a:rPr>
                  <a:t>%</a:t>
                </a:r>
                <a:r>
                  <a:rPr lang="en-US" sz="3000" b="1">
                    <a:solidFill>
                      <a:srgbClr val="EEAE41"/>
                    </a:solidFill>
                    <a:latin typeface="Calibri" panose="020F0502020204030204" pitchFamily="34" charset="0"/>
                    <a:cs typeface="Calibri" panose="020F0502020204030204" pitchFamily="34" charset="0"/>
                  </a:rPr>
                  <a:t> </a:t>
                </a:r>
              </a:p>
            </p:txBody>
          </p:sp>
          <p:sp>
            <p:nvSpPr>
              <p:cNvPr id="22" name="Rectangle 21">
                <a:extLst>
                  <a:ext uri="{FF2B5EF4-FFF2-40B4-BE49-F238E27FC236}">
                    <a16:creationId xmlns:a16="http://schemas.microsoft.com/office/drawing/2014/main" id="{7586FABB-54CD-0842-9289-BFE8099FA8FC}"/>
                  </a:ext>
                </a:extLst>
              </p:cNvPr>
              <p:cNvSpPr/>
              <p:nvPr/>
            </p:nvSpPr>
            <p:spPr>
              <a:xfrm>
                <a:off x="5052105" y="3186796"/>
                <a:ext cx="1558166" cy="794117"/>
              </a:xfrm>
              <a:prstGeom prst="rect">
                <a:avLst/>
              </a:prstGeom>
            </p:spPr>
            <p:txBody>
              <a:bodyPr wrap="square">
                <a:spAutoFit/>
              </a:bodyPr>
              <a:lstStyle/>
              <a:p>
                <a:pPr lvl="2"/>
                <a:r>
                  <a:rPr lang="en-US">
                    <a:solidFill>
                      <a:srgbClr val="EEAE41"/>
                    </a:solidFill>
                    <a:latin typeface="Calibri" panose="020F0502020204030204" pitchFamily="34" charset="0"/>
                    <a:cs typeface="Calibri" panose="020F0502020204030204" pitchFamily="34" charset="0"/>
                  </a:rPr>
                  <a:t>of grandparents  provide regular care for children</a:t>
                </a:r>
              </a:p>
            </p:txBody>
          </p:sp>
        </p:grpSp>
        <p:grpSp>
          <p:nvGrpSpPr>
            <p:cNvPr id="28" name="Group 27">
              <a:extLst>
                <a:ext uri="{FF2B5EF4-FFF2-40B4-BE49-F238E27FC236}">
                  <a16:creationId xmlns:a16="http://schemas.microsoft.com/office/drawing/2014/main" id="{FCBE056C-E247-214F-835B-2600621DEDD9}"/>
                </a:ext>
              </a:extLst>
            </p:cNvPr>
            <p:cNvGrpSpPr/>
            <p:nvPr/>
          </p:nvGrpSpPr>
          <p:grpSpPr>
            <a:xfrm>
              <a:off x="6963499" y="2674901"/>
              <a:ext cx="1723300" cy="1652089"/>
              <a:chOff x="7001127" y="2548269"/>
              <a:chExt cx="1723300" cy="1652089"/>
            </a:xfrm>
          </p:grpSpPr>
          <p:sp>
            <p:nvSpPr>
              <p:cNvPr id="8" name="Rectangle 7">
                <a:extLst>
                  <a:ext uri="{FF2B5EF4-FFF2-40B4-BE49-F238E27FC236}">
                    <a16:creationId xmlns:a16="http://schemas.microsoft.com/office/drawing/2014/main" id="{2299F407-168E-C146-BD56-B6EA4C4EEC1D}"/>
                  </a:ext>
                </a:extLst>
              </p:cNvPr>
              <p:cNvSpPr/>
              <p:nvPr/>
            </p:nvSpPr>
            <p:spPr>
              <a:xfrm>
                <a:off x="7001203" y="2548269"/>
                <a:ext cx="1723224" cy="827205"/>
              </a:xfrm>
              <a:prstGeom prst="rect">
                <a:avLst/>
              </a:prstGeom>
            </p:spPr>
            <p:txBody>
              <a:bodyPr wrap="square">
                <a:spAutoFit/>
              </a:bodyPr>
              <a:lstStyle/>
              <a:p>
                <a:pPr lvl="2"/>
                <a:r>
                  <a:rPr lang="en-US" b="1">
                    <a:solidFill>
                      <a:srgbClr val="153C5E"/>
                    </a:solidFill>
                    <a:latin typeface="Calibri" panose="020F0502020204030204" pitchFamily="34" charset="0"/>
                    <a:cs typeface="Calibri" panose="020F0502020204030204" pitchFamily="34" charset="0"/>
                  </a:rPr>
                  <a:t>Globally</a:t>
                </a:r>
              </a:p>
              <a:p>
                <a:pPr lvl="2"/>
                <a:r>
                  <a:rPr lang="en-US" sz="3000" b="1">
                    <a:solidFill>
                      <a:srgbClr val="153C5E"/>
                    </a:solidFill>
                    <a:latin typeface="Calibri" panose="020F0502020204030204" pitchFamily="34" charset="0"/>
                    <a:cs typeface="Calibri" panose="020F0502020204030204" pitchFamily="34" charset="0"/>
                  </a:rPr>
                  <a:t>20</a:t>
                </a:r>
                <a:r>
                  <a:rPr lang="en-US" sz="3000" b="1" baseline="30000">
                    <a:solidFill>
                      <a:srgbClr val="153C5E"/>
                    </a:solidFill>
                    <a:latin typeface="Calibri" panose="020F0502020204030204" pitchFamily="34" charset="0"/>
                    <a:cs typeface="Calibri" panose="020F0502020204030204" pitchFamily="34" charset="0"/>
                  </a:rPr>
                  <a:t>%</a:t>
                </a:r>
              </a:p>
            </p:txBody>
          </p:sp>
          <p:sp>
            <p:nvSpPr>
              <p:cNvPr id="23" name="Rectangle 22">
                <a:extLst>
                  <a:ext uri="{FF2B5EF4-FFF2-40B4-BE49-F238E27FC236}">
                    <a16:creationId xmlns:a16="http://schemas.microsoft.com/office/drawing/2014/main" id="{05F43610-7CCF-964F-91FD-95B0735FBE7F}"/>
                  </a:ext>
                </a:extLst>
              </p:cNvPr>
              <p:cNvSpPr/>
              <p:nvPr/>
            </p:nvSpPr>
            <p:spPr>
              <a:xfrm>
                <a:off x="7001127" y="3174624"/>
                <a:ext cx="1666144" cy="1025734"/>
              </a:xfrm>
              <a:prstGeom prst="rect">
                <a:avLst/>
              </a:prstGeom>
            </p:spPr>
            <p:txBody>
              <a:bodyPr wrap="square">
                <a:spAutoFit/>
              </a:bodyPr>
              <a:lstStyle/>
              <a:p>
                <a:r>
                  <a:rPr lang="en-US">
                    <a:solidFill>
                      <a:srgbClr val="153C5E"/>
                    </a:solidFill>
                    <a:latin typeface="Calibri" panose="020F0502020204030204" pitchFamily="34" charset="0"/>
                    <a:cs typeface="Calibri" panose="020F0502020204030204" pitchFamily="34" charset="0"/>
                  </a:rPr>
                  <a:t>of population (often in multigenerational households)</a:t>
                </a:r>
              </a:p>
            </p:txBody>
          </p:sp>
        </p:grpSp>
        <p:grpSp>
          <p:nvGrpSpPr>
            <p:cNvPr id="26" name="Group 25">
              <a:extLst>
                <a:ext uri="{FF2B5EF4-FFF2-40B4-BE49-F238E27FC236}">
                  <a16:creationId xmlns:a16="http://schemas.microsoft.com/office/drawing/2014/main" id="{4FD66A9D-FDDF-DF45-8D8B-F8EB3D255F24}"/>
                </a:ext>
              </a:extLst>
            </p:cNvPr>
            <p:cNvGrpSpPr/>
            <p:nvPr/>
          </p:nvGrpSpPr>
          <p:grpSpPr>
            <a:xfrm>
              <a:off x="2366407" y="1847857"/>
              <a:ext cx="2159000" cy="2498649"/>
              <a:chOff x="2404035" y="1721225"/>
              <a:chExt cx="2159000" cy="2498649"/>
            </a:xfrm>
          </p:grpSpPr>
          <p:pic>
            <p:nvPicPr>
              <p:cNvPr id="15" name="Picture 14">
                <a:extLst>
                  <a:ext uri="{FF2B5EF4-FFF2-40B4-BE49-F238E27FC236}">
                    <a16:creationId xmlns:a16="http://schemas.microsoft.com/office/drawing/2014/main" id="{F60077D5-AA24-5842-BE6B-1F13E3848DBA}"/>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404035" y="1721225"/>
                <a:ext cx="2159000" cy="1790700"/>
              </a:xfrm>
              <a:prstGeom prst="rect">
                <a:avLst/>
              </a:prstGeom>
            </p:spPr>
          </p:pic>
          <p:sp>
            <p:nvSpPr>
              <p:cNvPr id="16" name="Rectangle 15">
                <a:extLst>
                  <a:ext uri="{FF2B5EF4-FFF2-40B4-BE49-F238E27FC236}">
                    <a16:creationId xmlns:a16="http://schemas.microsoft.com/office/drawing/2014/main" id="{D8F52D3A-18F1-6B4A-8B3F-76554F5E38B7}"/>
                  </a:ext>
                </a:extLst>
              </p:cNvPr>
              <p:cNvSpPr/>
              <p:nvPr/>
            </p:nvSpPr>
            <p:spPr>
              <a:xfrm>
                <a:off x="2682141" y="2560157"/>
                <a:ext cx="521060" cy="330882"/>
              </a:xfrm>
              <a:prstGeom prst="rect">
                <a:avLst/>
              </a:prstGeom>
            </p:spPr>
            <p:txBody>
              <a:bodyPr wrap="none">
                <a:spAutoFit/>
              </a:bodyPr>
              <a:lstStyle/>
              <a:p>
                <a:r>
                  <a:rPr lang="en-US" b="1">
                    <a:solidFill>
                      <a:srgbClr val="B01618"/>
                    </a:solidFill>
                    <a:latin typeface="Calibri" panose="020F0502020204030204" pitchFamily="34" charset="0"/>
                    <a:cs typeface="Calibri" panose="020F0502020204030204" pitchFamily="34" charset="0"/>
                  </a:rPr>
                  <a:t>USA</a:t>
                </a:r>
                <a:endParaRPr lang="en-US">
                  <a:solidFill>
                    <a:srgbClr val="B01618"/>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2F85E2C5-64E8-9E44-AA95-1639A12F9BA1}"/>
                  </a:ext>
                </a:extLst>
              </p:cNvPr>
              <p:cNvSpPr/>
              <p:nvPr/>
            </p:nvSpPr>
            <p:spPr>
              <a:xfrm>
                <a:off x="2691077" y="3194140"/>
                <a:ext cx="1801906" cy="1025734"/>
              </a:xfrm>
              <a:prstGeom prst="rect">
                <a:avLst/>
              </a:prstGeom>
            </p:spPr>
            <p:txBody>
              <a:bodyPr wrap="square">
                <a:spAutoFit/>
              </a:bodyPr>
              <a:lstStyle/>
              <a:p>
                <a:pPr lvl="2"/>
                <a:r>
                  <a:rPr lang="en-US">
                    <a:solidFill>
                      <a:srgbClr val="B01618"/>
                    </a:solidFill>
                    <a:latin typeface="Calibri" panose="020F0502020204030204" pitchFamily="34" charset="0"/>
                    <a:cs typeface="Calibri" panose="020F0502020204030204" pitchFamily="34" charset="0"/>
                  </a:rPr>
                  <a:t>of grandparents living with children serve as primary caregivers</a:t>
                </a:r>
              </a:p>
            </p:txBody>
          </p:sp>
          <p:sp>
            <p:nvSpPr>
              <p:cNvPr id="24" name="Rectangle 23">
                <a:extLst>
                  <a:ext uri="{FF2B5EF4-FFF2-40B4-BE49-F238E27FC236}">
                    <a16:creationId xmlns:a16="http://schemas.microsoft.com/office/drawing/2014/main" id="{5BEDBA30-A837-7B49-866C-6D42A196FFA2}"/>
                  </a:ext>
                </a:extLst>
              </p:cNvPr>
              <p:cNvSpPr/>
              <p:nvPr/>
            </p:nvSpPr>
            <p:spPr>
              <a:xfrm>
                <a:off x="2654198" y="2762699"/>
                <a:ext cx="893487" cy="595588"/>
              </a:xfrm>
              <a:prstGeom prst="rect">
                <a:avLst/>
              </a:prstGeom>
            </p:spPr>
            <p:txBody>
              <a:bodyPr wrap="none">
                <a:spAutoFit/>
              </a:bodyPr>
              <a:lstStyle/>
              <a:p>
                <a:pPr lvl="2"/>
                <a:r>
                  <a:rPr lang="en-US" sz="3000" b="1">
                    <a:solidFill>
                      <a:srgbClr val="B01618"/>
                    </a:solidFill>
                    <a:latin typeface="Calibri" panose="020F0502020204030204" pitchFamily="34" charset="0"/>
                    <a:cs typeface="Calibri" panose="020F0502020204030204" pitchFamily="34" charset="0"/>
                  </a:rPr>
                  <a:t>40</a:t>
                </a:r>
                <a:r>
                  <a:rPr lang="en-US" sz="3000" b="1" baseline="30000">
                    <a:solidFill>
                      <a:srgbClr val="B01618"/>
                    </a:solidFill>
                    <a:latin typeface="Calibri" panose="020F0502020204030204" pitchFamily="34" charset="0"/>
                    <a:cs typeface="Calibri" panose="020F0502020204030204" pitchFamily="34" charset="0"/>
                  </a:rPr>
                  <a:t>%</a:t>
                </a:r>
                <a:r>
                  <a:rPr lang="en-US" sz="3000" b="1">
                    <a:solidFill>
                      <a:srgbClr val="B01618"/>
                    </a:solidFill>
                    <a:latin typeface="Calibri" panose="020F0502020204030204" pitchFamily="34" charset="0"/>
                    <a:cs typeface="Calibri" panose="020F0502020204030204" pitchFamily="34" charset="0"/>
                  </a:rPr>
                  <a:t> </a:t>
                </a:r>
              </a:p>
            </p:txBody>
          </p:sp>
        </p:grpSp>
      </p:grpSp>
      <p:sp>
        <p:nvSpPr>
          <p:cNvPr id="30" name="Text Placeholder 2">
            <a:extLst>
              <a:ext uri="{FF2B5EF4-FFF2-40B4-BE49-F238E27FC236}">
                <a16:creationId xmlns:a16="http://schemas.microsoft.com/office/drawing/2014/main" id="{8D940D33-EFF4-4722-B8AF-DB1D5B83D74D}"/>
              </a:ext>
            </a:extLst>
          </p:cNvPr>
          <p:cNvSpPr txBox="1">
            <a:spLocks/>
          </p:cNvSpPr>
          <p:nvPr/>
        </p:nvSpPr>
        <p:spPr bwMode="auto">
          <a:xfrm>
            <a:off x="862608" y="3928929"/>
            <a:ext cx="8229599" cy="61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3" indent="-230183" algn="l" rtl="0" eaLnBrk="0" fontAlgn="base" hangingPunct="0">
              <a:spcBef>
                <a:spcPct val="20000"/>
              </a:spcBef>
              <a:spcAft>
                <a:spcPct val="0"/>
              </a:spcAft>
              <a:buClr>
                <a:srgbClr val="005DAA"/>
              </a:buClr>
              <a:buFont typeface="Wingdings" panose="05000000000000000000" pitchFamily="2" charset="2"/>
              <a:buChar char="§"/>
              <a:defRPr sz="2000" kern="1200">
                <a:solidFill>
                  <a:srgbClr val="2D2D2D"/>
                </a:solidFill>
                <a:latin typeface="Calibri" panose="020F0502020204030204" pitchFamily="34" charset="0"/>
                <a:ea typeface="+mn-ea"/>
                <a:cs typeface="+mn-cs"/>
              </a:defRPr>
            </a:lvl1pPr>
            <a:lvl2pPr marL="742931" indent="-285743" algn="l" rtl="0" eaLnBrk="0" fontAlgn="base" hangingPunct="0">
              <a:spcBef>
                <a:spcPct val="20000"/>
              </a:spcBef>
              <a:spcAft>
                <a:spcPct val="0"/>
              </a:spcAft>
              <a:buClr>
                <a:srgbClr val="532E63"/>
              </a:buClr>
              <a:buFont typeface="Arial" panose="020B0604020202020204" pitchFamily="34" charset="0"/>
              <a:buChar char="–"/>
              <a:defRPr sz="2000" kern="1200">
                <a:solidFill>
                  <a:srgbClr val="2D2D2D"/>
                </a:solidFill>
                <a:latin typeface="Calibri" panose="020F0502020204030204" pitchFamily="34" charset="0"/>
                <a:ea typeface="+mn-ea"/>
                <a:cs typeface="+mn-cs"/>
              </a:defRPr>
            </a:lvl2pPr>
            <a:lvl3pPr marL="1142972" indent="-228594" algn="l" rtl="0" eaLnBrk="0" fontAlgn="base" hangingPunct="0">
              <a:spcBef>
                <a:spcPct val="20000"/>
              </a:spcBef>
              <a:spcAft>
                <a:spcPct val="0"/>
              </a:spcAft>
              <a:buClr>
                <a:srgbClr val="9A3B26"/>
              </a:buClr>
              <a:buFont typeface="Arial" panose="020B0604020202020204" pitchFamily="34" charset="0"/>
              <a:buChar char="•"/>
              <a:defRPr sz="2000" kern="1200">
                <a:solidFill>
                  <a:srgbClr val="2D2D2D"/>
                </a:solidFill>
                <a:latin typeface="Calibri" panose="020F0502020204030204" pitchFamily="34" charset="0"/>
                <a:ea typeface="+mn-ea"/>
                <a:cs typeface="+mn-cs"/>
              </a:defRPr>
            </a:lvl3pPr>
            <a:lvl4pPr marL="1600160" indent="-228594"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4pPr>
            <a:lvl5pPr marL="2057348" indent="-228594"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9870" indent="-229870"/>
            <a:r>
              <a:rPr lang="en-US" sz="1600" b="1">
                <a:latin typeface="Calibri"/>
                <a:cs typeface="Calibri"/>
              </a:rPr>
              <a:t>Goal: To provide a global minimum estimate of pandemic-associated orphanhood and caregiver deaths using data from 18 countries, representing 77% of global COVID deaths in 2020</a:t>
            </a:r>
            <a:endParaRPr lang="en-US">
              <a:latin typeface="Calibri"/>
              <a:cs typeface="Calibri"/>
            </a:endParaRPr>
          </a:p>
        </p:txBody>
      </p:sp>
    </p:spTree>
    <p:extLst>
      <p:ext uri="{BB962C8B-B14F-4D97-AF65-F5344CB8AC3E}">
        <p14:creationId xmlns:p14="http://schemas.microsoft.com/office/powerpoint/2010/main" val="331690516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erson, outdoor, little&#10;&#10;Description automatically generated">
            <a:extLst>
              <a:ext uri="{FF2B5EF4-FFF2-40B4-BE49-F238E27FC236}">
                <a16:creationId xmlns:a16="http://schemas.microsoft.com/office/drawing/2014/main" id="{8CA1D7FF-F626-B24B-B176-59C7A63C89B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696000" y="0"/>
            <a:ext cx="2448000" cy="5053898"/>
          </a:xfrm>
          <a:prstGeom prst="rect">
            <a:avLst/>
          </a:prstGeom>
        </p:spPr>
      </p:pic>
      <p:sp>
        <p:nvSpPr>
          <p:cNvPr id="2" name="Title 1">
            <a:extLst>
              <a:ext uri="{FF2B5EF4-FFF2-40B4-BE49-F238E27FC236}">
                <a16:creationId xmlns:a16="http://schemas.microsoft.com/office/drawing/2014/main" id="{CAECCDD6-0B76-BF4D-AC76-BDE8EB163152}"/>
              </a:ext>
            </a:extLst>
          </p:cNvPr>
          <p:cNvSpPr>
            <a:spLocks noGrp="1"/>
          </p:cNvSpPr>
          <p:nvPr>
            <p:ph type="title"/>
          </p:nvPr>
        </p:nvSpPr>
        <p:spPr>
          <a:xfrm>
            <a:off x="457200" y="0"/>
            <a:ext cx="8229600" cy="689591"/>
          </a:xfrm>
        </p:spPr>
        <p:txBody>
          <a:bodyPr/>
          <a:lstStyle/>
          <a:p>
            <a:r>
              <a:rPr lang="en-US" sz="2400" dirty="0"/>
              <a:t>Methods</a:t>
            </a:r>
          </a:p>
        </p:txBody>
      </p:sp>
      <p:sp>
        <p:nvSpPr>
          <p:cNvPr id="3" name="Text Placeholder 2">
            <a:extLst>
              <a:ext uri="{FF2B5EF4-FFF2-40B4-BE49-F238E27FC236}">
                <a16:creationId xmlns:a16="http://schemas.microsoft.com/office/drawing/2014/main" id="{C6058246-7691-5A4E-933C-EE903F4A232A}"/>
              </a:ext>
            </a:extLst>
          </p:cNvPr>
          <p:cNvSpPr>
            <a:spLocks noGrp="1"/>
          </p:cNvSpPr>
          <p:nvPr>
            <p:ph type="body" sz="quarter" idx="10"/>
          </p:nvPr>
        </p:nvSpPr>
        <p:spPr>
          <a:xfrm>
            <a:off x="348234" y="687520"/>
            <a:ext cx="6238764" cy="4014805"/>
          </a:xfrm>
        </p:spPr>
        <p:txBody>
          <a:bodyPr/>
          <a:lstStyle/>
          <a:p>
            <a:pPr marL="229870" indent="-229870">
              <a:spcBef>
                <a:spcPts val="0"/>
              </a:spcBef>
            </a:pPr>
            <a:r>
              <a:rPr lang="en-US" b="1" dirty="0">
                <a:solidFill>
                  <a:schemeClr val="accent2"/>
                </a:solidFill>
              </a:rPr>
              <a:t>Estimated orphanhood/caregiver loss </a:t>
            </a:r>
            <a:r>
              <a:rPr lang="en-US" dirty="0"/>
              <a:t>using excess mortality, COVID-19 mortality, and calculating male and female fertility rates</a:t>
            </a:r>
          </a:p>
          <a:p>
            <a:pPr marL="229870" indent="-229870">
              <a:spcBef>
                <a:spcPts val="0"/>
              </a:spcBef>
            </a:pPr>
            <a:endParaRPr lang="en-US" dirty="0"/>
          </a:p>
          <a:p>
            <a:pPr marL="229870" indent="-229870">
              <a:spcBef>
                <a:spcPts val="0"/>
              </a:spcBef>
            </a:pPr>
            <a:endParaRPr lang="en-US" dirty="0"/>
          </a:p>
          <a:p>
            <a:pPr marL="229870" indent="-229870">
              <a:spcBef>
                <a:spcPts val="0"/>
              </a:spcBef>
            </a:pPr>
            <a:r>
              <a:rPr lang="en-US" b="1" dirty="0">
                <a:solidFill>
                  <a:schemeClr val="accent2"/>
                </a:solidFill>
                <a:latin typeface="Calibri"/>
                <a:cs typeface="Calibri"/>
              </a:rPr>
              <a:t>Orphans</a:t>
            </a:r>
            <a:r>
              <a:rPr lang="en-US" dirty="0">
                <a:latin typeface="Calibri"/>
                <a:cs typeface="Calibri"/>
              </a:rPr>
              <a:t>: Using mortality rates by age/sex, estimated </a:t>
            </a:r>
            <a:r>
              <a:rPr lang="en-GB" dirty="0">
                <a:latin typeface="Calibri"/>
                <a:cs typeface="Calibri"/>
              </a:rPr>
              <a:t>average number of children age &lt;18 by summing the average # of children born (to a man or woman over each of past 17 years, for age they were that year</a:t>
            </a:r>
            <a:r>
              <a:rPr lang="en-US" dirty="0">
                <a:latin typeface="Calibri"/>
                <a:cs typeface="Calibri"/>
              </a:rPr>
              <a:t>. (Adjusted for double orphans)</a:t>
            </a:r>
          </a:p>
          <a:p>
            <a:pPr marL="229870" indent="-229870"/>
            <a:endParaRPr lang="en-US" sz="1400" dirty="0">
              <a:cs typeface="Calibri" panose="020F0502020204030204" pitchFamily="34" charset="0"/>
            </a:endParaRPr>
          </a:p>
        </p:txBody>
      </p:sp>
      <p:sp>
        <p:nvSpPr>
          <p:cNvPr id="4" name="Rectangle 3">
            <a:extLst>
              <a:ext uri="{FF2B5EF4-FFF2-40B4-BE49-F238E27FC236}">
                <a16:creationId xmlns:a16="http://schemas.microsoft.com/office/drawing/2014/main" id="{AFB07603-34A9-3144-B859-EDEEEAFD7EAC}"/>
              </a:ext>
            </a:extLst>
          </p:cNvPr>
          <p:cNvSpPr/>
          <p:nvPr/>
        </p:nvSpPr>
        <p:spPr>
          <a:xfrm>
            <a:off x="7611208" y="4807100"/>
            <a:ext cx="1532792" cy="184666"/>
          </a:xfrm>
          <a:prstGeom prst="rect">
            <a:avLst/>
          </a:prstGeom>
        </p:spPr>
        <p:txBody>
          <a:bodyPr wrap="none">
            <a:spAutoFit/>
          </a:bodyPr>
          <a:lstStyle/>
          <a:p>
            <a:r>
              <a:rPr lang="en-GB" sz="600">
                <a:solidFill>
                  <a:schemeClr val="tx2"/>
                </a:solidFill>
              </a:rPr>
              <a:t>© UNICEF/UNI318699// Frank </a:t>
            </a:r>
            <a:r>
              <a:rPr lang="en-GB" sz="600" err="1">
                <a:solidFill>
                  <a:schemeClr val="tx2"/>
                </a:solidFill>
              </a:rPr>
              <a:t>Dejongh</a:t>
            </a:r>
            <a:endParaRPr lang="en-US" sz="600">
              <a:solidFill>
                <a:schemeClr val="tx2"/>
              </a:solidFill>
            </a:endParaRPr>
          </a:p>
        </p:txBody>
      </p:sp>
    </p:spTree>
    <p:extLst>
      <p:ext uri="{BB962C8B-B14F-4D97-AF65-F5344CB8AC3E}">
        <p14:creationId xmlns:p14="http://schemas.microsoft.com/office/powerpoint/2010/main" val="131511281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erson, outdoor, little&#10;&#10;Description automatically generated">
            <a:extLst>
              <a:ext uri="{FF2B5EF4-FFF2-40B4-BE49-F238E27FC236}">
                <a16:creationId xmlns:a16="http://schemas.microsoft.com/office/drawing/2014/main" id="{8CA1D7FF-F626-B24B-B176-59C7A63C89B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696000" y="0"/>
            <a:ext cx="2448000" cy="5053898"/>
          </a:xfrm>
          <a:prstGeom prst="rect">
            <a:avLst/>
          </a:prstGeom>
        </p:spPr>
      </p:pic>
      <p:sp>
        <p:nvSpPr>
          <p:cNvPr id="2" name="Title 1">
            <a:extLst>
              <a:ext uri="{FF2B5EF4-FFF2-40B4-BE49-F238E27FC236}">
                <a16:creationId xmlns:a16="http://schemas.microsoft.com/office/drawing/2014/main" id="{CAECCDD6-0B76-BF4D-AC76-BDE8EB163152}"/>
              </a:ext>
            </a:extLst>
          </p:cNvPr>
          <p:cNvSpPr>
            <a:spLocks noGrp="1"/>
          </p:cNvSpPr>
          <p:nvPr>
            <p:ph type="title"/>
          </p:nvPr>
        </p:nvSpPr>
        <p:spPr>
          <a:xfrm>
            <a:off x="457200" y="0"/>
            <a:ext cx="8229600" cy="689591"/>
          </a:xfrm>
        </p:spPr>
        <p:txBody>
          <a:bodyPr/>
          <a:lstStyle/>
          <a:p>
            <a:r>
              <a:rPr lang="en-US" sz="2400" dirty="0"/>
              <a:t>Methods</a:t>
            </a:r>
          </a:p>
        </p:txBody>
      </p:sp>
      <p:sp>
        <p:nvSpPr>
          <p:cNvPr id="3" name="Text Placeholder 2">
            <a:extLst>
              <a:ext uri="{FF2B5EF4-FFF2-40B4-BE49-F238E27FC236}">
                <a16:creationId xmlns:a16="http://schemas.microsoft.com/office/drawing/2014/main" id="{C6058246-7691-5A4E-933C-EE903F4A232A}"/>
              </a:ext>
            </a:extLst>
          </p:cNvPr>
          <p:cNvSpPr>
            <a:spLocks noGrp="1"/>
          </p:cNvSpPr>
          <p:nvPr>
            <p:ph type="body" sz="quarter" idx="10"/>
          </p:nvPr>
        </p:nvSpPr>
        <p:spPr>
          <a:xfrm>
            <a:off x="348234" y="687520"/>
            <a:ext cx="6238764" cy="4014805"/>
          </a:xfrm>
        </p:spPr>
        <p:txBody>
          <a:bodyPr/>
          <a:lstStyle/>
          <a:p>
            <a:pPr marL="229870" indent="-229870">
              <a:spcBef>
                <a:spcPts val="0"/>
              </a:spcBef>
            </a:pPr>
            <a:r>
              <a:rPr lang="en-US" b="1" dirty="0">
                <a:solidFill>
                  <a:schemeClr val="accent2"/>
                </a:solidFill>
              </a:rPr>
              <a:t>Loss of co-resident grandparents/caregivers:</a:t>
            </a:r>
            <a:r>
              <a:rPr lang="en-US" b="1" dirty="0"/>
              <a:t> </a:t>
            </a:r>
          </a:p>
          <a:p>
            <a:pPr marL="229870" indent="-229870">
              <a:spcBef>
                <a:spcPts val="0"/>
              </a:spcBef>
            </a:pPr>
            <a:endParaRPr lang="en-US" b="1" dirty="0">
              <a:cs typeface="Calibri" panose="020F0502020204030204" pitchFamily="34" charset="0"/>
            </a:endParaRPr>
          </a:p>
          <a:p>
            <a:pPr marL="742315" lvl="1" indent="-285115">
              <a:spcBef>
                <a:spcPts val="0"/>
              </a:spcBef>
            </a:pPr>
            <a:r>
              <a:rPr lang="en-US" dirty="0"/>
              <a:t>Prevalence of skip generation grandparents &gt; age 60, living with grandchildren, in absence of parents</a:t>
            </a:r>
            <a:endParaRPr lang="en-US" dirty="0">
              <a:cs typeface="Calibri" panose="020F0502020204030204" pitchFamily="34" charset="0"/>
            </a:endParaRPr>
          </a:p>
          <a:p>
            <a:pPr marL="742315" lvl="1" indent="-285115">
              <a:spcBef>
                <a:spcPts val="0"/>
              </a:spcBef>
            </a:pPr>
            <a:r>
              <a:rPr lang="en-US" dirty="0"/>
              <a:t>Prevalence of grandparents or other potential caregivers &gt; age 60, living with a household member of 0-19 years-old </a:t>
            </a:r>
          </a:p>
          <a:p>
            <a:pPr marL="742315" lvl="1" indent="-285115">
              <a:spcBef>
                <a:spcPts val="0"/>
              </a:spcBef>
            </a:pPr>
            <a:endParaRPr lang="en-US" dirty="0">
              <a:cs typeface="Calibri" panose="020F0502020204030204" pitchFamily="34" charset="0"/>
            </a:endParaRPr>
          </a:p>
          <a:p>
            <a:pPr marL="229870" indent="-229870">
              <a:spcBef>
                <a:spcPts val="0"/>
              </a:spcBef>
            </a:pPr>
            <a:r>
              <a:rPr lang="en-US" b="1" dirty="0">
                <a:solidFill>
                  <a:schemeClr val="accent2"/>
                </a:solidFill>
              </a:rPr>
              <a:t>Extrapolated global estimates of numbers of children orphaned or losing grandparents/caregivers, </a:t>
            </a:r>
            <a:r>
              <a:rPr lang="en-US" dirty="0"/>
              <a:t>via logistic model using Institute for Health Metrics and Evaluation fertility rates to predict ratios of orphans or caregiver loss to deaths, for every country in the world</a:t>
            </a:r>
            <a:endParaRPr lang="en-US" dirty="0">
              <a:cs typeface="Calibri" panose="020F0502020204030204" pitchFamily="34" charset="0"/>
            </a:endParaRPr>
          </a:p>
          <a:p>
            <a:pPr marL="229870" indent="-229870"/>
            <a:endParaRPr lang="en-US" sz="1400" dirty="0">
              <a:cs typeface="Calibri" panose="020F0502020204030204" pitchFamily="34" charset="0"/>
            </a:endParaRPr>
          </a:p>
        </p:txBody>
      </p:sp>
      <p:sp>
        <p:nvSpPr>
          <p:cNvPr id="4" name="Rectangle 3">
            <a:extLst>
              <a:ext uri="{FF2B5EF4-FFF2-40B4-BE49-F238E27FC236}">
                <a16:creationId xmlns:a16="http://schemas.microsoft.com/office/drawing/2014/main" id="{AFB07603-34A9-3144-B859-EDEEEAFD7EAC}"/>
              </a:ext>
            </a:extLst>
          </p:cNvPr>
          <p:cNvSpPr/>
          <p:nvPr/>
        </p:nvSpPr>
        <p:spPr>
          <a:xfrm>
            <a:off x="7611208" y="4807100"/>
            <a:ext cx="1532792" cy="184666"/>
          </a:xfrm>
          <a:prstGeom prst="rect">
            <a:avLst/>
          </a:prstGeom>
        </p:spPr>
        <p:txBody>
          <a:bodyPr wrap="none">
            <a:spAutoFit/>
          </a:bodyPr>
          <a:lstStyle/>
          <a:p>
            <a:r>
              <a:rPr lang="en-GB" sz="600">
                <a:solidFill>
                  <a:schemeClr val="tx2"/>
                </a:solidFill>
              </a:rPr>
              <a:t>© UNICEF/UNI318699// Frank </a:t>
            </a:r>
            <a:r>
              <a:rPr lang="en-GB" sz="600" err="1">
                <a:solidFill>
                  <a:schemeClr val="tx2"/>
                </a:solidFill>
              </a:rPr>
              <a:t>Dejongh</a:t>
            </a:r>
            <a:endParaRPr lang="en-US" sz="600">
              <a:solidFill>
                <a:schemeClr val="tx2"/>
              </a:solidFill>
            </a:endParaRPr>
          </a:p>
        </p:txBody>
      </p:sp>
    </p:spTree>
    <p:extLst>
      <p:ext uri="{BB962C8B-B14F-4D97-AF65-F5344CB8AC3E}">
        <p14:creationId xmlns:p14="http://schemas.microsoft.com/office/powerpoint/2010/main" val="2047350202"/>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a:extLst>
              <a:ext uri="{FF2B5EF4-FFF2-40B4-BE49-F238E27FC236}">
                <a16:creationId xmlns:a16="http://schemas.microsoft.com/office/drawing/2014/main" id="{2879B273-2B0D-674A-A331-C12D9FF9E968}"/>
              </a:ext>
            </a:extLst>
          </p:cNvPr>
          <p:cNvGrpSpPr/>
          <p:nvPr/>
        </p:nvGrpSpPr>
        <p:grpSpPr>
          <a:xfrm>
            <a:off x="228016" y="1080098"/>
            <a:ext cx="8597608" cy="3557661"/>
            <a:chOff x="1665288" y="1341437"/>
            <a:chExt cx="8888413" cy="4387851"/>
          </a:xfrm>
          <a:solidFill>
            <a:schemeClr val="bg2">
              <a:lumMod val="95000"/>
            </a:schemeClr>
          </a:solidFill>
        </p:grpSpPr>
        <p:sp>
          <p:nvSpPr>
            <p:cNvPr id="52" name="Freeform 6">
              <a:extLst>
                <a:ext uri="{FF2B5EF4-FFF2-40B4-BE49-F238E27FC236}">
                  <a16:creationId xmlns:a16="http://schemas.microsoft.com/office/drawing/2014/main" id="{39BF92B8-AF64-CE4C-9BF2-E156F0891D25}"/>
                </a:ext>
              </a:extLst>
            </p:cNvPr>
            <p:cNvSpPr>
              <a:spLocks/>
            </p:cNvSpPr>
            <p:nvPr/>
          </p:nvSpPr>
          <p:spPr bwMode="auto">
            <a:xfrm>
              <a:off x="7377112" y="2641600"/>
              <a:ext cx="374650" cy="300038"/>
            </a:xfrm>
            <a:custGeom>
              <a:avLst/>
              <a:gdLst>
                <a:gd name="T0" fmla="*/ 23 w 236"/>
                <a:gd name="T1" fmla="*/ 66 h 189"/>
                <a:gd name="T2" fmla="*/ 37 w 236"/>
                <a:gd name="T3" fmla="*/ 54 h 189"/>
                <a:gd name="T4" fmla="*/ 58 w 236"/>
                <a:gd name="T5" fmla="*/ 45 h 189"/>
                <a:gd name="T6" fmla="*/ 71 w 236"/>
                <a:gd name="T7" fmla="*/ 24 h 189"/>
                <a:gd name="T8" fmla="*/ 82 w 236"/>
                <a:gd name="T9" fmla="*/ 22 h 189"/>
                <a:gd name="T10" fmla="*/ 97 w 236"/>
                <a:gd name="T11" fmla="*/ 23 h 189"/>
                <a:gd name="T12" fmla="*/ 116 w 236"/>
                <a:gd name="T13" fmla="*/ 30 h 189"/>
                <a:gd name="T14" fmla="*/ 134 w 236"/>
                <a:gd name="T15" fmla="*/ 27 h 189"/>
                <a:gd name="T16" fmla="*/ 147 w 236"/>
                <a:gd name="T17" fmla="*/ 18 h 189"/>
                <a:gd name="T18" fmla="*/ 149 w 236"/>
                <a:gd name="T19" fmla="*/ 7 h 189"/>
                <a:gd name="T20" fmla="*/ 165 w 236"/>
                <a:gd name="T21" fmla="*/ 4 h 189"/>
                <a:gd name="T22" fmla="*/ 170 w 236"/>
                <a:gd name="T23" fmla="*/ 12 h 189"/>
                <a:gd name="T24" fmla="*/ 182 w 236"/>
                <a:gd name="T25" fmla="*/ 36 h 189"/>
                <a:gd name="T26" fmla="*/ 193 w 236"/>
                <a:gd name="T27" fmla="*/ 29 h 189"/>
                <a:gd name="T28" fmla="*/ 214 w 236"/>
                <a:gd name="T29" fmla="*/ 22 h 189"/>
                <a:gd name="T30" fmla="*/ 236 w 236"/>
                <a:gd name="T31" fmla="*/ 28 h 189"/>
                <a:gd name="T32" fmla="*/ 219 w 236"/>
                <a:gd name="T33" fmla="*/ 34 h 189"/>
                <a:gd name="T34" fmla="*/ 183 w 236"/>
                <a:gd name="T35" fmla="*/ 40 h 189"/>
                <a:gd name="T36" fmla="*/ 181 w 236"/>
                <a:gd name="T37" fmla="*/ 58 h 189"/>
                <a:gd name="T38" fmla="*/ 179 w 236"/>
                <a:gd name="T39" fmla="*/ 77 h 189"/>
                <a:gd name="T40" fmla="*/ 178 w 236"/>
                <a:gd name="T41" fmla="*/ 93 h 189"/>
                <a:gd name="T42" fmla="*/ 172 w 236"/>
                <a:gd name="T43" fmla="*/ 106 h 189"/>
                <a:gd name="T44" fmla="*/ 157 w 236"/>
                <a:gd name="T45" fmla="*/ 123 h 189"/>
                <a:gd name="T46" fmla="*/ 155 w 236"/>
                <a:gd name="T47" fmla="*/ 142 h 189"/>
                <a:gd name="T48" fmla="*/ 135 w 236"/>
                <a:gd name="T49" fmla="*/ 142 h 189"/>
                <a:gd name="T50" fmla="*/ 121 w 236"/>
                <a:gd name="T51" fmla="*/ 148 h 189"/>
                <a:gd name="T52" fmla="*/ 116 w 236"/>
                <a:gd name="T53" fmla="*/ 178 h 189"/>
                <a:gd name="T54" fmla="*/ 82 w 236"/>
                <a:gd name="T55" fmla="*/ 184 h 189"/>
                <a:gd name="T56" fmla="*/ 68 w 236"/>
                <a:gd name="T57" fmla="*/ 186 h 189"/>
                <a:gd name="T58" fmla="*/ 20 w 236"/>
                <a:gd name="T59" fmla="*/ 179 h 189"/>
                <a:gd name="T60" fmla="*/ 29 w 236"/>
                <a:gd name="T61" fmla="*/ 147 h 189"/>
                <a:gd name="T62" fmla="*/ 11 w 236"/>
                <a:gd name="T63" fmla="*/ 130 h 189"/>
                <a:gd name="T64" fmla="*/ 8 w 236"/>
                <a:gd name="T65" fmla="*/ 102 h 189"/>
                <a:gd name="T66" fmla="*/ 2 w 236"/>
                <a:gd name="T67" fmla="*/ 84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6" h="189">
                  <a:moveTo>
                    <a:pt x="4" y="58"/>
                  </a:moveTo>
                  <a:lnTo>
                    <a:pt x="23" y="66"/>
                  </a:lnTo>
                  <a:lnTo>
                    <a:pt x="35" y="63"/>
                  </a:lnTo>
                  <a:lnTo>
                    <a:pt x="37" y="54"/>
                  </a:lnTo>
                  <a:lnTo>
                    <a:pt x="50" y="51"/>
                  </a:lnTo>
                  <a:lnTo>
                    <a:pt x="58" y="45"/>
                  </a:lnTo>
                  <a:lnTo>
                    <a:pt x="58" y="28"/>
                  </a:lnTo>
                  <a:lnTo>
                    <a:pt x="71" y="24"/>
                  </a:lnTo>
                  <a:lnTo>
                    <a:pt x="72" y="17"/>
                  </a:lnTo>
                  <a:lnTo>
                    <a:pt x="82" y="22"/>
                  </a:lnTo>
                  <a:lnTo>
                    <a:pt x="87" y="23"/>
                  </a:lnTo>
                  <a:lnTo>
                    <a:pt x="97" y="23"/>
                  </a:lnTo>
                  <a:lnTo>
                    <a:pt x="110" y="27"/>
                  </a:lnTo>
                  <a:lnTo>
                    <a:pt x="116" y="30"/>
                  </a:lnTo>
                  <a:lnTo>
                    <a:pt x="127" y="23"/>
                  </a:lnTo>
                  <a:lnTo>
                    <a:pt x="134" y="27"/>
                  </a:lnTo>
                  <a:lnTo>
                    <a:pt x="137" y="18"/>
                  </a:lnTo>
                  <a:lnTo>
                    <a:pt x="147" y="18"/>
                  </a:lnTo>
                  <a:lnTo>
                    <a:pt x="149" y="15"/>
                  </a:lnTo>
                  <a:lnTo>
                    <a:pt x="149" y="7"/>
                  </a:lnTo>
                  <a:lnTo>
                    <a:pt x="154" y="0"/>
                  </a:lnTo>
                  <a:lnTo>
                    <a:pt x="165" y="4"/>
                  </a:lnTo>
                  <a:lnTo>
                    <a:pt x="165" y="11"/>
                  </a:lnTo>
                  <a:lnTo>
                    <a:pt x="170" y="12"/>
                  </a:lnTo>
                  <a:lnTo>
                    <a:pt x="173" y="29"/>
                  </a:lnTo>
                  <a:lnTo>
                    <a:pt x="182" y="36"/>
                  </a:lnTo>
                  <a:lnTo>
                    <a:pt x="186" y="31"/>
                  </a:lnTo>
                  <a:lnTo>
                    <a:pt x="193" y="29"/>
                  </a:lnTo>
                  <a:lnTo>
                    <a:pt x="202" y="20"/>
                  </a:lnTo>
                  <a:lnTo>
                    <a:pt x="214" y="22"/>
                  </a:lnTo>
                  <a:lnTo>
                    <a:pt x="232" y="22"/>
                  </a:lnTo>
                  <a:lnTo>
                    <a:pt x="236" y="28"/>
                  </a:lnTo>
                  <a:lnTo>
                    <a:pt x="227" y="30"/>
                  </a:lnTo>
                  <a:lnTo>
                    <a:pt x="219" y="34"/>
                  </a:lnTo>
                  <a:lnTo>
                    <a:pt x="200" y="36"/>
                  </a:lnTo>
                  <a:lnTo>
                    <a:pt x="183" y="40"/>
                  </a:lnTo>
                  <a:lnTo>
                    <a:pt x="175" y="50"/>
                  </a:lnTo>
                  <a:lnTo>
                    <a:pt x="181" y="58"/>
                  </a:lnTo>
                  <a:lnTo>
                    <a:pt x="185" y="69"/>
                  </a:lnTo>
                  <a:lnTo>
                    <a:pt x="179" y="77"/>
                  </a:lnTo>
                  <a:lnTo>
                    <a:pt x="182" y="85"/>
                  </a:lnTo>
                  <a:lnTo>
                    <a:pt x="178" y="93"/>
                  </a:lnTo>
                  <a:lnTo>
                    <a:pt x="162" y="92"/>
                  </a:lnTo>
                  <a:lnTo>
                    <a:pt x="172" y="106"/>
                  </a:lnTo>
                  <a:lnTo>
                    <a:pt x="162" y="111"/>
                  </a:lnTo>
                  <a:lnTo>
                    <a:pt x="157" y="123"/>
                  </a:lnTo>
                  <a:lnTo>
                    <a:pt x="160" y="136"/>
                  </a:lnTo>
                  <a:lnTo>
                    <a:pt x="155" y="142"/>
                  </a:lnTo>
                  <a:lnTo>
                    <a:pt x="148" y="140"/>
                  </a:lnTo>
                  <a:lnTo>
                    <a:pt x="135" y="142"/>
                  </a:lnTo>
                  <a:lnTo>
                    <a:pt x="134" y="148"/>
                  </a:lnTo>
                  <a:lnTo>
                    <a:pt x="121" y="148"/>
                  </a:lnTo>
                  <a:lnTo>
                    <a:pt x="113" y="160"/>
                  </a:lnTo>
                  <a:lnTo>
                    <a:pt x="116" y="178"/>
                  </a:lnTo>
                  <a:lnTo>
                    <a:pt x="95" y="186"/>
                  </a:lnTo>
                  <a:lnTo>
                    <a:pt x="82" y="184"/>
                  </a:lnTo>
                  <a:lnTo>
                    <a:pt x="79" y="189"/>
                  </a:lnTo>
                  <a:lnTo>
                    <a:pt x="68" y="186"/>
                  </a:lnTo>
                  <a:lnTo>
                    <a:pt x="51" y="189"/>
                  </a:lnTo>
                  <a:lnTo>
                    <a:pt x="20" y="179"/>
                  </a:lnTo>
                  <a:lnTo>
                    <a:pt x="33" y="160"/>
                  </a:lnTo>
                  <a:lnTo>
                    <a:pt x="29" y="147"/>
                  </a:lnTo>
                  <a:lnTo>
                    <a:pt x="15" y="143"/>
                  </a:lnTo>
                  <a:lnTo>
                    <a:pt x="11" y="130"/>
                  </a:lnTo>
                  <a:lnTo>
                    <a:pt x="3" y="113"/>
                  </a:lnTo>
                  <a:lnTo>
                    <a:pt x="8" y="102"/>
                  </a:lnTo>
                  <a:lnTo>
                    <a:pt x="0" y="99"/>
                  </a:lnTo>
                  <a:lnTo>
                    <a:pt x="2" y="84"/>
                  </a:lnTo>
                  <a:lnTo>
                    <a:pt x="4" y="58"/>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53" name="Freeform 7">
              <a:extLst>
                <a:ext uri="{FF2B5EF4-FFF2-40B4-BE49-F238E27FC236}">
                  <a16:creationId xmlns:a16="http://schemas.microsoft.com/office/drawing/2014/main" id="{1E9C8B2D-8391-AD4B-B45A-A11E59A45900}"/>
                </a:ext>
              </a:extLst>
            </p:cNvPr>
            <p:cNvSpPr>
              <a:spLocks/>
            </p:cNvSpPr>
            <p:nvPr/>
          </p:nvSpPr>
          <p:spPr bwMode="auto">
            <a:xfrm>
              <a:off x="6042025" y="4102101"/>
              <a:ext cx="361950" cy="398463"/>
            </a:xfrm>
            <a:custGeom>
              <a:avLst/>
              <a:gdLst>
                <a:gd name="T0" fmla="*/ 92 w 228"/>
                <a:gd name="T1" fmla="*/ 16 h 251"/>
                <a:gd name="T2" fmla="*/ 102 w 228"/>
                <a:gd name="T3" fmla="*/ 35 h 251"/>
                <a:gd name="T4" fmla="*/ 121 w 228"/>
                <a:gd name="T5" fmla="*/ 44 h 251"/>
                <a:gd name="T6" fmla="*/ 137 w 228"/>
                <a:gd name="T7" fmla="*/ 44 h 251"/>
                <a:gd name="T8" fmla="*/ 144 w 228"/>
                <a:gd name="T9" fmla="*/ 27 h 251"/>
                <a:gd name="T10" fmla="*/ 157 w 228"/>
                <a:gd name="T11" fmla="*/ 23 h 251"/>
                <a:gd name="T12" fmla="*/ 165 w 228"/>
                <a:gd name="T13" fmla="*/ 30 h 251"/>
                <a:gd name="T14" fmla="*/ 187 w 228"/>
                <a:gd name="T15" fmla="*/ 43 h 251"/>
                <a:gd name="T16" fmla="*/ 188 w 228"/>
                <a:gd name="T17" fmla="*/ 63 h 251"/>
                <a:gd name="T18" fmla="*/ 195 w 228"/>
                <a:gd name="T19" fmla="*/ 84 h 251"/>
                <a:gd name="T20" fmla="*/ 198 w 228"/>
                <a:gd name="T21" fmla="*/ 107 h 251"/>
                <a:gd name="T22" fmla="*/ 217 w 228"/>
                <a:gd name="T23" fmla="*/ 104 h 251"/>
                <a:gd name="T24" fmla="*/ 227 w 228"/>
                <a:gd name="T25" fmla="*/ 112 h 251"/>
                <a:gd name="T26" fmla="*/ 228 w 228"/>
                <a:gd name="T27" fmla="*/ 132 h 251"/>
                <a:gd name="T28" fmla="*/ 227 w 228"/>
                <a:gd name="T29" fmla="*/ 147 h 251"/>
                <a:gd name="T30" fmla="*/ 186 w 228"/>
                <a:gd name="T31" fmla="*/ 213 h 251"/>
                <a:gd name="T32" fmla="*/ 209 w 228"/>
                <a:gd name="T33" fmla="*/ 243 h 251"/>
                <a:gd name="T34" fmla="*/ 132 w 228"/>
                <a:gd name="T35" fmla="*/ 248 h 251"/>
                <a:gd name="T36" fmla="*/ 46 w 228"/>
                <a:gd name="T37" fmla="*/ 239 h 251"/>
                <a:gd name="T38" fmla="*/ 33 w 228"/>
                <a:gd name="T39" fmla="*/ 231 h 251"/>
                <a:gd name="T40" fmla="*/ 10 w 228"/>
                <a:gd name="T41" fmla="*/ 234 h 251"/>
                <a:gd name="T42" fmla="*/ 0 w 228"/>
                <a:gd name="T43" fmla="*/ 225 h 251"/>
                <a:gd name="T44" fmla="*/ 9 w 228"/>
                <a:gd name="T45" fmla="*/ 188 h 251"/>
                <a:gd name="T46" fmla="*/ 16 w 228"/>
                <a:gd name="T47" fmla="*/ 160 h 251"/>
                <a:gd name="T48" fmla="*/ 31 w 228"/>
                <a:gd name="T49" fmla="*/ 138 h 251"/>
                <a:gd name="T50" fmla="*/ 39 w 228"/>
                <a:gd name="T51" fmla="*/ 113 h 251"/>
                <a:gd name="T52" fmla="*/ 33 w 228"/>
                <a:gd name="T53" fmla="*/ 94 h 251"/>
                <a:gd name="T54" fmla="*/ 24 w 228"/>
                <a:gd name="T55" fmla="*/ 69 h 251"/>
                <a:gd name="T56" fmla="*/ 31 w 228"/>
                <a:gd name="T57" fmla="*/ 56 h 251"/>
                <a:gd name="T58" fmla="*/ 22 w 228"/>
                <a:gd name="T59" fmla="*/ 22 h 251"/>
                <a:gd name="T60" fmla="*/ 14 w 228"/>
                <a:gd name="T61" fmla="*/ 5 h 251"/>
                <a:gd name="T62" fmla="*/ 27 w 228"/>
                <a:gd name="T63" fmla="*/ 3 h 251"/>
                <a:gd name="T64" fmla="*/ 88 w 228"/>
                <a:gd name="T65" fmla="*/ 1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8" h="251">
                  <a:moveTo>
                    <a:pt x="88" y="1"/>
                  </a:moveTo>
                  <a:lnTo>
                    <a:pt x="92" y="16"/>
                  </a:lnTo>
                  <a:lnTo>
                    <a:pt x="97" y="29"/>
                  </a:lnTo>
                  <a:lnTo>
                    <a:pt x="102" y="35"/>
                  </a:lnTo>
                  <a:lnTo>
                    <a:pt x="109" y="46"/>
                  </a:lnTo>
                  <a:lnTo>
                    <a:pt x="121" y="44"/>
                  </a:lnTo>
                  <a:lnTo>
                    <a:pt x="127" y="42"/>
                  </a:lnTo>
                  <a:lnTo>
                    <a:pt x="137" y="44"/>
                  </a:lnTo>
                  <a:lnTo>
                    <a:pt x="140" y="39"/>
                  </a:lnTo>
                  <a:lnTo>
                    <a:pt x="144" y="27"/>
                  </a:lnTo>
                  <a:lnTo>
                    <a:pt x="156" y="26"/>
                  </a:lnTo>
                  <a:lnTo>
                    <a:pt x="157" y="23"/>
                  </a:lnTo>
                  <a:lnTo>
                    <a:pt x="166" y="22"/>
                  </a:lnTo>
                  <a:lnTo>
                    <a:pt x="165" y="30"/>
                  </a:lnTo>
                  <a:lnTo>
                    <a:pt x="187" y="30"/>
                  </a:lnTo>
                  <a:lnTo>
                    <a:pt x="187" y="43"/>
                  </a:lnTo>
                  <a:lnTo>
                    <a:pt x="190" y="51"/>
                  </a:lnTo>
                  <a:lnTo>
                    <a:pt x="188" y="63"/>
                  </a:lnTo>
                  <a:lnTo>
                    <a:pt x="189" y="76"/>
                  </a:lnTo>
                  <a:lnTo>
                    <a:pt x="195" y="84"/>
                  </a:lnTo>
                  <a:lnTo>
                    <a:pt x="193" y="109"/>
                  </a:lnTo>
                  <a:lnTo>
                    <a:pt x="198" y="107"/>
                  </a:lnTo>
                  <a:lnTo>
                    <a:pt x="206" y="107"/>
                  </a:lnTo>
                  <a:lnTo>
                    <a:pt x="217" y="104"/>
                  </a:lnTo>
                  <a:lnTo>
                    <a:pt x="226" y="105"/>
                  </a:lnTo>
                  <a:lnTo>
                    <a:pt x="227" y="112"/>
                  </a:lnTo>
                  <a:lnTo>
                    <a:pt x="225" y="122"/>
                  </a:lnTo>
                  <a:lnTo>
                    <a:pt x="228" y="132"/>
                  </a:lnTo>
                  <a:lnTo>
                    <a:pt x="225" y="140"/>
                  </a:lnTo>
                  <a:lnTo>
                    <a:pt x="227" y="147"/>
                  </a:lnTo>
                  <a:lnTo>
                    <a:pt x="188" y="146"/>
                  </a:lnTo>
                  <a:lnTo>
                    <a:pt x="186" y="213"/>
                  </a:lnTo>
                  <a:lnTo>
                    <a:pt x="198" y="230"/>
                  </a:lnTo>
                  <a:lnTo>
                    <a:pt x="209" y="243"/>
                  </a:lnTo>
                  <a:lnTo>
                    <a:pt x="176" y="251"/>
                  </a:lnTo>
                  <a:lnTo>
                    <a:pt x="132" y="248"/>
                  </a:lnTo>
                  <a:lnTo>
                    <a:pt x="120" y="238"/>
                  </a:lnTo>
                  <a:lnTo>
                    <a:pt x="46" y="239"/>
                  </a:lnTo>
                  <a:lnTo>
                    <a:pt x="43" y="240"/>
                  </a:lnTo>
                  <a:lnTo>
                    <a:pt x="33" y="231"/>
                  </a:lnTo>
                  <a:lnTo>
                    <a:pt x="21" y="230"/>
                  </a:lnTo>
                  <a:lnTo>
                    <a:pt x="10" y="234"/>
                  </a:lnTo>
                  <a:lnTo>
                    <a:pt x="1" y="238"/>
                  </a:lnTo>
                  <a:lnTo>
                    <a:pt x="0" y="225"/>
                  </a:lnTo>
                  <a:lnTo>
                    <a:pt x="2" y="206"/>
                  </a:lnTo>
                  <a:lnTo>
                    <a:pt x="9" y="188"/>
                  </a:lnTo>
                  <a:lnTo>
                    <a:pt x="10" y="179"/>
                  </a:lnTo>
                  <a:lnTo>
                    <a:pt x="16" y="160"/>
                  </a:lnTo>
                  <a:lnTo>
                    <a:pt x="21" y="151"/>
                  </a:lnTo>
                  <a:lnTo>
                    <a:pt x="31" y="138"/>
                  </a:lnTo>
                  <a:lnTo>
                    <a:pt x="37" y="129"/>
                  </a:lnTo>
                  <a:lnTo>
                    <a:pt x="39" y="113"/>
                  </a:lnTo>
                  <a:lnTo>
                    <a:pt x="39" y="101"/>
                  </a:lnTo>
                  <a:lnTo>
                    <a:pt x="33" y="94"/>
                  </a:lnTo>
                  <a:lnTo>
                    <a:pt x="29" y="81"/>
                  </a:lnTo>
                  <a:lnTo>
                    <a:pt x="24" y="69"/>
                  </a:lnTo>
                  <a:lnTo>
                    <a:pt x="25" y="64"/>
                  </a:lnTo>
                  <a:lnTo>
                    <a:pt x="31" y="56"/>
                  </a:lnTo>
                  <a:lnTo>
                    <a:pt x="25" y="36"/>
                  </a:lnTo>
                  <a:lnTo>
                    <a:pt x="22" y="22"/>
                  </a:lnTo>
                  <a:lnTo>
                    <a:pt x="13" y="9"/>
                  </a:lnTo>
                  <a:lnTo>
                    <a:pt x="14" y="5"/>
                  </a:lnTo>
                  <a:lnTo>
                    <a:pt x="22" y="2"/>
                  </a:lnTo>
                  <a:lnTo>
                    <a:pt x="27" y="3"/>
                  </a:lnTo>
                  <a:lnTo>
                    <a:pt x="34" y="0"/>
                  </a:lnTo>
                  <a:lnTo>
                    <a:pt x="88" y="1"/>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54" name="Freeform 8">
              <a:extLst>
                <a:ext uri="{FF2B5EF4-FFF2-40B4-BE49-F238E27FC236}">
                  <a16:creationId xmlns:a16="http://schemas.microsoft.com/office/drawing/2014/main" id="{46CB99BD-9ABE-3849-92A3-50B61A403409}"/>
                </a:ext>
              </a:extLst>
            </p:cNvPr>
            <p:cNvSpPr>
              <a:spLocks/>
            </p:cNvSpPr>
            <p:nvPr/>
          </p:nvSpPr>
          <p:spPr bwMode="auto">
            <a:xfrm>
              <a:off x="6053137" y="4056063"/>
              <a:ext cx="31750" cy="44450"/>
            </a:xfrm>
            <a:custGeom>
              <a:avLst/>
              <a:gdLst>
                <a:gd name="T0" fmla="*/ 10 w 20"/>
                <a:gd name="T1" fmla="*/ 26 h 28"/>
                <a:gd name="T2" fmla="*/ 5 w 20"/>
                <a:gd name="T3" fmla="*/ 28 h 28"/>
                <a:gd name="T4" fmla="*/ 0 w 20"/>
                <a:gd name="T5" fmla="*/ 12 h 28"/>
                <a:gd name="T6" fmla="*/ 7 w 20"/>
                <a:gd name="T7" fmla="*/ 3 h 28"/>
                <a:gd name="T8" fmla="*/ 13 w 20"/>
                <a:gd name="T9" fmla="*/ 0 h 28"/>
                <a:gd name="T10" fmla="*/ 20 w 20"/>
                <a:gd name="T11" fmla="*/ 7 h 28"/>
                <a:gd name="T12" fmla="*/ 13 w 20"/>
                <a:gd name="T13" fmla="*/ 11 h 28"/>
                <a:gd name="T14" fmla="*/ 10 w 20"/>
                <a:gd name="T15" fmla="*/ 16 h 28"/>
                <a:gd name="T16" fmla="*/ 10 w 20"/>
                <a:gd name="T17"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8">
                  <a:moveTo>
                    <a:pt x="10" y="26"/>
                  </a:moveTo>
                  <a:lnTo>
                    <a:pt x="5" y="28"/>
                  </a:lnTo>
                  <a:lnTo>
                    <a:pt x="0" y="12"/>
                  </a:lnTo>
                  <a:lnTo>
                    <a:pt x="7" y="3"/>
                  </a:lnTo>
                  <a:lnTo>
                    <a:pt x="13" y="0"/>
                  </a:lnTo>
                  <a:lnTo>
                    <a:pt x="20" y="7"/>
                  </a:lnTo>
                  <a:lnTo>
                    <a:pt x="13" y="11"/>
                  </a:lnTo>
                  <a:lnTo>
                    <a:pt x="10" y="16"/>
                  </a:lnTo>
                  <a:lnTo>
                    <a:pt x="10" y="26"/>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55" name="Freeform 9">
              <a:extLst>
                <a:ext uri="{FF2B5EF4-FFF2-40B4-BE49-F238E27FC236}">
                  <a16:creationId xmlns:a16="http://schemas.microsoft.com/office/drawing/2014/main" id="{BD9BAADF-D93E-1949-8BDD-9E37C5E36AE6}"/>
                </a:ext>
              </a:extLst>
            </p:cNvPr>
            <p:cNvSpPr>
              <a:spLocks/>
            </p:cNvSpPr>
            <p:nvPr/>
          </p:nvSpPr>
          <p:spPr bwMode="auto">
            <a:xfrm>
              <a:off x="6219826" y="2503488"/>
              <a:ext cx="49213" cy="100013"/>
            </a:xfrm>
            <a:custGeom>
              <a:avLst/>
              <a:gdLst>
                <a:gd name="T0" fmla="*/ 22 w 31"/>
                <a:gd name="T1" fmla="*/ 17 h 63"/>
                <a:gd name="T2" fmla="*/ 20 w 31"/>
                <a:gd name="T3" fmla="*/ 24 h 63"/>
                <a:gd name="T4" fmla="*/ 23 w 31"/>
                <a:gd name="T5" fmla="*/ 33 h 63"/>
                <a:gd name="T6" fmla="*/ 31 w 31"/>
                <a:gd name="T7" fmla="*/ 38 h 63"/>
                <a:gd name="T8" fmla="*/ 31 w 31"/>
                <a:gd name="T9" fmla="*/ 44 h 63"/>
                <a:gd name="T10" fmla="*/ 25 w 31"/>
                <a:gd name="T11" fmla="*/ 46 h 63"/>
                <a:gd name="T12" fmla="*/ 25 w 31"/>
                <a:gd name="T13" fmla="*/ 53 h 63"/>
                <a:gd name="T14" fmla="*/ 18 w 31"/>
                <a:gd name="T15" fmla="*/ 63 h 63"/>
                <a:gd name="T16" fmla="*/ 15 w 31"/>
                <a:gd name="T17" fmla="*/ 62 h 63"/>
                <a:gd name="T18" fmla="*/ 14 w 31"/>
                <a:gd name="T19" fmla="*/ 57 h 63"/>
                <a:gd name="T20" fmla="*/ 4 w 31"/>
                <a:gd name="T21" fmla="*/ 50 h 63"/>
                <a:gd name="T22" fmla="*/ 2 w 31"/>
                <a:gd name="T23" fmla="*/ 40 h 63"/>
                <a:gd name="T24" fmla="*/ 3 w 31"/>
                <a:gd name="T25" fmla="*/ 26 h 63"/>
                <a:gd name="T26" fmla="*/ 4 w 31"/>
                <a:gd name="T27" fmla="*/ 20 h 63"/>
                <a:gd name="T28" fmla="*/ 1 w 31"/>
                <a:gd name="T29" fmla="*/ 17 h 63"/>
                <a:gd name="T30" fmla="*/ 0 w 31"/>
                <a:gd name="T31" fmla="*/ 10 h 63"/>
                <a:gd name="T32" fmla="*/ 6 w 31"/>
                <a:gd name="T33" fmla="*/ 0 h 63"/>
                <a:gd name="T34" fmla="*/ 7 w 31"/>
                <a:gd name="T35" fmla="*/ 4 h 63"/>
                <a:gd name="T36" fmla="*/ 12 w 31"/>
                <a:gd name="T37" fmla="*/ 2 h 63"/>
                <a:gd name="T38" fmla="*/ 16 w 31"/>
                <a:gd name="T39" fmla="*/ 8 h 63"/>
                <a:gd name="T40" fmla="*/ 20 w 31"/>
                <a:gd name="T41" fmla="*/ 10 h 63"/>
                <a:gd name="T42" fmla="*/ 22 w 31"/>
                <a:gd name="T43" fmla="*/ 1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 h="63">
                  <a:moveTo>
                    <a:pt x="22" y="17"/>
                  </a:moveTo>
                  <a:lnTo>
                    <a:pt x="20" y="24"/>
                  </a:lnTo>
                  <a:lnTo>
                    <a:pt x="23" y="33"/>
                  </a:lnTo>
                  <a:lnTo>
                    <a:pt x="31" y="38"/>
                  </a:lnTo>
                  <a:lnTo>
                    <a:pt x="31" y="44"/>
                  </a:lnTo>
                  <a:lnTo>
                    <a:pt x="25" y="46"/>
                  </a:lnTo>
                  <a:lnTo>
                    <a:pt x="25" y="53"/>
                  </a:lnTo>
                  <a:lnTo>
                    <a:pt x="18" y="63"/>
                  </a:lnTo>
                  <a:lnTo>
                    <a:pt x="15" y="62"/>
                  </a:lnTo>
                  <a:lnTo>
                    <a:pt x="14" y="57"/>
                  </a:lnTo>
                  <a:lnTo>
                    <a:pt x="4" y="50"/>
                  </a:lnTo>
                  <a:lnTo>
                    <a:pt x="2" y="40"/>
                  </a:lnTo>
                  <a:lnTo>
                    <a:pt x="3" y="26"/>
                  </a:lnTo>
                  <a:lnTo>
                    <a:pt x="4" y="20"/>
                  </a:lnTo>
                  <a:lnTo>
                    <a:pt x="1" y="17"/>
                  </a:lnTo>
                  <a:lnTo>
                    <a:pt x="0" y="10"/>
                  </a:lnTo>
                  <a:lnTo>
                    <a:pt x="6" y="0"/>
                  </a:lnTo>
                  <a:lnTo>
                    <a:pt x="7" y="4"/>
                  </a:lnTo>
                  <a:lnTo>
                    <a:pt x="12" y="2"/>
                  </a:lnTo>
                  <a:lnTo>
                    <a:pt x="16" y="8"/>
                  </a:lnTo>
                  <a:lnTo>
                    <a:pt x="20" y="10"/>
                  </a:lnTo>
                  <a:lnTo>
                    <a:pt x="22" y="17"/>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56" name="Freeform 10">
              <a:extLst>
                <a:ext uri="{FF2B5EF4-FFF2-40B4-BE49-F238E27FC236}">
                  <a16:creationId xmlns:a16="http://schemas.microsoft.com/office/drawing/2014/main" id="{C4618AD9-1B51-124F-A24F-4D5D0F0693E6}"/>
                </a:ext>
              </a:extLst>
            </p:cNvPr>
            <p:cNvSpPr>
              <a:spLocks/>
            </p:cNvSpPr>
            <p:nvPr/>
          </p:nvSpPr>
          <p:spPr bwMode="auto">
            <a:xfrm>
              <a:off x="7170737" y="3049588"/>
              <a:ext cx="134938" cy="117475"/>
            </a:xfrm>
            <a:custGeom>
              <a:avLst/>
              <a:gdLst>
                <a:gd name="T0" fmla="*/ 0 w 85"/>
                <a:gd name="T1" fmla="*/ 38 h 74"/>
                <a:gd name="T2" fmla="*/ 3 w 85"/>
                <a:gd name="T3" fmla="*/ 37 h 74"/>
                <a:gd name="T4" fmla="*/ 4 w 85"/>
                <a:gd name="T5" fmla="*/ 42 h 74"/>
                <a:gd name="T6" fmla="*/ 18 w 85"/>
                <a:gd name="T7" fmla="*/ 39 h 74"/>
                <a:gd name="T8" fmla="*/ 33 w 85"/>
                <a:gd name="T9" fmla="*/ 40 h 74"/>
                <a:gd name="T10" fmla="*/ 44 w 85"/>
                <a:gd name="T11" fmla="*/ 40 h 74"/>
                <a:gd name="T12" fmla="*/ 54 w 85"/>
                <a:gd name="T13" fmla="*/ 26 h 74"/>
                <a:gd name="T14" fmla="*/ 66 w 85"/>
                <a:gd name="T15" fmla="*/ 13 h 74"/>
                <a:gd name="T16" fmla="*/ 76 w 85"/>
                <a:gd name="T17" fmla="*/ 0 h 74"/>
                <a:gd name="T18" fmla="*/ 80 w 85"/>
                <a:gd name="T19" fmla="*/ 7 h 74"/>
                <a:gd name="T20" fmla="*/ 85 w 85"/>
                <a:gd name="T21" fmla="*/ 24 h 74"/>
                <a:gd name="T22" fmla="*/ 75 w 85"/>
                <a:gd name="T23" fmla="*/ 24 h 74"/>
                <a:gd name="T24" fmla="*/ 76 w 85"/>
                <a:gd name="T25" fmla="*/ 37 h 74"/>
                <a:gd name="T26" fmla="*/ 79 w 85"/>
                <a:gd name="T27" fmla="*/ 40 h 74"/>
                <a:gd name="T28" fmla="*/ 72 w 85"/>
                <a:gd name="T29" fmla="*/ 44 h 74"/>
                <a:gd name="T30" fmla="*/ 72 w 85"/>
                <a:gd name="T31" fmla="*/ 53 h 74"/>
                <a:gd name="T32" fmla="*/ 68 w 85"/>
                <a:gd name="T33" fmla="*/ 61 h 74"/>
                <a:gd name="T34" fmla="*/ 69 w 85"/>
                <a:gd name="T35" fmla="*/ 70 h 74"/>
                <a:gd name="T36" fmla="*/ 65 w 85"/>
                <a:gd name="T37" fmla="*/ 74 h 74"/>
                <a:gd name="T38" fmla="*/ 10 w 85"/>
                <a:gd name="T39" fmla="*/ 64 h 74"/>
                <a:gd name="T40" fmla="*/ 1 w 85"/>
                <a:gd name="T41" fmla="*/ 43 h 74"/>
                <a:gd name="T42" fmla="*/ 0 w 85"/>
                <a:gd name="T43" fmla="*/ 3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 h="74">
                  <a:moveTo>
                    <a:pt x="0" y="38"/>
                  </a:moveTo>
                  <a:lnTo>
                    <a:pt x="3" y="37"/>
                  </a:lnTo>
                  <a:lnTo>
                    <a:pt x="4" y="42"/>
                  </a:lnTo>
                  <a:lnTo>
                    <a:pt x="18" y="39"/>
                  </a:lnTo>
                  <a:lnTo>
                    <a:pt x="33" y="40"/>
                  </a:lnTo>
                  <a:lnTo>
                    <a:pt x="44" y="40"/>
                  </a:lnTo>
                  <a:lnTo>
                    <a:pt x="54" y="26"/>
                  </a:lnTo>
                  <a:lnTo>
                    <a:pt x="66" y="13"/>
                  </a:lnTo>
                  <a:lnTo>
                    <a:pt x="76" y="0"/>
                  </a:lnTo>
                  <a:lnTo>
                    <a:pt x="80" y="7"/>
                  </a:lnTo>
                  <a:lnTo>
                    <a:pt x="85" y="24"/>
                  </a:lnTo>
                  <a:lnTo>
                    <a:pt x="75" y="24"/>
                  </a:lnTo>
                  <a:lnTo>
                    <a:pt x="76" y="37"/>
                  </a:lnTo>
                  <a:lnTo>
                    <a:pt x="79" y="40"/>
                  </a:lnTo>
                  <a:lnTo>
                    <a:pt x="72" y="44"/>
                  </a:lnTo>
                  <a:lnTo>
                    <a:pt x="72" y="53"/>
                  </a:lnTo>
                  <a:lnTo>
                    <a:pt x="68" y="61"/>
                  </a:lnTo>
                  <a:lnTo>
                    <a:pt x="69" y="70"/>
                  </a:lnTo>
                  <a:lnTo>
                    <a:pt x="65" y="74"/>
                  </a:lnTo>
                  <a:lnTo>
                    <a:pt x="10" y="64"/>
                  </a:lnTo>
                  <a:lnTo>
                    <a:pt x="1" y="43"/>
                  </a:lnTo>
                  <a:lnTo>
                    <a:pt x="0" y="38"/>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57" name="Freeform 11">
              <a:extLst>
                <a:ext uri="{FF2B5EF4-FFF2-40B4-BE49-F238E27FC236}">
                  <a16:creationId xmlns:a16="http://schemas.microsoft.com/office/drawing/2014/main" id="{F2B56E02-5046-F94D-979D-C448EB000207}"/>
                </a:ext>
              </a:extLst>
            </p:cNvPr>
            <p:cNvSpPr>
              <a:spLocks noEditPoints="1"/>
            </p:cNvSpPr>
            <p:nvPr/>
          </p:nvSpPr>
          <p:spPr bwMode="auto">
            <a:xfrm>
              <a:off x="3743326" y="4629151"/>
              <a:ext cx="449263" cy="1089025"/>
            </a:xfrm>
            <a:custGeom>
              <a:avLst/>
              <a:gdLst>
                <a:gd name="T0" fmla="*/ 331 w 1160"/>
                <a:gd name="T1" fmla="*/ 82 h 2811"/>
                <a:gd name="T2" fmla="*/ 436 w 1160"/>
                <a:gd name="T3" fmla="*/ 17 h 2811"/>
                <a:gd name="T4" fmla="*/ 602 w 1160"/>
                <a:gd name="T5" fmla="*/ 174 h 2811"/>
                <a:gd name="T6" fmla="*/ 761 w 1160"/>
                <a:gd name="T7" fmla="*/ 250 h 2811"/>
                <a:gd name="T8" fmla="*/ 855 w 1160"/>
                <a:gd name="T9" fmla="*/ 321 h 2811"/>
                <a:gd name="T10" fmla="*/ 877 w 1160"/>
                <a:gd name="T11" fmla="*/ 473 h 2811"/>
                <a:gd name="T12" fmla="*/ 1016 w 1160"/>
                <a:gd name="T13" fmla="*/ 472 h 2811"/>
                <a:gd name="T14" fmla="*/ 1076 w 1160"/>
                <a:gd name="T15" fmla="*/ 332 h 2811"/>
                <a:gd name="T16" fmla="*/ 1153 w 1160"/>
                <a:gd name="T17" fmla="*/ 365 h 2811"/>
                <a:gd name="T18" fmla="*/ 1105 w 1160"/>
                <a:gd name="T19" fmla="*/ 480 h 2811"/>
                <a:gd name="T20" fmla="*/ 990 w 1160"/>
                <a:gd name="T21" fmla="*/ 597 h 2811"/>
                <a:gd name="T22" fmla="*/ 904 w 1160"/>
                <a:gd name="T23" fmla="*/ 781 h 2811"/>
                <a:gd name="T24" fmla="*/ 914 w 1160"/>
                <a:gd name="T25" fmla="*/ 953 h 2811"/>
                <a:gd name="T26" fmla="*/ 907 w 1160"/>
                <a:gd name="T27" fmla="*/ 1027 h 2811"/>
                <a:gd name="T28" fmla="*/ 1014 w 1160"/>
                <a:gd name="T29" fmla="*/ 1144 h 2811"/>
                <a:gd name="T30" fmla="*/ 1067 w 1160"/>
                <a:gd name="T31" fmla="*/ 1239 h 2811"/>
                <a:gd name="T32" fmla="*/ 1027 w 1160"/>
                <a:gd name="T33" fmla="*/ 1389 h 2811"/>
                <a:gd name="T34" fmla="*/ 797 w 1160"/>
                <a:gd name="T35" fmla="*/ 1452 h 2811"/>
                <a:gd name="T36" fmla="*/ 745 w 1160"/>
                <a:gd name="T37" fmla="*/ 1494 h 2811"/>
                <a:gd name="T38" fmla="*/ 770 w 1160"/>
                <a:gd name="T39" fmla="*/ 1600 h 2811"/>
                <a:gd name="T40" fmla="*/ 668 w 1160"/>
                <a:gd name="T41" fmla="*/ 1641 h 2811"/>
                <a:gd name="T42" fmla="*/ 573 w 1160"/>
                <a:gd name="T43" fmla="*/ 1632 h 2811"/>
                <a:gd name="T44" fmla="*/ 659 w 1160"/>
                <a:gd name="T45" fmla="*/ 1741 h 2811"/>
                <a:gd name="T46" fmla="*/ 722 w 1160"/>
                <a:gd name="T47" fmla="*/ 1759 h 2811"/>
                <a:gd name="T48" fmla="*/ 626 w 1160"/>
                <a:gd name="T49" fmla="*/ 1837 h 2811"/>
                <a:gd name="T50" fmla="*/ 639 w 1160"/>
                <a:gd name="T51" fmla="*/ 1966 h 2811"/>
                <a:gd name="T52" fmla="*/ 536 w 1160"/>
                <a:gd name="T53" fmla="*/ 2010 h 2811"/>
                <a:gd name="T54" fmla="*/ 623 w 1160"/>
                <a:gd name="T55" fmla="*/ 2134 h 2811"/>
                <a:gd name="T56" fmla="*/ 695 w 1160"/>
                <a:gd name="T57" fmla="*/ 2225 h 2811"/>
                <a:gd name="T58" fmla="*/ 626 w 1160"/>
                <a:gd name="T59" fmla="*/ 2369 h 2811"/>
                <a:gd name="T60" fmla="*/ 567 w 1160"/>
                <a:gd name="T61" fmla="*/ 2441 h 2811"/>
                <a:gd name="T62" fmla="*/ 683 w 1160"/>
                <a:gd name="T63" fmla="*/ 2574 h 2811"/>
                <a:gd name="T64" fmla="*/ 590 w 1160"/>
                <a:gd name="T65" fmla="*/ 2557 h 2811"/>
                <a:gd name="T66" fmla="*/ 383 w 1160"/>
                <a:gd name="T67" fmla="*/ 2498 h 2811"/>
                <a:gd name="T68" fmla="*/ 317 w 1160"/>
                <a:gd name="T69" fmla="*/ 2442 h 2811"/>
                <a:gd name="T70" fmla="*/ 241 w 1160"/>
                <a:gd name="T71" fmla="*/ 2324 h 2811"/>
                <a:gd name="T72" fmla="*/ 278 w 1160"/>
                <a:gd name="T73" fmla="*/ 2234 h 2811"/>
                <a:gd name="T74" fmla="*/ 264 w 1160"/>
                <a:gd name="T75" fmla="*/ 2121 h 2811"/>
                <a:gd name="T76" fmla="*/ 226 w 1160"/>
                <a:gd name="T77" fmla="*/ 1961 h 2811"/>
                <a:gd name="T78" fmla="*/ 232 w 1160"/>
                <a:gd name="T79" fmla="*/ 1914 h 2811"/>
                <a:gd name="T80" fmla="*/ 206 w 1160"/>
                <a:gd name="T81" fmla="*/ 1862 h 2811"/>
                <a:gd name="T82" fmla="*/ 119 w 1160"/>
                <a:gd name="T83" fmla="*/ 1733 h 2811"/>
                <a:gd name="T84" fmla="*/ 99 w 1160"/>
                <a:gd name="T85" fmla="*/ 1613 h 2811"/>
                <a:gd name="T86" fmla="*/ 88 w 1160"/>
                <a:gd name="T87" fmla="*/ 1451 h 2811"/>
                <a:gd name="T88" fmla="*/ 78 w 1160"/>
                <a:gd name="T89" fmla="*/ 1338 h 2811"/>
                <a:gd name="T90" fmla="*/ 98 w 1160"/>
                <a:gd name="T91" fmla="*/ 1204 h 2811"/>
                <a:gd name="T92" fmla="*/ 102 w 1160"/>
                <a:gd name="T93" fmla="*/ 1051 h 2811"/>
                <a:gd name="T94" fmla="*/ 63 w 1160"/>
                <a:gd name="T95" fmla="*/ 957 h 2811"/>
                <a:gd name="T96" fmla="*/ 27 w 1160"/>
                <a:gd name="T97" fmla="*/ 723 h 2811"/>
                <a:gd name="T98" fmla="*/ 17 w 1160"/>
                <a:gd name="T99" fmla="*/ 564 h 2811"/>
                <a:gd name="T100" fmla="*/ 94 w 1160"/>
                <a:gd name="T101" fmla="*/ 431 h 2811"/>
                <a:gd name="T102" fmla="*/ 77 w 1160"/>
                <a:gd name="T103" fmla="*/ 370 h 2811"/>
                <a:gd name="T104" fmla="*/ 128 w 1160"/>
                <a:gd name="T105" fmla="*/ 186 h 2811"/>
                <a:gd name="T106" fmla="*/ 130 w 1160"/>
                <a:gd name="T107" fmla="*/ 77 h 2811"/>
                <a:gd name="T108" fmla="*/ 281 w 1160"/>
                <a:gd name="T109" fmla="*/ 20 h 2811"/>
                <a:gd name="T110" fmla="*/ 889 w 1160"/>
                <a:gd name="T111" fmla="*/ 2811 h 2811"/>
                <a:gd name="T112" fmla="*/ 806 w 1160"/>
                <a:gd name="T113" fmla="*/ 2780 h 2811"/>
                <a:gd name="T114" fmla="*/ 662 w 1160"/>
                <a:gd name="T115" fmla="*/ 2598 h 2811"/>
                <a:gd name="T116" fmla="*/ 759 w 1160"/>
                <a:gd name="T117" fmla="*/ 2697 h 2811"/>
                <a:gd name="T118" fmla="*/ 959 w 1160"/>
                <a:gd name="T119" fmla="*/ 2766 h 2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60" h="2811">
                  <a:moveTo>
                    <a:pt x="281" y="20"/>
                  </a:moveTo>
                  <a:lnTo>
                    <a:pt x="331" y="82"/>
                  </a:lnTo>
                  <a:lnTo>
                    <a:pt x="352" y="13"/>
                  </a:lnTo>
                  <a:lnTo>
                    <a:pt x="436" y="17"/>
                  </a:lnTo>
                  <a:lnTo>
                    <a:pt x="450" y="35"/>
                  </a:lnTo>
                  <a:lnTo>
                    <a:pt x="602" y="174"/>
                  </a:lnTo>
                  <a:lnTo>
                    <a:pt x="663" y="187"/>
                  </a:lnTo>
                  <a:lnTo>
                    <a:pt x="761" y="250"/>
                  </a:lnTo>
                  <a:lnTo>
                    <a:pt x="840" y="283"/>
                  </a:lnTo>
                  <a:lnTo>
                    <a:pt x="855" y="321"/>
                  </a:lnTo>
                  <a:lnTo>
                    <a:pt x="801" y="450"/>
                  </a:lnTo>
                  <a:lnTo>
                    <a:pt x="877" y="473"/>
                  </a:lnTo>
                  <a:lnTo>
                    <a:pt x="960" y="486"/>
                  </a:lnTo>
                  <a:lnTo>
                    <a:pt x="1016" y="472"/>
                  </a:lnTo>
                  <a:lnTo>
                    <a:pt x="1074" y="407"/>
                  </a:lnTo>
                  <a:lnTo>
                    <a:pt x="1076" y="332"/>
                  </a:lnTo>
                  <a:lnTo>
                    <a:pt x="1111" y="316"/>
                  </a:lnTo>
                  <a:lnTo>
                    <a:pt x="1153" y="365"/>
                  </a:lnTo>
                  <a:lnTo>
                    <a:pt x="1160" y="433"/>
                  </a:lnTo>
                  <a:lnTo>
                    <a:pt x="1105" y="480"/>
                  </a:lnTo>
                  <a:lnTo>
                    <a:pt x="1060" y="514"/>
                  </a:lnTo>
                  <a:lnTo>
                    <a:pt x="990" y="597"/>
                  </a:lnTo>
                  <a:lnTo>
                    <a:pt x="911" y="713"/>
                  </a:lnTo>
                  <a:lnTo>
                    <a:pt x="904" y="781"/>
                  </a:lnTo>
                  <a:lnTo>
                    <a:pt x="899" y="868"/>
                  </a:lnTo>
                  <a:lnTo>
                    <a:pt x="914" y="953"/>
                  </a:lnTo>
                  <a:lnTo>
                    <a:pt x="902" y="972"/>
                  </a:lnTo>
                  <a:lnTo>
                    <a:pt x="907" y="1027"/>
                  </a:lnTo>
                  <a:lnTo>
                    <a:pt x="910" y="1071"/>
                  </a:lnTo>
                  <a:lnTo>
                    <a:pt x="1014" y="1144"/>
                  </a:lnTo>
                  <a:lnTo>
                    <a:pt x="1015" y="1202"/>
                  </a:lnTo>
                  <a:lnTo>
                    <a:pt x="1067" y="1239"/>
                  </a:lnTo>
                  <a:lnTo>
                    <a:pt x="1071" y="1280"/>
                  </a:lnTo>
                  <a:lnTo>
                    <a:pt x="1027" y="1389"/>
                  </a:lnTo>
                  <a:lnTo>
                    <a:pt x="933" y="1434"/>
                  </a:lnTo>
                  <a:lnTo>
                    <a:pt x="797" y="1452"/>
                  </a:lnTo>
                  <a:lnTo>
                    <a:pt x="719" y="1443"/>
                  </a:lnTo>
                  <a:lnTo>
                    <a:pt x="745" y="1494"/>
                  </a:lnTo>
                  <a:lnTo>
                    <a:pt x="747" y="1557"/>
                  </a:lnTo>
                  <a:lnTo>
                    <a:pt x="770" y="1600"/>
                  </a:lnTo>
                  <a:lnTo>
                    <a:pt x="736" y="1629"/>
                  </a:lnTo>
                  <a:lnTo>
                    <a:pt x="668" y="1641"/>
                  </a:lnTo>
                  <a:lnTo>
                    <a:pt x="594" y="1610"/>
                  </a:lnTo>
                  <a:lnTo>
                    <a:pt x="573" y="1632"/>
                  </a:lnTo>
                  <a:lnTo>
                    <a:pt x="606" y="1716"/>
                  </a:lnTo>
                  <a:lnTo>
                    <a:pt x="659" y="1741"/>
                  </a:lnTo>
                  <a:lnTo>
                    <a:pt x="689" y="1715"/>
                  </a:lnTo>
                  <a:lnTo>
                    <a:pt x="722" y="1759"/>
                  </a:lnTo>
                  <a:lnTo>
                    <a:pt x="666" y="1785"/>
                  </a:lnTo>
                  <a:lnTo>
                    <a:pt x="626" y="1837"/>
                  </a:lnTo>
                  <a:lnTo>
                    <a:pt x="641" y="1922"/>
                  </a:lnTo>
                  <a:lnTo>
                    <a:pt x="639" y="1966"/>
                  </a:lnTo>
                  <a:lnTo>
                    <a:pt x="575" y="1967"/>
                  </a:lnTo>
                  <a:lnTo>
                    <a:pt x="536" y="2010"/>
                  </a:lnTo>
                  <a:lnTo>
                    <a:pt x="537" y="2072"/>
                  </a:lnTo>
                  <a:lnTo>
                    <a:pt x="623" y="2134"/>
                  </a:lnTo>
                  <a:lnTo>
                    <a:pt x="693" y="2150"/>
                  </a:lnTo>
                  <a:lnTo>
                    <a:pt x="695" y="2225"/>
                  </a:lnTo>
                  <a:lnTo>
                    <a:pt x="633" y="2272"/>
                  </a:lnTo>
                  <a:lnTo>
                    <a:pt x="626" y="2369"/>
                  </a:lnTo>
                  <a:lnTo>
                    <a:pt x="578" y="2402"/>
                  </a:lnTo>
                  <a:lnTo>
                    <a:pt x="567" y="2441"/>
                  </a:lnTo>
                  <a:lnTo>
                    <a:pt x="621" y="2527"/>
                  </a:lnTo>
                  <a:lnTo>
                    <a:pt x="683" y="2574"/>
                  </a:lnTo>
                  <a:lnTo>
                    <a:pt x="654" y="2570"/>
                  </a:lnTo>
                  <a:lnTo>
                    <a:pt x="590" y="2557"/>
                  </a:lnTo>
                  <a:lnTo>
                    <a:pt x="429" y="2546"/>
                  </a:lnTo>
                  <a:lnTo>
                    <a:pt x="383" y="2498"/>
                  </a:lnTo>
                  <a:lnTo>
                    <a:pt x="359" y="2436"/>
                  </a:lnTo>
                  <a:lnTo>
                    <a:pt x="317" y="2442"/>
                  </a:lnTo>
                  <a:lnTo>
                    <a:pt x="282" y="2412"/>
                  </a:lnTo>
                  <a:lnTo>
                    <a:pt x="241" y="2324"/>
                  </a:lnTo>
                  <a:lnTo>
                    <a:pt x="277" y="2287"/>
                  </a:lnTo>
                  <a:lnTo>
                    <a:pt x="278" y="2234"/>
                  </a:lnTo>
                  <a:lnTo>
                    <a:pt x="255" y="2192"/>
                  </a:lnTo>
                  <a:lnTo>
                    <a:pt x="264" y="2121"/>
                  </a:lnTo>
                  <a:lnTo>
                    <a:pt x="250" y="2010"/>
                  </a:lnTo>
                  <a:lnTo>
                    <a:pt x="226" y="1961"/>
                  </a:lnTo>
                  <a:lnTo>
                    <a:pt x="250" y="1945"/>
                  </a:lnTo>
                  <a:lnTo>
                    <a:pt x="232" y="1914"/>
                  </a:lnTo>
                  <a:lnTo>
                    <a:pt x="195" y="1897"/>
                  </a:lnTo>
                  <a:lnTo>
                    <a:pt x="206" y="1862"/>
                  </a:lnTo>
                  <a:lnTo>
                    <a:pt x="165" y="1830"/>
                  </a:lnTo>
                  <a:lnTo>
                    <a:pt x="119" y="1733"/>
                  </a:lnTo>
                  <a:lnTo>
                    <a:pt x="141" y="1716"/>
                  </a:lnTo>
                  <a:lnTo>
                    <a:pt x="99" y="1613"/>
                  </a:lnTo>
                  <a:lnTo>
                    <a:pt x="90" y="1526"/>
                  </a:lnTo>
                  <a:lnTo>
                    <a:pt x="88" y="1451"/>
                  </a:lnTo>
                  <a:lnTo>
                    <a:pt x="121" y="1420"/>
                  </a:lnTo>
                  <a:lnTo>
                    <a:pt x="78" y="1338"/>
                  </a:lnTo>
                  <a:lnTo>
                    <a:pt x="58" y="1260"/>
                  </a:lnTo>
                  <a:lnTo>
                    <a:pt x="98" y="1204"/>
                  </a:lnTo>
                  <a:lnTo>
                    <a:pt x="80" y="1134"/>
                  </a:lnTo>
                  <a:lnTo>
                    <a:pt x="102" y="1051"/>
                  </a:lnTo>
                  <a:lnTo>
                    <a:pt x="85" y="973"/>
                  </a:lnTo>
                  <a:lnTo>
                    <a:pt x="63" y="957"/>
                  </a:lnTo>
                  <a:lnTo>
                    <a:pt x="0" y="811"/>
                  </a:lnTo>
                  <a:lnTo>
                    <a:pt x="27" y="723"/>
                  </a:lnTo>
                  <a:lnTo>
                    <a:pt x="5" y="641"/>
                  </a:lnTo>
                  <a:lnTo>
                    <a:pt x="17" y="564"/>
                  </a:lnTo>
                  <a:lnTo>
                    <a:pt x="51" y="484"/>
                  </a:lnTo>
                  <a:lnTo>
                    <a:pt x="94" y="431"/>
                  </a:lnTo>
                  <a:lnTo>
                    <a:pt x="67" y="397"/>
                  </a:lnTo>
                  <a:lnTo>
                    <a:pt x="77" y="370"/>
                  </a:lnTo>
                  <a:lnTo>
                    <a:pt x="54" y="228"/>
                  </a:lnTo>
                  <a:lnTo>
                    <a:pt x="128" y="186"/>
                  </a:lnTo>
                  <a:lnTo>
                    <a:pt x="142" y="98"/>
                  </a:lnTo>
                  <a:lnTo>
                    <a:pt x="130" y="77"/>
                  </a:lnTo>
                  <a:lnTo>
                    <a:pt x="182" y="0"/>
                  </a:lnTo>
                  <a:lnTo>
                    <a:pt x="281" y="20"/>
                  </a:lnTo>
                  <a:moveTo>
                    <a:pt x="947" y="2807"/>
                  </a:moveTo>
                  <a:lnTo>
                    <a:pt x="889" y="2811"/>
                  </a:lnTo>
                  <a:lnTo>
                    <a:pt x="845" y="2782"/>
                  </a:lnTo>
                  <a:lnTo>
                    <a:pt x="806" y="2780"/>
                  </a:lnTo>
                  <a:lnTo>
                    <a:pt x="739" y="2780"/>
                  </a:lnTo>
                  <a:lnTo>
                    <a:pt x="662" y="2598"/>
                  </a:lnTo>
                  <a:lnTo>
                    <a:pt x="702" y="2636"/>
                  </a:lnTo>
                  <a:lnTo>
                    <a:pt x="759" y="2697"/>
                  </a:lnTo>
                  <a:lnTo>
                    <a:pt x="862" y="2746"/>
                  </a:lnTo>
                  <a:lnTo>
                    <a:pt x="959" y="2766"/>
                  </a:lnTo>
                  <a:lnTo>
                    <a:pt x="947" y="2807"/>
                  </a:lnTo>
                </a:path>
              </a:pathLst>
            </a:custGeom>
            <a:solidFill>
              <a:schemeClr val="bg1">
                <a:lumMod val="40000"/>
                <a:lumOff val="60000"/>
              </a:schemeClr>
            </a:solid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58" name="Freeform 12">
              <a:extLst>
                <a:ext uri="{FF2B5EF4-FFF2-40B4-BE49-F238E27FC236}">
                  <a16:creationId xmlns:a16="http://schemas.microsoft.com/office/drawing/2014/main" id="{8297F303-000D-0C4C-97FB-4D52FFBD3391}"/>
                </a:ext>
              </a:extLst>
            </p:cNvPr>
            <p:cNvSpPr>
              <a:spLocks/>
            </p:cNvSpPr>
            <p:nvPr/>
          </p:nvSpPr>
          <p:spPr bwMode="auto">
            <a:xfrm>
              <a:off x="6870701" y="2551113"/>
              <a:ext cx="92075" cy="80963"/>
            </a:xfrm>
            <a:custGeom>
              <a:avLst/>
              <a:gdLst>
                <a:gd name="T0" fmla="*/ 0 w 58"/>
                <a:gd name="T1" fmla="*/ 3 h 51"/>
                <a:gd name="T2" fmla="*/ 23 w 58"/>
                <a:gd name="T3" fmla="*/ 0 h 51"/>
                <a:gd name="T4" fmla="*/ 27 w 58"/>
                <a:gd name="T5" fmla="*/ 5 h 51"/>
                <a:gd name="T6" fmla="*/ 34 w 58"/>
                <a:gd name="T7" fmla="*/ 9 h 51"/>
                <a:gd name="T8" fmla="*/ 32 w 58"/>
                <a:gd name="T9" fmla="*/ 14 h 51"/>
                <a:gd name="T10" fmla="*/ 42 w 58"/>
                <a:gd name="T11" fmla="*/ 21 h 51"/>
                <a:gd name="T12" fmla="*/ 39 w 58"/>
                <a:gd name="T13" fmla="*/ 27 h 51"/>
                <a:gd name="T14" fmla="*/ 47 w 58"/>
                <a:gd name="T15" fmla="*/ 33 h 51"/>
                <a:gd name="T16" fmla="*/ 55 w 58"/>
                <a:gd name="T17" fmla="*/ 36 h 51"/>
                <a:gd name="T18" fmla="*/ 58 w 58"/>
                <a:gd name="T19" fmla="*/ 51 h 51"/>
                <a:gd name="T20" fmla="*/ 52 w 58"/>
                <a:gd name="T21" fmla="*/ 51 h 51"/>
                <a:gd name="T22" fmla="*/ 43 w 58"/>
                <a:gd name="T23" fmla="*/ 39 h 51"/>
                <a:gd name="T24" fmla="*/ 42 w 58"/>
                <a:gd name="T25" fmla="*/ 36 h 51"/>
                <a:gd name="T26" fmla="*/ 35 w 58"/>
                <a:gd name="T27" fmla="*/ 36 h 51"/>
                <a:gd name="T28" fmla="*/ 29 w 58"/>
                <a:gd name="T29" fmla="*/ 31 h 51"/>
                <a:gd name="T30" fmla="*/ 26 w 58"/>
                <a:gd name="T31" fmla="*/ 31 h 51"/>
                <a:gd name="T32" fmla="*/ 18 w 58"/>
                <a:gd name="T33" fmla="*/ 25 h 51"/>
                <a:gd name="T34" fmla="*/ 4 w 58"/>
                <a:gd name="T35" fmla="*/ 20 h 51"/>
                <a:gd name="T36" fmla="*/ 4 w 58"/>
                <a:gd name="T37" fmla="*/ 10 h 51"/>
                <a:gd name="T38" fmla="*/ 0 w 58"/>
                <a:gd name="T39" fmla="*/ 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8" h="51">
                  <a:moveTo>
                    <a:pt x="0" y="3"/>
                  </a:moveTo>
                  <a:lnTo>
                    <a:pt x="23" y="0"/>
                  </a:lnTo>
                  <a:lnTo>
                    <a:pt x="27" y="5"/>
                  </a:lnTo>
                  <a:lnTo>
                    <a:pt x="34" y="9"/>
                  </a:lnTo>
                  <a:lnTo>
                    <a:pt x="32" y="14"/>
                  </a:lnTo>
                  <a:lnTo>
                    <a:pt x="42" y="21"/>
                  </a:lnTo>
                  <a:lnTo>
                    <a:pt x="39" y="27"/>
                  </a:lnTo>
                  <a:lnTo>
                    <a:pt x="47" y="33"/>
                  </a:lnTo>
                  <a:lnTo>
                    <a:pt x="55" y="36"/>
                  </a:lnTo>
                  <a:lnTo>
                    <a:pt x="58" y="51"/>
                  </a:lnTo>
                  <a:lnTo>
                    <a:pt x="52" y="51"/>
                  </a:lnTo>
                  <a:lnTo>
                    <a:pt x="43" y="39"/>
                  </a:lnTo>
                  <a:lnTo>
                    <a:pt x="42" y="36"/>
                  </a:lnTo>
                  <a:lnTo>
                    <a:pt x="35" y="36"/>
                  </a:lnTo>
                  <a:lnTo>
                    <a:pt x="29" y="31"/>
                  </a:lnTo>
                  <a:lnTo>
                    <a:pt x="26" y="31"/>
                  </a:lnTo>
                  <a:lnTo>
                    <a:pt x="18" y="25"/>
                  </a:lnTo>
                  <a:lnTo>
                    <a:pt x="4" y="20"/>
                  </a:lnTo>
                  <a:lnTo>
                    <a:pt x="4" y="10"/>
                  </a:lnTo>
                  <a:lnTo>
                    <a:pt x="0" y="3"/>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60" name="Freeform 13">
              <a:extLst>
                <a:ext uri="{FF2B5EF4-FFF2-40B4-BE49-F238E27FC236}">
                  <a16:creationId xmlns:a16="http://schemas.microsoft.com/office/drawing/2014/main" id="{DE387D37-2C63-F347-8257-33FD26332F60}"/>
                </a:ext>
              </a:extLst>
            </p:cNvPr>
            <p:cNvSpPr>
              <a:spLocks noEditPoints="1"/>
            </p:cNvSpPr>
            <p:nvPr/>
          </p:nvSpPr>
          <p:spPr bwMode="auto">
            <a:xfrm>
              <a:off x="8875713" y="4260851"/>
              <a:ext cx="1160463" cy="1084263"/>
            </a:xfrm>
            <a:custGeom>
              <a:avLst/>
              <a:gdLst>
                <a:gd name="T0" fmla="*/ 2629 w 2996"/>
                <a:gd name="T1" fmla="*/ 334 h 2800"/>
                <a:gd name="T2" fmla="*/ 2651 w 2996"/>
                <a:gd name="T3" fmla="*/ 521 h 2800"/>
                <a:gd name="T4" fmla="*/ 2668 w 2996"/>
                <a:gd name="T5" fmla="*/ 706 h 2800"/>
                <a:gd name="T6" fmla="*/ 2806 w 2996"/>
                <a:gd name="T7" fmla="*/ 849 h 2800"/>
                <a:gd name="T8" fmla="*/ 2893 w 2996"/>
                <a:gd name="T9" fmla="*/ 1012 h 2800"/>
                <a:gd name="T10" fmla="*/ 2961 w 2996"/>
                <a:gd name="T11" fmla="*/ 1174 h 2800"/>
                <a:gd name="T12" fmla="*/ 2955 w 2996"/>
                <a:gd name="T13" fmla="*/ 1413 h 2800"/>
                <a:gd name="T14" fmla="*/ 2851 w 2996"/>
                <a:gd name="T15" fmla="*/ 1675 h 2800"/>
                <a:gd name="T16" fmla="*/ 2654 w 2996"/>
                <a:gd name="T17" fmla="*/ 1904 h 2800"/>
                <a:gd name="T18" fmla="*/ 2448 w 2996"/>
                <a:gd name="T19" fmla="*/ 2127 h 2800"/>
                <a:gd name="T20" fmla="*/ 2290 w 2996"/>
                <a:gd name="T21" fmla="*/ 2305 h 2800"/>
                <a:gd name="T22" fmla="*/ 2014 w 2996"/>
                <a:gd name="T23" fmla="*/ 2412 h 2800"/>
                <a:gd name="T24" fmla="*/ 1930 w 2996"/>
                <a:gd name="T25" fmla="*/ 2332 h 2800"/>
                <a:gd name="T26" fmla="*/ 1719 w 2996"/>
                <a:gd name="T27" fmla="*/ 2350 h 2800"/>
                <a:gd name="T28" fmla="*/ 1669 w 2996"/>
                <a:gd name="T29" fmla="*/ 2167 h 2800"/>
                <a:gd name="T30" fmla="*/ 1641 w 2996"/>
                <a:gd name="T31" fmla="*/ 2018 h 2800"/>
                <a:gd name="T32" fmla="*/ 1600 w 2996"/>
                <a:gd name="T33" fmla="*/ 1996 h 2800"/>
                <a:gd name="T34" fmla="*/ 1521 w 2996"/>
                <a:gd name="T35" fmla="*/ 1993 h 2800"/>
                <a:gd name="T36" fmla="*/ 1427 w 2996"/>
                <a:gd name="T37" fmla="*/ 1919 h 2800"/>
                <a:gd name="T38" fmla="*/ 1303 w 2996"/>
                <a:gd name="T39" fmla="*/ 1814 h 2800"/>
                <a:gd name="T40" fmla="*/ 922 w 2996"/>
                <a:gd name="T41" fmla="*/ 1840 h 2800"/>
                <a:gd name="T42" fmla="*/ 664 w 2996"/>
                <a:gd name="T43" fmla="*/ 1942 h 2800"/>
                <a:gd name="T44" fmla="*/ 458 w 2996"/>
                <a:gd name="T45" fmla="*/ 1970 h 2800"/>
                <a:gd name="T46" fmla="*/ 274 w 2996"/>
                <a:gd name="T47" fmla="*/ 2025 h 2800"/>
                <a:gd name="T48" fmla="*/ 87 w 2996"/>
                <a:gd name="T49" fmla="*/ 2072 h 2800"/>
                <a:gd name="T50" fmla="*/ 59 w 2996"/>
                <a:gd name="T51" fmla="*/ 1942 h 2800"/>
                <a:gd name="T52" fmla="*/ 124 w 2996"/>
                <a:gd name="T53" fmla="*/ 1783 h 2800"/>
                <a:gd name="T54" fmla="*/ 123 w 2996"/>
                <a:gd name="T55" fmla="*/ 1544 h 2800"/>
                <a:gd name="T56" fmla="*/ 91 w 2996"/>
                <a:gd name="T57" fmla="*/ 1352 h 2800"/>
                <a:gd name="T58" fmla="*/ 138 w 2996"/>
                <a:gd name="T59" fmla="*/ 1298 h 2800"/>
                <a:gd name="T60" fmla="*/ 141 w 2996"/>
                <a:gd name="T61" fmla="*/ 1193 h 2800"/>
                <a:gd name="T62" fmla="*/ 189 w 2996"/>
                <a:gd name="T63" fmla="*/ 1055 h 2800"/>
                <a:gd name="T64" fmla="*/ 270 w 2996"/>
                <a:gd name="T65" fmla="*/ 950 h 2800"/>
                <a:gd name="T66" fmla="*/ 476 w 2996"/>
                <a:gd name="T67" fmla="*/ 848 h 2800"/>
                <a:gd name="T68" fmla="*/ 621 w 2996"/>
                <a:gd name="T69" fmla="*/ 798 h 2800"/>
                <a:gd name="T70" fmla="*/ 812 w 2996"/>
                <a:gd name="T71" fmla="*/ 730 h 2800"/>
                <a:gd name="T72" fmla="*/ 910 w 2996"/>
                <a:gd name="T73" fmla="*/ 561 h 2800"/>
                <a:gd name="T74" fmla="*/ 1008 w 2996"/>
                <a:gd name="T75" fmla="*/ 505 h 2800"/>
                <a:gd name="T76" fmla="*/ 1134 w 2996"/>
                <a:gd name="T77" fmla="*/ 375 h 2800"/>
                <a:gd name="T78" fmla="*/ 1232 w 2996"/>
                <a:gd name="T79" fmla="*/ 313 h 2800"/>
                <a:gd name="T80" fmla="*/ 1358 w 2996"/>
                <a:gd name="T81" fmla="*/ 307 h 2800"/>
                <a:gd name="T82" fmla="*/ 1476 w 2996"/>
                <a:gd name="T83" fmla="*/ 320 h 2800"/>
                <a:gd name="T84" fmla="*/ 1588 w 2996"/>
                <a:gd name="T85" fmla="*/ 159 h 2800"/>
                <a:gd name="T86" fmla="*/ 1743 w 2996"/>
                <a:gd name="T87" fmla="*/ 80 h 2800"/>
                <a:gd name="T88" fmla="*/ 1815 w 2996"/>
                <a:gd name="T89" fmla="*/ 95 h 2800"/>
                <a:gd name="T90" fmla="*/ 1988 w 2996"/>
                <a:gd name="T91" fmla="*/ 110 h 2800"/>
                <a:gd name="T92" fmla="*/ 2038 w 2996"/>
                <a:gd name="T93" fmla="*/ 189 h 2800"/>
                <a:gd name="T94" fmla="*/ 1954 w 2996"/>
                <a:gd name="T95" fmla="*/ 303 h 2800"/>
                <a:gd name="T96" fmla="*/ 2027 w 2996"/>
                <a:gd name="T97" fmla="*/ 443 h 2800"/>
                <a:gd name="T98" fmla="*/ 2161 w 2996"/>
                <a:gd name="T99" fmla="*/ 545 h 2800"/>
                <a:gd name="T100" fmla="*/ 2310 w 2996"/>
                <a:gd name="T101" fmla="*/ 525 h 2800"/>
                <a:gd name="T102" fmla="*/ 2381 w 2996"/>
                <a:gd name="T103" fmla="*/ 332 h 2800"/>
                <a:gd name="T104" fmla="*/ 2425 w 2996"/>
                <a:gd name="T105" fmla="*/ 177 h 2800"/>
                <a:gd name="T106" fmla="*/ 2466 w 2996"/>
                <a:gd name="T107" fmla="*/ 32 h 2800"/>
                <a:gd name="T108" fmla="*/ 2530 w 2996"/>
                <a:gd name="T109" fmla="*/ 105 h 2800"/>
                <a:gd name="T110" fmla="*/ 2540 w 2996"/>
                <a:gd name="T111" fmla="*/ 264 h 2800"/>
                <a:gd name="T112" fmla="*/ 2023 w 2996"/>
                <a:gd name="T113" fmla="*/ 2562 h 2800"/>
                <a:gd name="T114" fmla="*/ 1911 w 2996"/>
                <a:gd name="T115" fmla="*/ 2764 h 2800"/>
                <a:gd name="T116" fmla="*/ 1765 w 2996"/>
                <a:gd name="T117" fmla="*/ 2793 h 2800"/>
                <a:gd name="T118" fmla="*/ 1824 w 2996"/>
                <a:gd name="T119" fmla="*/ 2553 h 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96" h="2800">
                  <a:moveTo>
                    <a:pt x="2540" y="264"/>
                  </a:moveTo>
                  <a:lnTo>
                    <a:pt x="2557" y="330"/>
                  </a:lnTo>
                  <a:lnTo>
                    <a:pt x="2610" y="298"/>
                  </a:lnTo>
                  <a:lnTo>
                    <a:pt x="2629" y="334"/>
                  </a:lnTo>
                  <a:lnTo>
                    <a:pt x="2659" y="368"/>
                  </a:lnTo>
                  <a:lnTo>
                    <a:pt x="2645" y="405"/>
                  </a:lnTo>
                  <a:lnTo>
                    <a:pt x="2647" y="478"/>
                  </a:lnTo>
                  <a:lnTo>
                    <a:pt x="2651" y="521"/>
                  </a:lnTo>
                  <a:lnTo>
                    <a:pt x="2667" y="531"/>
                  </a:lnTo>
                  <a:lnTo>
                    <a:pt x="2673" y="604"/>
                  </a:lnTo>
                  <a:lnTo>
                    <a:pt x="2656" y="648"/>
                  </a:lnTo>
                  <a:lnTo>
                    <a:pt x="2668" y="706"/>
                  </a:lnTo>
                  <a:lnTo>
                    <a:pt x="2738" y="750"/>
                  </a:lnTo>
                  <a:lnTo>
                    <a:pt x="2780" y="791"/>
                  </a:lnTo>
                  <a:lnTo>
                    <a:pt x="2821" y="828"/>
                  </a:lnTo>
                  <a:lnTo>
                    <a:pt x="2806" y="849"/>
                  </a:lnTo>
                  <a:lnTo>
                    <a:pt x="2835" y="902"/>
                  </a:lnTo>
                  <a:lnTo>
                    <a:pt x="2839" y="994"/>
                  </a:lnTo>
                  <a:lnTo>
                    <a:pt x="2873" y="975"/>
                  </a:lnTo>
                  <a:lnTo>
                    <a:pt x="2893" y="1012"/>
                  </a:lnTo>
                  <a:lnTo>
                    <a:pt x="2914" y="999"/>
                  </a:lnTo>
                  <a:lnTo>
                    <a:pt x="2901" y="1089"/>
                  </a:lnTo>
                  <a:lnTo>
                    <a:pt x="2937" y="1142"/>
                  </a:lnTo>
                  <a:lnTo>
                    <a:pt x="2961" y="1174"/>
                  </a:lnTo>
                  <a:lnTo>
                    <a:pt x="2996" y="1243"/>
                  </a:lnTo>
                  <a:lnTo>
                    <a:pt x="2994" y="1311"/>
                  </a:lnTo>
                  <a:lnTo>
                    <a:pt x="2979" y="1360"/>
                  </a:lnTo>
                  <a:lnTo>
                    <a:pt x="2955" y="1413"/>
                  </a:lnTo>
                  <a:lnTo>
                    <a:pt x="2963" y="1485"/>
                  </a:lnTo>
                  <a:lnTo>
                    <a:pt x="2930" y="1560"/>
                  </a:lnTo>
                  <a:lnTo>
                    <a:pt x="2902" y="1599"/>
                  </a:lnTo>
                  <a:lnTo>
                    <a:pt x="2851" y="1675"/>
                  </a:lnTo>
                  <a:lnTo>
                    <a:pt x="2832" y="1724"/>
                  </a:lnTo>
                  <a:lnTo>
                    <a:pt x="2792" y="1785"/>
                  </a:lnTo>
                  <a:lnTo>
                    <a:pt x="2726" y="1862"/>
                  </a:lnTo>
                  <a:lnTo>
                    <a:pt x="2654" y="1904"/>
                  </a:lnTo>
                  <a:lnTo>
                    <a:pt x="2597" y="1970"/>
                  </a:lnTo>
                  <a:lnTo>
                    <a:pt x="2553" y="2012"/>
                  </a:lnTo>
                  <a:lnTo>
                    <a:pt x="2496" y="2085"/>
                  </a:lnTo>
                  <a:lnTo>
                    <a:pt x="2448" y="2127"/>
                  </a:lnTo>
                  <a:lnTo>
                    <a:pt x="2397" y="2191"/>
                  </a:lnTo>
                  <a:lnTo>
                    <a:pt x="2357" y="2249"/>
                  </a:lnTo>
                  <a:lnTo>
                    <a:pt x="2347" y="2276"/>
                  </a:lnTo>
                  <a:lnTo>
                    <a:pt x="2290" y="2305"/>
                  </a:lnTo>
                  <a:lnTo>
                    <a:pt x="2210" y="2308"/>
                  </a:lnTo>
                  <a:lnTo>
                    <a:pt x="2127" y="2343"/>
                  </a:lnTo>
                  <a:lnTo>
                    <a:pt x="2077" y="2376"/>
                  </a:lnTo>
                  <a:lnTo>
                    <a:pt x="2014" y="2412"/>
                  </a:lnTo>
                  <a:lnTo>
                    <a:pt x="1977" y="2375"/>
                  </a:lnTo>
                  <a:lnTo>
                    <a:pt x="1943" y="2360"/>
                  </a:lnTo>
                  <a:lnTo>
                    <a:pt x="1977" y="2316"/>
                  </a:lnTo>
                  <a:lnTo>
                    <a:pt x="1930" y="2332"/>
                  </a:lnTo>
                  <a:lnTo>
                    <a:pt x="1836" y="2393"/>
                  </a:lnTo>
                  <a:lnTo>
                    <a:pt x="1788" y="2370"/>
                  </a:lnTo>
                  <a:lnTo>
                    <a:pt x="1756" y="2357"/>
                  </a:lnTo>
                  <a:lnTo>
                    <a:pt x="1719" y="2350"/>
                  </a:lnTo>
                  <a:lnTo>
                    <a:pt x="1664" y="2326"/>
                  </a:lnTo>
                  <a:lnTo>
                    <a:pt x="1646" y="2274"/>
                  </a:lnTo>
                  <a:lnTo>
                    <a:pt x="1665" y="2210"/>
                  </a:lnTo>
                  <a:lnTo>
                    <a:pt x="1669" y="2167"/>
                  </a:lnTo>
                  <a:lnTo>
                    <a:pt x="1651" y="2132"/>
                  </a:lnTo>
                  <a:lnTo>
                    <a:pt x="1587" y="2122"/>
                  </a:lnTo>
                  <a:lnTo>
                    <a:pt x="1630" y="2081"/>
                  </a:lnTo>
                  <a:lnTo>
                    <a:pt x="1641" y="2018"/>
                  </a:lnTo>
                  <a:lnTo>
                    <a:pt x="1580" y="2077"/>
                  </a:lnTo>
                  <a:lnTo>
                    <a:pt x="1510" y="2092"/>
                  </a:lnTo>
                  <a:lnTo>
                    <a:pt x="1568" y="2045"/>
                  </a:lnTo>
                  <a:lnTo>
                    <a:pt x="1600" y="1996"/>
                  </a:lnTo>
                  <a:lnTo>
                    <a:pt x="1646" y="1955"/>
                  </a:lnTo>
                  <a:lnTo>
                    <a:pt x="1667" y="1892"/>
                  </a:lnTo>
                  <a:lnTo>
                    <a:pt x="1578" y="1964"/>
                  </a:lnTo>
                  <a:lnTo>
                    <a:pt x="1521" y="1993"/>
                  </a:lnTo>
                  <a:lnTo>
                    <a:pt x="1464" y="2061"/>
                  </a:lnTo>
                  <a:lnTo>
                    <a:pt x="1424" y="2026"/>
                  </a:lnTo>
                  <a:lnTo>
                    <a:pt x="1446" y="1981"/>
                  </a:lnTo>
                  <a:lnTo>
                    <a:pt x="1427" y="1919"/>
                  </a:lnTo>
                  <a:lnTo>
                    <a:pt x="1402" y="1888"/>
                  </a:lnTo>
                  <a:lnTo>
                    <a:pt x="1424" y="1868"/>
                  </a:lnTo>
                  <a:lnTo>
                    <a:pt x="1352" y="1816"/>
                  </a:lnTo>
                  <a:lnTo>
                    <a:pt x="1303" y="1814"/>
                  </a:lnTo>
                  <a:lnTo>
                    <a:pt x="1250" y="1773"/>
                  </a:lnTo>
                  <a:lnTo>
                    <a:pt x="1118" y="1781"/>
                  </a:lnTo>
                  <a:lnTo>
                    <a:pt x="1014" y="1811"/>
                  </a:lnTo>
                  <a:lnTo>
                    <a:pt x="922" y="1840"/>
                  </a:lnTo>
                  <a:lnTo>
                    <a:pt x="856" y="1834"/>
                  </a:lnTo>
                  <a:lnTo>
                    <a:pt x="764" y="1877"/>
                  </a:lnTo>
                  <a:lnTo>
                    <a:pt x="694" y="1897"/>
                  </a:lnTo>
                  <a:lnTo>
                    <a:pt x="664" y="1942"/>
                  </a:lnTo>
                  <a:lnTo>
                    <a:pt x="624" y="1976"/>
                  </a:lnTo>
                  <a:lnTo>
                    <a:pt x="563" y="1978"/>
                  </a:lnTo>
                  <a:lnTo>
                    <a:pt x="515" y="1986"/>
                  </a:lnTo>
                  <a:lnTo>
                    <a:pt x="458" y="1970"/>
                  </a:lnTo>
                  <a:lnTo>
                    <a:pt x="404" y="1979"/>
                  </a:lnTo>
                  <a:lnTo>
                    <a:pt x="353" y="1983"/>
                  </a:lnTo>
                  <a:lnTo>
                    <a:pt x="294" y="2029"/>
                  </a:lnTo>
                  <a:lnTo>
                    <a:pt x="274" y="2025"/>
                  </a:lnTo>
                  <a:lnTo>
                    <a:pt x="230" y="2049"/>
                  </a:lnTo>
                  <a:lnTo>
                    <a:pt x="185" y="2076"/>
                  </a:lnTo>
                  <a:lnTo>
                    <a:pt x="135" y="2072"/>
                  </a:lnTo>
                  <a:lnTo>
                    <a:pt x="87" y="2072"/>
                  </a:lnTo>
                  <a:lnTo>
                    <a:pt x="32" y="2018"/>
                  </a:lnTo>
                  <a:lnTo>
                    <a:pt x="0" y="2002"/>
                  </a:lnTo>
                  <a:lnTo>
                    <a:pt x="19" y="1953"/>
                  </a:lnTo>
                  <a:lnTo>
                    <a:pt x="59" y="1942"/>
                  </a:lnTo>
                  <a:lnTo>
                    <a:pt x="78" y="1923"/>
                  </a:lnTo>
                  <a:lnTo>
                    <a:pt x="86" y="1892"/>
                  </a:lnTo>
                  <a:lnTo>
                    <a:pt x="115" y="1833"/>
                  </a:lnTo>
                  <a:lnTo>
                    <a:pt x="124" y="1783"/>
                  </a:lnTo>
                  <a:lnTo>
                    <a:pt x="114" y="1697"/>
                  </a:lnTo>
                  <a:lnTo>
                    <a:pt x="117" y="1648"/>
                  </a:lnTo>
                  <a:lnTo>
                    <a:pt x="135" y="1600"/>
                  </a:lnTo>
                  <a:lnTo>
                    <a:pt x="123" y="1544"/>
                  </a:lnTo>
                  <a:lnTo>
                    <a:pt x="128" y="1519"/>
                  </a:lnTo>
                  <a:lnTo>
                    <a:pt x="105" y="1486"/>
                  </a:lnTo>
                  <a:lnTo>
                    <a:pt x="115" y="1419"/>
                  </a:lnTo>
                  <a:lnTo>
                    <a:pt x="91" y="1352"/>
                  </a:lnTo>
                  <a:lnTo>
                    <a:pt x="90" y="1315"/>
                  </a:lnTo>
                  <a:lnTo>
                    <a:pt x="113" y="1352"/>
                  </a:lnTo>
                  <a:lnTo>
                    <a:pt x="108" y="1273"/>
                  </a:lnTo>
                  <a:lnTo>
                    <a:pt x="138" y="1298"/>
                  </a:lnTo>
                  <a:lnTo>
                    <a:pt x="151" y="1331"/>
                  </a:lnTo>
                  <a:lnTo>
                    <a:pt x="161" y="1287"/>
                  </a:lnTo>
                  <a:lnTo>
                    <a:pt x="142" y="1220"/>
                  </a:lnTo>
                  <a:lnTo>
                    <a:pt x="141" y="1193"/>
                  </a:lnTo>
                  <a:lnTo>
                    <a:pt x="130" y="1168"/>
                  </a:lnTo>
                  <a:lnTo>
                    <a:pt x="149" y="1119"/>
                  </a:lnTo>
                  <a:lnTo>
                    <a:pt x="169" y="1098"/>
                  </a:lnTo>
                  <a:lnTo>
                    <a:pt x="189" y="1055"/>
                  </a:lnTo>
                  <a:lnTo>
                    <a:pt x="191" y="1005"/>
                  </a:lnTo>
                  <a:lnTo>
                    <a:pt x="235" y="944"/>
                  </a:lnTo>
                  <a:lnTo>
                    <a:pt x="227" y="1009"/>
                  </a:lnTo>
                  <a:lnTo>
                    <a:pt x="270" y="950"/>
                  </a:lnTo>
                  <a:lnTo>
                    <a:pt x="336" y="922"/>
                  </a:lnTo>
                  <a:lnTo>
                    <a:pt x="379" y="886"/>
                  </a:lnTo>
                  <a:lnTo>
                    <a:pt x="442" y="854"/>
                  </a:lnTo>
                  <a:lnTo>
                    <a:pt x="476" y="848"/>
                  </a:lnTo>
                  <a:lnTo>
                    <a:pt x="495" y="858"/>
                  </a:lnTo>
                  <a:lnTo>
                    <a:pt x="559" y="826"/>
                  </a:lnTo>
                  <a:lnTo>
                    <a:pt x="606" y="817"/>
                  </a:lnTo>
                  <a:lnTo>
                    <a:pt x="621" y="798"/>
                  </a:lnTo>
                  <a:lnTo>
                    <a:pt x="642" y="791"/>
                  </a:lnTo>
                  <a:lnTo>
                    <a:pt x="682" y="793"/>
                  </a:lnTo>
                  <a:lnTo>
                    <a:pt x="765" y="768"/>
                  </a:lnTo>
                  <a:lnTo>
                    <a:pt x="812" y="730"/>
                  </a:lnTo>
                  <a:lnTo>
                    <a:pt x="840" y="684"/>
                  </a:lnTo>
                  <a:lnTo>
                    <a:pt x="891" y="641"/>
                  </a:lnTo>
                  <a:lnTo>
                    <a:pt x="900" y="607"/>
                  </a:lnTo>
                  <a:lnTo>
                    <a:pt x="910" y="561"/>
                  </a:lnTo>
                  <a:lnTo>
                    <a:pt x="974" y="489"/>
                  </a:lnTo>
                  <a:lnTo>
                    <a:pt x="993" y="562"/>
                  </a:lnTo>
                  <a:lnTo>
                    <a:pt x="1028" y="545"/>
                  </a:lnTo>
                  <a:lnTo>
                    <a:pt x="1008" y="505"/>
                  </a:lnTo>
                  <a:lnTo>
                    <a:pt x="1038" y="464"/>
                  </a:lnTo>
                  <a:lnTo>
                    <a:pt x="1068" y="482"/>
                  </a:lnTo>
                  <a:lnTo>
                    <a:pt x="1087" y="417"/>
                  </a:lnTo>
                  <a:lnTo>
                    <a:pt x="1134" y="375"/>
                  </a:lnTo>
                  <a:lnTo>
                    <a:pt x="1157" y="342"/>
                  </a:lnTo>
                  <a:lnTo>
                    <a:pt x="1196" y="327"/>
                  </a:lnTo>
                  <a:lnTo>
                    <a:pt x="1201" y="303"/>
                  </a:lnTo>
                  <a:lnTo>
                    <a:pt x="1232" y="313"/>
                  </a:lnTo>
                  <a:lnTo>
                    <a:pt x="1236" y="292"/>
                  </a:lnTo>
                  <a:lnTo>
                    <a:pt x="1271" y="280"/>
                  </a:lnTo>
                  <a:lnTo>
                    <a:pt x="1308" y="268"/>
                  </a:lnTo>
                  <a:lnTo>
                    <a:pt x="1358" y="307"/>
                  </a:lnTo>
                  <a:lnTo>
                    <a:pt x="1392" y="358"/>
                  </a:lnTo>
                  <a:lnTo>
                    <a:pt x="1439" y="358"/>
                  </a:lnTo>
                  <a:lnTo>
                    <a:pt x="1485" y="366"/>
                  </a:lnTo>
                  <a:lnTo>
                    <a:pt x="1476" y="320"/>
                  </a:lnTo>
                  <a:lnTo>
                    <a:pt x="1521" y="251"/>
                  </a:lnTo>
                  <a:lnTo>
                    <a:pt x="1558" y="229"/>
                  </a:lnTo>
                  <a:lnTo>
                    <a:pt x="1549" y="208"/>
                  </a:lnTo>
                  <a:lnTo>
                    <a:pt x="1588" y="159"/>
                  </a:lnTo>
                  <a:lnTo>
                    <a:pt x="1637" y="129"/>
                  </a:lnTo>
                  <a:lnTo>
                    <a:pt x="1674" y="139"/>
                  </a:lnTo>
                  <a:lnTo>
                    <a:pt x="1739" y="123"/>
                  </a:lnTo>
                  <a:lnTo>
                    <a:pt x="1743" y="80"/>
                  </a:lnTo>
                  <a:lnTo>
                    <a:pt x="1691" y="52"/>
                  </a:lnTo>
                  <a:lnTo>
                    <a:pt x="1733" y="39"/>
                  </a:lnTo>
                  <a:lnTo>
                    <a:pt x="1780" y="60"/>
                  </a:lnTo>
                  <a:lnTo>
                    <a:pt x="1815" y="95"/>
                  </a:lnTo>
                  <a:lnTo>
                    <a:pt x="1876" y="117"/>
                  </a:lnTo>
                  <a:lnTo>
                    <a:pt x="1898" y="108"/>
                  </a:lnTo>
                  <a:lnTo>
                    <a:pt x="1941" y="135"/>
                  </a:lnTo>
                  <a:lnTo>
                    <a:pt x="1988" y="110"/>
                  </a:lnTo>
                  <a:lnTo>
                    <a:pt x="2015" y="118"/>
                  </a:lnTo>
                  <a:lnTo>
                    <a:pt x="2035" y="101"/>
                  </a:lnTo>
                  <a:lnTo>
                    <a:pt x="2064" y="143"/>
                  </a:lnTo>
                  <a:lnTo>
                    <a:pt x="2038" y="189"/>
                  </a:lnTo>
                  <a:lnTo>
                    <a:pt x="2005" y="223"/>
                  </a:lnTo>
                  <a:lnTo>
                    <a:pt x="1978" y="226"/>
                  </a:lnTo>
                  <a:lnTo>
                    <a:pt x="1982" y="260"/>
                  </a:lnTo>
                  <a:lnTo>
                    <a:pt x="1954" y="303"/>
                  </a:lnTo>
                  <a:lnTo>
                    <a:pt x="1921" y="345"/>
                  </a:lnTo>
                  <a:lnTo>
                    <a:pt x="1923" y="369"/>
                  </a:lnTo>
                  <a:lnTo>
                    <a:pt x="1974" y="416"/>
                  </a:lnTo>
                  <a:lnTo>
                    <a:pt x="2027" y="443"/>
                  </a:lnTo>
                  <a:lnTo>
                    <a:pt x="2060" y="472"/>
                  </a:lnTo>
                  <a:lnTo>
                    <a:pt x="2105" y="523"/>
                  </a:lnTo>
                  <a:lnTo>
                    <a:pt x="2126" y="523"/>
                  </a:lnTo>
                  <a:lnTo>
                    <a:pt x="2161" y="545"/>
                  </a:lnTo>
                  <a:lnTo>
                    <a:pt x="2167" y="571"/>
                  </a:lnTo>
                  <a:lnTo>
                    <a:pt x="2232" y="600"/>
                  </a:lnTo>
                  <a:lnTo>
                    <a:pt x="2287" y="571"/>
                  </a:lnTo>
                  <a:lnTo>
                    <a:pt x="2310" y="525"/>
                  </a:lnTo>
                  <a:lnTo>
                    <a:pt x="2332" y="487"/>
                  </a:lnTo>
                  <a:lnTo>
                    <a:pt x="2350" y="440"/>
                  </a:lnTo>
                  <a:lnTo>
                    <a:pt x="2384" y="373"/>
                  </a:lnTo>
                  <a:lnTo>
                    <a:pt x="2381" y="332"/>
                  </a:lnTo>
                  <a:lnTo>
                    <a:pt x="2390" y="307"/>
                  </a:lnTo>
                  <a:lnTo>
                    <a:pt x="2389" y="258"/>
                  </a:lnTo>
                  <a:lnTo>
                    <a:pt x="2408" y="194"/>
                  </a:lnTo>
                  <a:lnTo>
                    <a:pt x="2425" y="177"/>
                  </a:lnTo>
                  <a:lnTo>
                    <a:pt x="2417" y="148"/>
                  </a:lnTo>
                  <a:lnTo>
                    <a:pt x="2441" y="103"/>
                  </a:lnTo>
                  <a:lnTo>
                    <a:pt x="2461" y="56"/>
                  </a:lnTo>
                  <a:lnTo>
                    <a:pt x="2466" y="32"/>
                  </a:lnTo>
                  <a:lnTo>
                    <a:pt x="2498" y="0"/>
                  </a:lnTo>
                  <a:lnTo>
                    <a:pt x="2514" y="42"/>
                  </a:lnTo>
                  <a:lnTo>
                    <a:pt x="2512" y="95"/>
                  </a:lnTo>
                  <a:lnTo>
                    <a:pt x="2530" y="105"/>
                  </a:lnTo>
                  <a:lnTo>
                    <a:pt x="2528" y="141"/>
                  </a:lnTo>
                  <a:lnTo>
                    <a:pt x="2549" y="184"/>
                  </a:lnTo>
                  <a:lnTo>
                    <a:pt x="2548" y="233"/>
                  </a:lnTo>
                  <a:lnTo>
                    <a:pt x="2540" y="264"/>
                  </a:lnTo>
                  <a:moveTo>
                    <a:pt x="1865" y="2560"/>
                  </a:moveTo>
                  <a:lnTo>
                    <a:pt x="1914" y="2590"/>
                  </a:lnTo>
                  <a:lnTo>
                    <a:pt x="1959" y="2578"/>
                  </a:lnTo>
                  <a:lnTo>
                    <a:pt x="2023" y="2562"/>
                  </a:lnTo>
                  <a:lnTo>
                    <a:pt x="2061" y="2567"/>
                  </a:lnTo>
                  <a:lnTo>
                    <a:pt x="2004" y="2667"/>
                  </a:lnTo>
                  <a:lnTo>
                    <a:pt x="1962" y="2696"/>
                  </a:lnTo>
                  <a:lnTo>
                    <a:pt x="1911" y="2764"/>
                  </a:lnTo>
                  <a:lnTo>
                    <a:pt x="1902" y="2741"/>
                  </a:lnTo>
                  <a:lnTo>
                    <a:pt x="1816" y="2800"/>
                  </a:lnTo>
                  <a:lnTo>
                    <a:pt x="1805" y="2795"/>
                  </a:lnTo>
                  <a:lnTo>
                    <a:pt x="1765" y="2793"/>
                  </a:lnTo>
                  <a:lnTo>
                    <a:pt x="1769" y="2721"/>
                  </a:lnTo>
                  <a:lnTo>
                    <a:pt x="1795" y="2665"/>
                  </a:lnTo>
                  <a:lnTo>
                    <a:pt x="1800" y="2592"/>
                  </a:lnTo>
                  <a:lnTo>
                    <a:pt x="1824" y="2553"/>
                  </a:lnTo>
                  <a:lnTo>
                    <a:pt x="1865" y="2560"/>
                  </a:lnTo>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61" name="Freeform 14">
              <a:extLst>
                <a:ext uri="{FF2B5EF4-FFF2-40B4-BE49-F238E27FC236}">
                  <a16:creationId xmlns:a16="http://schemas.microsoft.com/office/drawing/2014/main" id="{237A8C67-7A2E-1F48-913A-145E08900C77}"/>
                </a:ext>
              </a:extLst>
            </p:cNvPr>
            <p:cNvSpPr>
              <a:spLocks/>
            </p:cNvSpPr>
            <p:nvPr/>
          </p:nvSpPr>
          <p:spPr bwMode="auto">
            <a:xfrm>
              <a:off x="5951537" y="2297113"/>
              <a:ext cx="190500" cy="85725"/>
            </a:xfrm>
            <a:custGeom>
              <a:avLst/>
              <a:gdLst>
                <a:gd name="T0" fmla="*/ 120 w 120"/>
                <a:gd name="T1" fmla="*/ 19 h 54"/>
                <a:gd name="T2" fmla="*/ 119 w 120"/>
                <a:gd name="T3" fmla="*/ 27 h 54"/>
                <a:gd name="T4" fmla="*/ 110 w 120"/>
                <a:gd name="T5" fmla="*/ 27 h 54"/>
                <a:gd name="T6" fmla="*/ 114 w 120"/>
                <a:gd name="T7" fmla="*/ 32 h 54"/>
                <a:gd name="T8" fmla="*/ 109 w 120"/>
                <a:gd name="T9" fmla="*/ 45 h 54"/>
                <a:gd name="T10" fmla="*/ 107 w 120"/>
                <a:gd name="T11" fmla="*/ 48 h 54"/>
                <a:gd name="T12" fmla="*/ 92 w 120"/>
                <a:gd name="T13" fmla="*/ 49 h 54"/>
                <a:gd name="T14" fmla="*/ 85 w 120"/>
                <a:gd name="T15" fmla="*/ 54 h 54"/>
                <a:gd name="T16" fmla="*/ 71 w 120"/>
                <a:gd name="T17" fmla="*/ 52 h 54"/>
                <a:gd name="T18" fmla="*/ 47 w 120"/>
                <a:gd name="T19" fmla="*/ 47 h 54"/>
                <a:gd name="T20" fmla="*/ 43 w 120"/>
                <a:gd name="T21" fmla="*/ 40 h 54"/>
                <a:gd name="T22" fmla="*/ 27 w 120"/>
                <a:gd name="T23" fmla="*/ 43 h 54"/>
                <a:gd name="T24" fmla="*/ 25 w 120"/>
                <a:gd name="T25" fmla="*/ 47 h 54"/>
                <a:gd name="T26" fmla="*/ 15 w 120"/>
                <a:gd name="T27" fmla="*/ 44 h 54"/>
                <a:gd name="T28" fmla="*/ 7 w 120"/>
                <a:gd name="T29" fmla="*/ 44 h 54"/>
                <a:gd name="T30" fmla="*/ 0 w 120"/>
                <a:gd name="T31" fmla="*/ 40 h 54"/>
                <a:gd name="T32" fmla="*/ 2 w 120"/>
                <a:gd name="T33" fmla="*/ 35 h 54"/>
                <a:gd name="T34" fmla="*/ 1 w 120"/>
                <a:gd name="T35" fmla="*/ 31 h 54"/>
                <a:gd name="T36" fmla="*/ 6 w 120"/>
                <a:gd name="T37" fmla="*/ 30 h 54"/>
                <a:gd name="T38" fmla="*/ 15 w 120"/>
                <a:gd name="T39" fmla="*/ 36 h 54"/>
                <a:gd name="T40" fmla="*/ 16 w 120"/>
                <a:gd name="T41" fmla="*/ 30 h 54"/>
                <a:gd name="T42" fmla="*/ 31 w 120"/>
                <a:gd name="T43" fmla="*/ 31 h 54"/>
                <a:gd name="T44" fmla="*/ 42 w 120"/>
                <a:gd name="T45" fmla="*/ 28 h 54"/>
                <a:gd name="T46" fmla="*/ 50 w 120"/>
                <a:gd name="T47" fmla="*/ 28 h 54"/>
                <a:gd name="T48" fmla="*/ 55 w 120"/>
                <a:gd name="T49" fmla="*/ 32 h 54"/>
                <a:gd name="T50" fmla="*/ 57 w 120"/>
                <a:gd name="T51" fmla="*/ 29 h 54"/>
                <a:gd name="T52" fmla="*/ 53 w 120"/>
                <a:gd name="T53" fmla="*/ 16 h 54"/>
                <a:gd name="T54" fmla="*/ 59 w 120"/>
                <a:gd name="T55" fmla="*/ 13 h 54"/>
                <a:gd name="T56" fmla="*/ 64 w 120"/>
                <a:gd name="T57" fmla="*/ 4 h 54"/>
                <a:gd name="T58" fmla="*/ 77 w 120"/>
                <a:gd name="T59" fmla="*/ 10 h 54"/>
                <a:gd name="T60" fmla="*/ 85 w 120"/>
                <a:gd name="T61" fmla="*/ 2 h 54"/>
                <a:gd name="T62" fmla="*/ 90 w 120"/>
                <a:gd name="T63" fmla="*/ 0 h 54"/>
                <a:gd name="T64" fmla="*/ 103 w 120"/>
                <a:gd name="T65" fmla="*/ 7 h 54"/>
                <a:gd name="T66" fmla="*/ 111 w 120"/>
                <a:gd name="T67" fmla="*/ 6 h 54"/>
                <a:gd name="T68" fmla="*/ 119 w 120"/>
                <a:gd name="T69" fmla="*/ 9 h 54"/>
                <a:gd name="T70" fmla="*/ 118 w 120"/>
                <a:gd name="T71" fmla="*/ 12 h 54"/>
                <a:gd name="T72" fmla="*/ 120 w 120"/>
                <a:gd name="T73" fmla="*/ 1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 h="54">
                  <a:moveTo>
                    <a:pt x="120" y="19"/>
                  </a:moveTo>
                  <a:lnTo>
                    <a:pt x="119" y="27"/>
                  </a:lnTo>
                  <a:lnTo>
                    <a:pt x="110" y="27"/>
                  </a:lnTo>
                  <a:lnTo>
                    <a:pt x="114" y="32"/>
                  </a:lnTo>
                  <a:lnTo>
                    <a:pt x="109" y="45"/>
                  </a:lnTo>
                  <a:lnTo>
                    <a:pt x="107" y="48"/>
                  </a:lnTo>
                  <a:lnTo>
                    <a:pt x="92" y="49"/>
                  </a:lnTo>
                  <a:lnTo>
                    <a:pt x="85" y="54"/>
                  </a:lnTo>
                  <a:lnTo>
                    <a:pt x="71" y="52"/>
                  </a:lnTo>
                  <a:lnTo>
                    <a:pt x="47" y="47"/>
                  </a:lnTo>
                  <a:lnTo>
                    <a:pt x="43" y="40"/>
                  </a:lnTo>
                  <a:lnTo>
                    <a:pt x="27" y="43"/>
                  </a:lnTo>
                  <a:lnTo>
                    <a:pt x="25" y="47"/>
                  </a:lnTo>
                  <a:lnTo>
                    <a:pt x="15" y="44"/>
                  </a:lnTo>
                  <a:lnTo>
                    <a:pt x="7" y="44"/>
                  </a:lnTo>
                  <a:lnTo>
                    <a:pt x="0" y="40"/>
                  </a:lnTo>
                  <a:lnTo>
                    <a:pt x="2" y="35"/>
                  </a:lnTo>
                  <a:lnTo>
                    <a:pt x="1" y="31"/>
                  </a:lnTo>
                  <a:lnTo>
                    <a:pt x="6" y="30"/>
                  </a:lnTo>
                  <a:lnTo>
                    <a:pt x="15" y="36"/>
                  </a:lnTo>
                  <a:lnTo>
                    <a:pt x="16" y="30"/>
                  </a:lnTo>
                  <a:lnTo>
                    <a:pt x="31" y="31"/>
                  </a:lnTo>
                  <a:lnTo>
                    <a:pt x="42" y="28"/>
                  </a:lnTo>
                  <a:lnTo>
                    <a:pt x="50" y="28"/>
                  </a:lnTo>
                  <a:lnTo>
                    <a:pt x="55" y="32"/>
                  </a:lnTo>
                  <a:lnTo>
                    <a:pt x="57" y="29"/>
                  </a:lnTo>
                  <a:lnTo>
                    <a:pt x="53" y="16"/>
                  </a:lnTo>
                  <a:lnTo>
                    <a:pt x="59" y="13"/>
                  </a:lnTo>
                  <a:lnTo>
                    <a:pt x="64" y="4"/>
                  </a:lnTo>
                  <a:lnTo>
                    <a:pt x="77" y="10"/>
                  </a:lnTo>
                  <a:lnTo>
                    <a:pt x="85" y="2"/>
                  </a:lnTo>
                  <a:lnTo>
                    <a:pt x="90" y="0"/>
                  </a:lnTo>
                  <a:lnTo>
                    <a:pt x="103" y="7"/>
                  </a:lnTo>
                  <a:lnTo>
                    <a:pt x="111" y="6"/>
                  </a:lnTo>
                  <a:lnTo>
                    <a:pt x="119" y="9"/>
                  </a:lnTo>
                  <a:lnTo>
                    <a:pt x="118" y="12"/>
                  </a:lnTo>
                  <a:lnTo>
                    <a:pt x="120" y="19"/>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62" name="Freeform 15">
              <a:extLst>
                <a:ext uri="{FF2B5EF4-FFF2-40B4-BE49-F238E27FC236}">
                  <a16:creationId xmlns:a16="http://schemas.microsoft.com/office/drawing/2014/main" id="{F25CF333-0D60-DE49-9708-482588D051D2}"/>
                </a:ext>
              </a:extLst>
            </p:cNvPr>
            <p:cNvSpPr>
              <a:spLocks/>
            </p:cNvSpPr>
            <p:nvPr/>
          </p:nvSpPr>
          <p:spPr bwMode="auto">
            <a:xfrm>
              <a:off x="6911976" y="2600325"/>
              <a:ext cx="41275" cy="31750"/>
            </a:xfrm>
            <a:custGeom>
              <a:avLst/>
              <a:gdLst>
                <a:gd name="T0" fmla="*/ 14 w 108"/>
                <a:gd name="T1" fmla="*/ 1 h 85"/>
                <a:gd name="T2" fmla="*/ 38 w 108"/>
                <a:gd name="T3" fmla="*/ 23 h 85"/>
                <a:gd name="T4" fmla="*/ 69 w 108"/>
                <a:gd name="T5" fmla="*/ 23 h 85"/>
                <a:gd name="T6" fmla="*/ 71 w 108"/>
                <a:gd name="T7" fmla="*/ 36 h 85"/>
                <a:gd name="T8" fmla="*/ 108 w 108"/>
                <a:gd name="T9" fmla="*/ 85 h 85"/>
                <a:gd name="T10" fmla="*/ 58 w 108"/>
                <a:gd name="T11" fmla="*/ 74 h 85"/>
                <a:gd name="T12" fmla="*/ 16 w 108"/>
                <a:gd name="T13" fmla="*/ 35 h 85"/>
                <a:gd name="T14" fmla="*/ 0 w 108"/>
                <a:gd name="T15" fmla="*/ 3 h 85"/>
                <a:gd name="T16" fmla="*/ 14 w 108"/>
                <a:gd name="T17"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85">
                  <a:moveTo>
                    <a:pt x="14" y="1"/>
                  </a:moveTo>
                  <a:lnTo>
                    <a:pt x="38" y="23"/>
                  </a:lnTo>
                  <a:lnTo>
                    <a:pt x="69" y="23"/>
                  </a:lnTo>
                  <a:lnTo>
                    <a:pt x="71" y="36"/>
                  </a:lnTo>
                  <a:lnTo>
                    <a:pt x="108" y="85"/>
                  </a:lnTo>
                  <a:lnTo>
                    <a:pt x="58" y="74"/>
                  </a:lnTo>
                  <a:lnTo>
                    <a:pt x="16" y="35"/>
                  </a:lnTo>
                  <a:lnTo>
                    <a:pt x="0" y="3"/>
                  </a:lnTo>
                  <a:lnTo>
                    <a:pt x="14" y="0"/>
                  </a:lnTo>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63" name="Freeform 16">
              <a:extLst>
                <a:ext uri="{FF2B5EF4-FFF2-40B4-BE49-F238E27FC236}">
                  <a16:creationId xmlns:a16="http://schemas.microsoft.com/office/drawing/2014/main" id="{5953EEDE-9F3B-0E4D-8255-EB89942D1E18}"/>
                </a:ext>
              </a:extLst>
            </p:cNvPr>
            <p:cNvSpPr>
              <a:spLocks/>
            </p:cNvSpPr>
            <p:nvPr/>
          </p:nvSpPr>
          <p:spPr bwMode="auto">
            <a:xfrm>
              <a:off x="6907213" y="2530476"/>
              <a:ext cx="150813" cy="117475"/>
            </a:xfrm>
            <a:custGeom>
              <a:avLst/>
              <a:gdLst>
                <a:gd name="T0" fmla="*/ 40 w 95"/>
                <a:gd name="T1" fmla="*/ 13 h 74"/>
                <a:gd name="T2" fmla="*/ 48 w 95"/>
                <a:gd name="T3" fmla="*/ 15 h 74"/>
                <a:gd name="T4" fmla="*/ 50 w 95"/>
                <a:gd name="T5" fmla="*/ 9 h 74"/>
                <a:gd name="T6" fmla="*/ 58 w 95"/>
                <a:gd name="T7" fmla="*/ 1 h 74"/>
                <a:gd name="T8" fmla="*/ 69 w 95"/>
                <a:gd name="T9" fmla="*/ 12 h 74"/>
                <a:gd name="T10" fmla="*/ 81 w 95"/>
                <a:gd name="T11" fmla="*/ 27 h 74"/>
                <a:gd name="T12" fmla="*/ 89 w 95"/>
                <a:gd name="T13" fmla="*/ 28 h 74"/>
                <a:gd name="T14" fmla="*/ 95 w 95"/>
                <a:gd name="T15" fmla="*/ 33 h 74"/>
                <a:gd name="T16" fmla="*/ 82 w 95"/>
                <a:gd name="T17" fmla="*/ 35 h 74"/>
                <a:gd name="T18" fmla="*/ 82 w 95"/>
                <a:gd name="T19" fmla="*/ 51 h 74"/>
                <a:gd name="T20" fmla="*/ 80 w 95"/>
                <a:gd name="T21" fmla="*/ 58 h 74"/>
                <a:gd name="T22" fmla="*/ 75 w 95"/>
                <a:gd name="T23" fmla="*/ 63 h 74"/>
                <a:gd name="T24" fmla="*/ 77 w 95"/>
                <a:gd name="T25" fmla="*/ 73 h 74"/>
                <a:gd name="T26" fmla="*/ 73 w 95"/>
                <a:gd name="T27" fmla="*/ 74 h 74"/>
                <a:gd name="T28" fmla="*/ 61 w 95"/>
                <a:gd name="T29" fmla="*/ 63 h 74"/>
                <a:gd name="T30" fmla="*/ 65 w 95"/>
                <a:gd name="T31" fmla="*/ 53 h 74"/>
                <a:gd name="T32" fmla="*/ 59 w 95"/>
                <a:gd name="T33" fmla="*/ 47 h 74"/>
                <a:gd name="T34" fmla="*/ 52 w 95"/>
                <a:gd name="T35" fmla="*/ 49 h 74"/>
                <a:gd name="T36" fmla="*/ 35 w 95"/>
                <a:gd name="T37" fmla="*/ 64 h 74"/>
                <a:gd name="T38" fmla="*/ 32 w 95"/>
                <a:gd name="T39" fmla="*/ 49 h 74"/>
                <a:gd name="T40" fmla="*/ 24 w 95"/>
                <a:gd name="T41" fmla="*/ 46 h 74"/>
                <a:gd name="T42" fmla="*/ 16 w 95"/>
                <a:gd name="T43" fmla="*/ 40 h 74"/>
                <a:gd name="T44" fmla="*/ 19 w 95"/>
                <a:gd name="T45" fmla="*/ 34 h 74"/>
                <a:gd name="T46" fmla="*/ 9 w 95"/>
                <a:gd name="T47" fmla="*/ 27 h 74"/>
                <a:gd name="T48" fmla="*/ 11 w 95"/>
                <a:gd name="T49" fmla="*/ 22 h 74"/>
                <a:gd name="T50" fmla="*/ 4 w 95"/>
                <a:gd name="T51" fmla="*/ 18 h 74"/>
                <a:gd name="T52" fmla="*/ 0 w 95"/>
                <a:gd name="T53" fmla="*/ 13 h 74"/>
                <a:gd name="T54" fmla="*/ 3 w 95"/>
                <a:gd name="T55" fmla="*/ 9 h 74"/>
                <a:gd name="T56" fmla="*/ 17 w 95"/>
                <a:gd name="T57" fmla="*/ 15 h 74"/>
                <a:gd name="T58" fmla="*/ 26 w 95"/>
                <a:gd name="T59" fmla="*/ 17 h 74"/>
                <a:gd name="T60" fmla="*/ 28 w 95"/>
                <a:gd name="T61" fmla="*/ 14 h 74"/>
                <a:gd name="T62" fmla="*/ 18 w 95"/>
                <a:gd name="T63" fmla="*/ 3 h 74"/>
                <a:gd name="T64" fmla="*/ 21 w 95"/>
                <a:gd name="T65" fmla="*/ 0 h 74"/>
                <a:gd name="T66" fmla="*/ 26 w 95"/>
                <a:gd name="T67" fmla="*/ 1 h 74"/>
                <a:gd name="T68" fmla="*/ 40 w 95"/>
                <a:gd name="T69" fmla="*/ 1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5" h="74">
                  <a:moveTo>
                    <a:pt x="40" y="13"/>
                  </a:moveTo>
                  <a:lnTo>
                    <a:pt x="48" y="15"/>
                  </a:lnTo>
                  <a:lnTo>
                    <a:pt x="50" y="9"/>
                  </a:lnTo>
                  <a:lnTo>
                    <a:pt x="58" y="1"/>
                  </a:lnTo>
                  <a:lnTo>
                    <a:pt x="69" y="12"/>
                  </a:lnTo>
                  <a:lnTo>
                    <a:pt x="81" y="27"/>
                  </a:lnTo>
                  <a:lnTo>
                    <a:pt x="89" y="28"/>
                  </a:lnTo>
                  <a:lnTo>
                    <a:pt x="95" y="33"/>
                  </a:lnTo>
                  <a:lnTo>
                    <a:pt x="82" y="35"/>
                  </a:lnTo>
                  <a:lnTo>
                    <a:pt x="82" y="51"/>
                  </a:lnTo>
                  <a:lnTo>
                    <a:pt x="80" y="58"/>
                  </a:lnTo>
                  <a:lnTo>
                    <a:pt x="75" y="63"/>
                  </a:lnTo>
                  <a:lnTo>
                    <a:pt x="77" y="73"/>
                  </a:lnTo>
                  <a:lnTo>
                    <a:pt x="73" y="74"/>
                  </a:lnTo>
                  <a:lnTo>
                    <a:pt x="61" y="63"/>
                  </a:lnTo>
                  <a:lnTo>
                    <a:pt x="65" y="53"/>
                  </a:lnTo>
                  <a:lnTo>
                    <a:pt x="59" y="47"/>
                  </a:lnTo>
                  <a:lnTo>
                    <a:pt x="52" y="49"/>
                  </a:lnTo>
                  <a:lnTo>
                    <a:pt x="35" y="64"/>
                  </a:lnTo>
                  <a:lnTo>
                    <a:pt x="32" y="49"/>
                  </a:lnTo>
                  <a:lnTo>
                    <a:pt x="24" y="46"/>
                  </a:lnTo>
                  <a:lnTo>
                    <a:pt x="16" y="40"/>
                  </a:lnTo>
                  <a:lnTo>
                    <a:pt x="19" y="34"/>
                  </a:lnTo>
                  <a:lnTo>
                    <a:pt x="9" y="27"/>
                  </a:lnTo>
                  <a:lnTo>
                    <a:pt x="11" y="22"/>
                  </a:lnTo>
                  <a:lnTo>
                    <a:pt x="4" y="18"/>
                  </a:lnTo>
                  <a:lnTo>
                    <a:pt x="0" y="13"/>
                  </a:lnTo>
                  <a:lnTo>
                    <a:pt x="3" y="9"/>
                  </a:lnTo>
                  <a:lnTo>
                    <a:pt x="17" y="15"/>
                  </a:lnTo>
                  <a:lnTo>
                    <a:pt x="26" y="17"/>
                  </a:lnTo>
                  <a:lnTo>
                    <a:pt x="28" y="14"/>
                  </a:lnTo>
                  <a:lnTo>
                    <a:pt x="18" y="3"/>
                  </a:lnTo>
                  <a:lnTo>
                    <a:pt x="21" y="0"/>
                  </a:lnTo>
                  <a:lnTo>
                    <a:pt x="26" y="1"/>
                  </a:lnTo>
                  <a:lnTo>
                    <a:pt x="40" y="13"/>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64" name="Freeform 17">
              <a:extLst>
                <a:ext uri="{FF2B5EF4-FFF2-40B4-BE49-F238E27FC236}">
                  <a16:creationId xmlns:a16="http://schemas.microsoft.com/office/drawing/2014/main" id="{4A4D94EE-BB71-614E-8C9E-9640A26A9894}"/>
                </a:ext>
              </a:extLst>
            </p:cNvPr>
            <p:cNvSpPr>
              <a:spLocks/>
            </p:cNvSpPr>
            <p:nvPr/>
          </p:nvSpPr>
          <p:spPr bwMode="auto">
            <a:xfrm>
              <a:off x="6553201" y="3986213"/>
              <a:ext cx="49213" cy="71438"/>
            </a:xfrm>
            <a:custGeom>
              <a:avLst/>
              <a:gdLst>
                <a:gd name="T0" fmla="*/ 5 w 31"/>
                <a:gd name="T1" fmla="*/ 45 h 45"/>
                <a:gd name="T2" fmla="*/ 4 w 31"/>
                <a:gd name="T3" fmla="*/ 20 h 45"/>
                <a:gd name="T4" fmla="*/ 0 w 31"/>
                <a:gd name="T5" fmla="*/ 10 h 45"/>
                <a:gd name="T6" fmla="*/ 11 w 31"/>
                <a:gd name="T7" fmla="*/ 12 h 45"/>
                <a:gd name="T8" fmla="*/ 16 w 31"/>
                <a:gd name="T9" fmla="*/ 0 h 45"/>
                <a:gd name="T10" fmla="*/ 26 w 31"/>
                <a:gd name="T11" fmla="*/ 2 h 45"/>
                <a:gd name="T12" fmla="*/ 27 w 31"/>
                <a:gd name="T13" fmla="*/ 10 h 45"/>
                <a:gd name="T14" fmla="*/ 31 w 31"/>
                <a:gd name="T15" fmla="*/ 14 h 45"/>
                <a:gd name="T16" fmla="*/ 31 w 31"/>
                <a:gd name="T17" fmla="*/ 21 h 45"/>
                <a:gd name="T18" fmla="*/ 27 w 31"/>
                <a:gd name="T19" fmla="*/ 25 h 45"/>
                <a:gd name="T20" fmla="*/ 19 w 31"/>
                <a:gd name="T21" fmla="*/ 36 h 45"/>
                <a:gd name="T22" fmla="*/ 12 w 31"/>
                <a:gd name="T23" fmla="*/ 44 h 45"/>
                <a:gd name="T24" fmla="*/ 5 w 31"/>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45">
                  <a:moveTo>
                    <a:pt x="5" y="45"/>
                  </a:moveTo>
                  <a:lnTo>
                    <a:pt x="4" y="20"/>
                  </a:lnTo>
                  <a:lnTo>
                    <a:pt x="0" y="10"/>
                  </a:lnTo>
                  <a:lnTo>
                    <a:pt x="11" y="12"/>
                  </a:lnTo>
                  <a:lnTo>
                    <a:pt x="16" y="0"/>
                  </a:lnTo>
                  <a:lnTo>
                    <a:pt x="26" y="2"/>
                  </a:lnTo>
                  <a:lnTo>
                    <a:pt x="27" y="10"/>
                  </a:lnTo>
                  <a:lnTo>
                    <a:pt x="31" y="14"/>
                  </a:lnTo>
                  <a:lnTo>
                    <a:pt x="31" y="21"/>
                  </a:lnTo>
                  <a:lnTo>
                    <a:pt x="27" y="25"/>
                  </a:lnTo>
                  <a:lnTo>
                    <a:pt x="19" y="36"/>
                  </a:lnTo>
                  <a:lnTo>
                    <a:pt x="12" y="44"/>
                  </a:lnTo>
                  <a:lnTo>
                    <a:pt x="5" y="45"/>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65" name="Freeform 18">
              <a:extLst>
                <a:ext uri="{FF2B5EF4-FFF2-40B4-BE49-F238E27FC236}">
                  <a16:creationId xmlns:a16="http://schemas.microsoft.com/office/drawing/2014/main" id="{4FE5C436-22FE-534D-A54B-33329BDF9A07}"/>
                </a:ext>
              </a:extLst>
            </p:cNvPr>
            <p:cNvSpPr>
              <a:spLocks/>
            </p:cNvSpPr>
            <p:nvPr/>
          </p:nvSpPr>
          <p:spPr bwMode="auto">
            <a:xfrm>
              <a:off x="5768976" y="2219325"/>
              <a:ext cx="92075" cy="63500"/>
            </a:xfrm>
            <a:custGeom>
              <a:avLst/>
              <a:gdLst>
                <a:gd name="T0" fmla="*/ 13 w 58"/>
                <a:gd name="T1" fmla="*/ 3 h 40"/>
                <a:gd name="T2" fmla="*/ 24 w 58"/>
                <a:gd name="T3" fmla="*/ 4 h 40"/>
                <a:gd name="T4" fmla="*/ 39 w 58"/>
                <a:gd name="T5" fmla="*/ 0 h 40"/>
                <a:gd name="T6" fmla="*/ 49 w 58"/>
                <a:gd name="T7" fmla="*/ 9 h 40"/>
                <a:gd name="T8" fmla="*/ 58 w 58"/>
                <a:gd name="T9" fmla="*/ 14 h 40"/>
                <a:gd name="T10" fmla="*/ 57 w 58"/>
                <a:gd name="T11" fmla="*/ 27 h 40"/>
                <a:gd name="T12" fmla="*/ 53 w 58"/>
                <a:gd name="T13" fmla="*/ 28 h 40"/>
                <a:gd name="T14" fmla="*/ 51 w 58"/>
                <a:gd name="T15" fmla="*/ 40 h 40"/>
                <a:gd name="T16" fmla="*/ 37 w 58"/>
                <a:gd name="T17" fmla="*/ 30 h 40"/>
                <a:gd name="T18" fmla="*/ 29 w 58"/>
                <a:gd name="T19" fmla="*/ 32 h 40"/>
                <a:gd name="T20" fmla="*/ 17 w 58"/>
                <a:gd name="T21" fmla="*/ 22 h 40"/>
                <a:gd name="T22" fmla="*/ 10 w 58"/>
                <a:gd name="T23" fmla="*/ 14 h 40"/>
                <a:gd name="T24" fmla="*/ 3 w 58"/>
                <a:gd name="T25" fmla="*/ 14 h 40"/>
                <a:gd name="T26" fmla="*/ 0 w 58"/>
                <a:gd name="T27" fmla="*/ 7 h 40"/>
                <a:gd name="T28" fmla="*/ 13 w 58"/>
                <a:gd name="T29" fmla="*/ 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40">
                  <a:moveTo>
                    <a:pt x="13" y="3"/>
                  </a:moveTo>
                  <a:lnTo>
                    <a:pt x="24" y="4"/>
                  </a:lnTo>
                  <a:lnTo>
                    <a:pt x="39" y="0"/>
                  </a:lnTo>
                  <a:lnTo>
                    <a:pt x="49" y="9"/>
                  </a:lnTo>
                  <a:lnTo>
                    <a:pt x="58" y="14"/>
                  </a:lnTo>
                  <a:lnTo>
                    <a:pt x="57" y="27"/>
                  </a:lnTo>
                  <a:lnTo>
                    <a:pt x="53" y="28"/>
                  </a:lnTo>
                  <a:lnTo>
                    <a:pt x="51" y="40"/>
                  </a:lnTo>
                  <a:lnTo>
                    <a:pt x="37" y="30"/>
                  </a:lnTo>
                  <a:lnTo>
                    <a:pt x="29" y="32"/>
                  </a:lnTo>
                  <a:lnTo>
                    <a:pt x="17" y="22"/>
                  </a:lnTo>
                  <a:lnTo>
                    <a:pt x="10" y="14"/>
                  </a:lnTo>
                  <a:lnTo>
                    <a:pt x="3" y="14"/>
                  </a:lnTo>
                  <a:lnTo>
                    <a:pt x="0" y="7"/>
                  </a:lnTo>
                  <a:lnTo>
                    <a:pt x="13" y="3"/>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66" name="Freeform 19">
              <a:extLst>
                <a:ext uri="{FF2B5EF4-FFF2-40B4-BE49-F238E27FC236}">
                  <a16:creationId xmlns:a16="http://schemas.microsoft.com/office/drawing/2014/main" id="{B12F9CC8-A760-AA47-899D-51A9C5084DF1}"/>
                </a:ext>
              </a:extLst>
            </p:cNvPr>
            <p:cNvSpPr>
              <a:spLocks/>
            </p:cNvSpPr>
            <p:nvPr/>
          </p:nvSpPr>
          <p:spPr bwMode="auto">
            <a:xfrm>
              <a:off x="5727700" y="3505201"/>
              <a:ext cx="88900" cy="201613"/>
            </a:xfrm>
            <a:custGeom>
              <a:avLst/>
              <a:gdLst>
                <a:gd name="T0" fmla="*/ 36 w 56"/>
                <a:gd name="T1" fmla="*/ 124 h 127"/>
                <a:gd name="T2" fmla="*/ 20 w 56"/>
                <a:gd name="T3" fmla="*/ 127 h 127"/>
                <a:gd name="T4" fmla="*/ 16 w 56"/>
                <a:gd name="T5" fmla="*/ 113 h 127"/>
                <a:gd name="T6" fmla="*/ 17 w 56"/>
                <a:gd name="T7" fmla="*/ 65 h 127"/>
                <a:gd name="T8" fmla="*/ 13 w 56"/>
                <a:gd name="T9" fmla="*/ 61 h 127"/>
                <a:gd name="T10" fmla="*/ 12 w 56"/>
                <a:gd name="T11" fmla="*/ 50 h 127"/>
                <a:gd name="T12" fmla="*/ 6 w 56"/>
                <a:gd name="T13" fmla="*/ 43 h 127"/>
                <a:gd name="T14" fmla="*/ 0 w 56"/>
                <a:gd name="T15" fmla="*/ 37 h 127"/>
                <a:gd name="T16" fmla="*/ 3 w 56"/>
                <a:gd name="T17" fmla="*/ 26 h 127"/>
                <a:gd name="T18" fmla="*/ 9 w 56"/>
                <a:gd name="T19" fmla="*/ 23 h 127"/>
                <a:gd name="T20" fmla="*/ 13 w 56"/>
                <a:gd name="T21" fmla="*/ 14 h 127"/>
                <a:gd name="T22" fmla="*/ 22 w 56"/>
                <a:gd name="T23" fmla="*/ 13 h 127"/>
                <a:gd name="T24" fmla="*/ 26 w 56"/>
                <a:gd name="T25" fmla="*/ 6 h 127"/>
                <a:gd name="T26" fmla="*/ 32 w 56"/>
                <a:gd name="T27" fmla="*/ 0 h 127"/>
                <a:gd name="T28" fmla="*/ 38 w 56"/>
                <a:gd name="T29" fmla="*/ 0 h 127"/>
                <a:gd name="T30" fmla="*/ 52 w 56"/>
                <a:gd name="T31" fmla="*/ 12 h 127"/>
                <a:gd name="T32" fmla="*/ 52 w 56"/>
                <a:gd name="T33" fmla="*/ 19 h 127"/>
                <a:gd name="T34" fmla="*/ 56 w 56"/>
                <a:gd name="T35" fmla="*/ 31 h 127"/>
                <a:gd name="T36" fmla="*/ 52 w 56"/>
                <a:gd name="T37" fmla="*/ 40 h 127"/>
                <a:gd name="T38" fmla="*/ 54 w 56"/>
                <a:gd name="T39" fmla="*/ 45 h 127"/>
                <a:gd name="T40" fmla="*/ 45 w 56"/>
                <a:gd name="T41" fmla="*/ 58 h 127"/>
                <a:gd name="T42" fmla="*/ 40 w 56"/>
                <a:gd name="T43" fmla="*/ 64 h 127"/>
                <a:gd name="T44" fmla="*/ 36 w 56"/>
                <a:gd name="T45" fmla="*/ 78 h 127"/>
                <a:gd name="T46" fmla="*/ 37 w 56"/>
                <a:gd name="T47" fmla="*/ 91 h 127"/>
                <a:gd name="T48" fmla="*/ 36 w 56"/>
                <a:gd name="T49" fmla="*/ 12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6" h="127">
                  <a:moveTo>
                    <a:pt x="36" y="124"/>
                  </a:moveTo>
                  <a:lnTo>
                    <a:pt x="20" y="127"/>
                  </a:lnTo>
                  <a:lnTo>
                    <a:pt x="16" y="113"/>
                  </a:lnTo>
                  <a:lnTo>
                    <a:pt x="17" y="65"/>
                  </a:lnTo>
                  <a:lnTo>
                    <a:pt x="13" y="61"/>
                  </a:lnTo>
                  <a:lnTo>
                    <a:pt x="12" y="50"/>
                  </a:lnTo>
                  <a:lnTo>
                    <a:pt x="6" y="43"/>
                  </a:lnTo>
                  <a:lnTo>
                    <a:pt x="0" y="37"/>
                  </a:lnTo>
                  <a:lnTo>
                    <a:pt x="3" y="26"/>
                  </a:lnTo>
                  <a:lnTo>
                    <a:pt x="9" y="23"/>
                  </a:lnTo>
                  <a:lnTo>
                    <a:pt x="13" y="14"/>
                  </a:lnTo>
                  <a:lnTo>
                    <a:pt x="22" y="13"/>
                  </a:lnTo>
                  <a:lnTo>
                    <a:pt x="26" y="6"/>
                  </a:lnTo>
                  <a:lnTo>
                    <a:pt x="32" y="0"/>
                  </a:lnTo>
                  <a:lnTo>
                    <a:pt x="38" y="0"/>
                  </a:lnTo>
                  <a:lnTo>
                    <a:pt x="52" y="12"/>
                  </a:lnTo>
                  <a:lnTo>
                    <a:pt x="52" y="19"/>
                  </a:lnTo>
                  <a:lnTo>
                    <a:pt x="56" y="31"/>
                  </a:lnTo>
                  <a:lnTo>
                    <a:pt x="52" y="40"/>
                  </a:lnTo>
                  <a:lnTo>
                    <a:pt x="54" y="45"/>
                  </a:lnTo>
                  <a:lnTo>
                    <a:pt x="45" y="58"/>
                  </a:lnTo>
                  <a:lnTo>
                    <a:pt x="40" y="64"/>
                  </a:lnTo>
                  <a:lnTo>
                    <a:pt x="36" y="78"/>
                  </a:lnTo>
                  <a:lnTo>
                    <a:pt x="37" y="91"/>
                  </a:lnTo>
                  <a:lnTo>
                    <a:pt x="36" y="124"/>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67" name="Freeform 20">
              <a:extLst>
                <a:ext uri="{FF2B5EF4-FFF2-40B4-BE49-F238E27FC236}">
                  <a16:creationId xmlns:a16="http://schemas.microsoft.com/office/drawing/2014/main" id="{B32FB7C8-24F7-A845-AE2F-FD98E26AFB01}"/>
                </a:ext>
              </a:extLst>
            </p:cNvPr>
            <p:cNvSpPr>
              <a:spLocks/>
            </p:cNvSpPr>
            <p:nvPr/>
          </p:nvSpPr>
          <p:spPr bwMode="auto">
            <a:xfrm>
              <a:off x="5546725" y="3409951"/>
              <a:ext cx="222250" cy="182563"/>
            </a:xfrm>
            <a:custGeom>
              <a:avLst/>
              <a:gdLst>
                <a:gd name="T0" fmla="*/ 49 w 140"/>
                <a:gd name="T1" fmla="*/ 114 h 115"/>
                <a:gd name="T2" fmla="*/ 36 w 140"/>
                <a:gd name="T3" fmla="*/ 109 h 115"/>
                <a:gd name="T4" fmla="*/ 28 w 140"/>
                <a:gd name="T5" fmla="*/ 110 h 115"/>
                <a:gd name="T6" fmla="*/ 21 w 140"/>
                <a:gd name="T7" fmla="*/ 115 h 115"/>
                <a:gd name="T8" fmla="*/ 13 w 140"/>
                <a:gd name="T9" fmla="*/ 110 h 115"/>
                <a:gd name="T10" fmla="*/ 10 w 140"/>
                <a:gd name="T11" fmla="*/ 103 h 115"/>
                <a:gd name="T12" fmla="*/ 1 w 140"/>
                <a:gd name="T13" fmla="*/ 99 h 115"/>
                <a:gd name="T14" fmla="*/ 0 w 140"/>
                <a:gd name="T15" fmla="*/ 87 h 115"/>
                <a:gd name="T16" fmla="*/ 5 w 140"/>
                <a:gd name="T17" fmla="*/ 78 h 115"/>
                <a:gd name="T18" fmla="*/ 5 w 140"/>
                <a:gd name="T19" fmla="*/ 71 h 115"/>
                <a:gd name="T20" fmla="*/ 19 w 140"/>
                <a:gd name="T21" fmla="*/ 54 h 115"/>
                <a:gd name="T22" fmla="*/ 22 w 140"/>
                <a:gd name="T23" fmla="*/ 40 h 115"/>
                <a:gd name="T24" fmla="*/ 27 w 140"/>
                <a:gd name="T25" fmla="*/ 34 h 115"/>
                <a:gd name="T26" fmla="*/ 36 w 140"/>
                <a:gd name="T27" fmla="*/ 37 h 115"/>
                <a:gd name="T28" fmla="*/ 44 w 140"/>
                <a:gd name="T29" fmla="*/ 33 h 115"/>
                <a:gd name="T30" fmla="*/ 46 w 140"/>
                <a:gd name="T31" fmla="*/ 28 h 115"/>
                <a:gd name="T32" fmla="*/ 61 w 140"/>
                <a:gd name="T33" fmla="*/ 18 h 115"/>
                <a:gd name="T34" fmla="*/ 64 w 140"/>
                <a:gd name="T35" fmla="*/ 12 h 115"/>
                <a:gd name="T36" fmla="*/ 81 w 140"/>
                <a:gd name="T37" fmla="*/ 3 h 115"/>
                <a:gd name="T38" fmla="*/ 91 w 140"/>
                <a:gd name="T39" fmla="*/ 0 h 115"/>
                <a:gd name="T40" fmla="*/ 95 w 140"/>
                <a:gd name="T41" fmla="*/ 4 h 115"/>
                <a:gd name="T42" fmla="*/ 107 w 140"/>
                <a:gd name="T43" fmla="*/ 4 h 115"/>
                <a:gd name="T44" fmla="*/ 106 w 140"/>
                <a:gd name="T45" fmla="*/ 14 h 115"/>
                <a:gd name="T46" fmla="*/ 108 w 140"/>
                <a:gd name="T47" fmla="*/ 24 h 115"/>
                <a:gd name="T48" fmla="*/ 118 w 140"/>
                <a:gd name="T49" fmla="*/ 37 h 115"/>
                <a:gd name="T50" fmla="*/ 119 w 140"/>
                <a:gd name="T51" fmla="*/ 47 h 115"/>
                <a:gd name="T52" fmla="*/ 140 w 140"/>
                <a:gd name="T53" fmla="*/ 52 h 115"/>
                <a:gd name="T54" fmla="*/ 140 w 140"/>
                <a:gd name="T55" fmla="*/ 66 h 115"/>
                <a:gd name="T56" fmla="*/ 136 w 140"/>
                <a:gd name="T57" fmla="*/ 73 h 115"/>
                <a:gd name="T58" fmla="*/ 127 w 140"/>
                <a:gd name="T59" fmla="*/ 74 h 115"/>
                <a:gd name="T60" fmla="*/ 123 w 140"/>
                <a:gd name="T61" fmla="*/ 83 h 115"/>
                <a:gd name="T62" fmla="*/ 117 w 140"/>
                <a:gd name="T63" fmla="*/ 86 h 115"/>
                <a:gd name="T64" fmla="*/ 101 w 140"/>
                <a:gd name="T65" fmla="*/ 85 h 115"/>
                <a:gd name="T66" fmla="*/ 92 w 140"/>
                <a:gd name="T67" fmla="*/ 84 h 115"/>
                <a:gd name="T68" fmla="*/ 86 w 140"/>
                <a:gd name="T69" fmla="*/ 87 h 115"/>
                <a:gd name="T70" fmla="*/ 78 w 140"/>
                <a:gd name="T71" fmla="*/ 86 h 115"/>
                <a:gd name="T72" fmla="*/ 47 w 140"/>
                <a:gd name="T73" fmla="*/ 87 h 115"/>
                <a:gd name="T74" fmla="*/ 46 w 140"/>
                <a:gd name="T75" fmla="*/ 98 h 115"/>
                <a:gd name="T76" fmla="*/ 49 w 140"/>
                <a:gd name="T77" fmla="*/ 11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0" h="115">
                  <a:moveTo>
                    <a:pt x="49" y="114"/>
                  </a:moveTo>
                  <a:lnTo>
                    <a:pt x="36" y="109"/>
                  </a:lnTo>
                  <a:lnTo>
                    <a:pt x="28" y="110"/>
                  </a:lnTo>
                  <a:lnTo>
                    <a:pt x="21" y="115"/>
                  </a:lnTo>
                  <a:lnTo>
                    <a:pt x="13" y="110"/>
                  </a:lnTo>
                  <a:lnTo>
                    <a:pt x="10" y="103"/>
                  </a:lnTo>
                  <a:lnTo>
                    <a:pt x="1" y="99"/>
                  </a:lnTo>
                  <a:lnTo>
                    <a:pt x="0" y="87"/>
                  </a:lnTo>
                  <a:lnTo>
                    <a:pt x="5" y="78"/>
                  </a:lnTo>
                  <a:lnTo>
                    <a:pt x="5" y="71"/>
                  </a:lnTo>
                  <a:lnTo>
                    <a:pt x="19" y="54"/>
                  </a:lnTo>
                  <a:lnTo>
                    <a:pt x="22" y="40"/>
                  </a:lnTo>
                  <a:lnTo>
                    <a:pt x="27" y="34"/>
                  </a:lnTo>
                  <a:lnTo>
                    <a:pt x="36" y="37"/>
                  </a:lnTo>
                  <a:lnTo>
                    <a:pt x="44" y="33"/>
                  </a:lnTo>
                  <a:lnTo>
                    <a:pt x="46" y="28"/>
                  </a:lnTo>
                  <a:lnTo>
                    <a:pt x="61" y="18"/>
                  </a:lnTo>
                  <a:lnTo>
                    <a:pt x="64" y="12"/>
                  </a:lnTo>
                  <a:lnTo>
                    <a:pt x="81" y="3"/>
                  </a:lnTo>
                  <a:lnTo>
                    <a:pt x="91" y="0"/>
                  </a:lnTo>
                  <a:lnTo>
                    <a:pt x="95" y="4"/>
                  </a:lnTo>
                  <a:lnTo>
                    <a:pt x="107" y="4"/>
                  </a:lnTo>
                  <a:lnTo>
                    <a:pt x="106" y="14"/>
                  </a:lnTo>
                  <a:lnTo>
                    <a:pt x="108" y="24"/>
                  </a:lnTo>
                  <a:lnTo>
                    <a:pt x="118" y="37"/>
                  </a:lnTo>
                  <a:lnTo>
                    <a:pt x="119" y="47"/>
                  </a:lnTo>
                  <a:lnTo>
                    <a:pt x="140" y="52"/>
                  </a:lnTo>
                  <a:lnTo>
                    <a:pt x="140" y="66"/>
                  </a:lnTo>
                  <a:lnTo>
                    <a:pt x="136" y="73"/>
                  </a:lnTo>
                  <a:lnTo>
                    <a:pt x="127" y="74"/>
                  </a:lnTo>
                  <a:lnTo>
                    <a:pt x="123" y="83"/>
                  </a:lnTo>
                  <a:lnTo>
                    <a:pt x="117" y="86"/>
                  </a:lnTo>
                  <a:lnTo>
                    <a:pt x="101" y="85"/>
                  </a:lnTo>
                  <a:lnTo>
                    <a:pt x="92" y="84"/>
                  </a:lnTo>
                  <a:lnTo>
                    <a:pt x="86" y="87"/>
                  </a:lnTo>
                  <a:lnTo>
                    <a:pt x="78" y="86"/>
                  </a:lnTo>
                  <a:lnTo>
                    <a:pt x="47" y="87"/>
                  </a:lnTo>
                  <a:lnTo>
                    <a:pt x="46" y="98"/>
                  </a:lnTo>
                  <a:lnTo>
                    <a:pt x="49" y="114"/>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68" name="Freeform 21">
              <a:extLst>
                <a:ext uri="{FF2B5EF4-FFF2-40B4-BE49-F238E27FC236}">
                  <a16:creationId xmlns:a16="http://schemas.microsoft.com/office/drawing/2014/main" id="{99F12A64-4D5D-0949-B0D2-028A0FFD01AB}"/>
                </a:ext>
              </a:extLst>
            </p:cNvPr>
            <p:cNvSpPr>
              <a:spLocks/>
            </p:cNvSpPr>
            <p:nvPr/>
          </p:nvSpPr>
          <p:spPr bwMode="auto">
            <a:xfrm>
              <a:off x="8201025" y="3036887"/>
              <a:ext cx="153988" cy="190500"/>
            </a:xfrm>
            <a:custGeom>
              <a:avLst/>
              <a:gdLst>
                <a:gd name="T0" fmla="*/ 94 w 97"/>
                <a:gd name="T1" fmla="*/ 92 h 120"/>
                <a:gd name="T2" fmla="*/ 97 w 97"/>
                <a:gd name="T3" fmla="*/ 106 h 120"/>
                <a:gd name="T4" fmla="*/ 90 w 97"/>
                <a:gd name="T5" fmla="*/ 103 h 120"/>
                <a:gd name="T6" fmla="*/ 94 w 97"/>
                <a:gd name="T7" fmla="*/ 120 h 120"/>
                <a:gd name="T8" fmla="*/ 87 w 97"/>
                <a:gd name="T9" fmla="*/ 109 h 120"/>
                <a:gd name="T10" fmla="*/ 84 w 97"/>
                <a:gd name="T11" fmla="*/ 99 h 120"/>
                <a:gd name="T12" fmla="*/ 79 w 97"/>
                <a:gd name="T13" fmla="*/ 89 h 120"/>
                <a:gd name="T14" fmla="*/ 69 w 97"/>
                <a:gd name="T15" fmla="*/ 76 h 120"/>
                <a:gd name="T16" fmla="*/ 53 w 97"/>
                <a:gd name="T17" fmla="*/ 76 h 120"/>
                <a:gd name="T18" fmla="*/ 56 w 97"/>
                <a:gd name="T19" fmla="*/ 84 h 120"/>
                <a:gd name="T20" fmla="*/ 52 w 97"/>
                <a:gd name="T21" fmla="*/ 96 h 120"/>
                <a:gd name="T22" fmla="*/ 44 w 97"/>
                <a:gd name="T23" fmla="*/ 92 h 120"/>
                <a:gd name="T24" fmla="*/ 42 w 97"/>
                <a:gd name="T25" fmla="*/ 95 h 120"/>
                <a:gd name="T26" fmla="*/ 36 w 97"/>
                <a:gd name="T27" fmla="*/ 93 h 120"/>
                <a:gd name="T28" fmla="*/ 29 w 97"/>
                <a:gd name="T29" fmla="*/ 91 h 120"/>
                <a:gd name="T30" fmla="*/ 23 w 97"/>
                <a:gd name="T31" fmla="*/ 74 h 120"/>
                <a:gd name="T32" fmla="*/ 14 w 97"/>
                <a:gd name="T33" fmla="*/ 58 h 120"/>
                <a:gd name="T34" fmla="*/ 15 w 97"/>
                <a:gd name="T35" fmla="*/ 46 h 120"/>
                <a:gd name="T36" fmla="*/ 3 w 97"/>
                <a:gd name="T37" fmla="*/ 40 h 120"/>
                <a:gd name="T38" fmla="*/ 6 w 97"/>
                <a:gd name="T39" fmla="*/ 33 h 120"/>
                <a:gd name="T40" fmla="*/ 16 w 97"/>
                <a:gd name="T41" fmla="*/ 25 h 120"/>
                <a:gd name="T42" fmla="*/ 0 w 97"/>
                <a:gd name="T43" fmla="*/ 14 h 120"/>
                <a:gd name="T44" fmla="*/ 4 w 97"/>
                <a:gd name="T45" fmla="*/ 0 h 120"/>
                <a:gd name="T46" fmla="*/ 20 w 97"/>
                <a:gd name="T47" fmla="*/ 9 h 120"/>
                <a:gd name="T48" fmla="*/ 28 w 97"/>
                <a:gd name="T49" fmla="*/ 10 h 120"/>
                <a:gd name="T50" fmla="*/ 33 w 97"/>
                <a:gd name="T51" fmla="*/ 24 h 120"/>
                <a:gd name="T52" fmla="*/ 50 w 97"/>
                <a:gd name="T53" fmla="*/ 27 h 120"/>
                <a:gd name="T54" fmla="*/ 67 w 97"/>
                <a:gd name="T55" fmla="*/ 27 h 120"/>
                <a:gd name="T56" fmla="*/ 78 w 97"/>
                <a:gd name="T57" fmla="*/ 31 h 120"/>
                <a:gd name="T58" fmla="*/ 73 w 97"/>
                <a:gd name="T59" fmla="*/ 48 h 120"/>
                <a:gd name="T60" fmla="*/ 65 w 97"/>
                <a:gd name="T61" fmla="*/ 49 h 120"/>
                <a:gd name="T62" fmla="*/ 62 w 97"/>
                <a:gd name="T63" fmla="*/ 61 h 120"/>
                <a:gd name="T64" fmla="*/ 74 w 97"/>
                <a:gd name="T65" fmla="*/ 72 h 120"/>
                <a:gd name="T66" fmla="*/ 74 w 97"/>
                <a:gd name="T67" fmla="*/ 59 h 120"/>
                <a:gd name="T68" fmla="*/ 79 w 97"/>
                <a:gd name="T69" fmla="*/ 59 h 120"/>
                <a:gd name="T70" fmla="*/ 94 w 97"/>
                <a:gd name="T71" fmla="*/ 9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7" h="120">
                  <a:moveTo>
                    <a:pt x="94" y="92"/>
                  </a:moveTo>
                  <a:lnTo>
                    <a:pt x="97" y="106"/>
                  </a:lnTo>
                  <a:lnTo>
                    <a:pt x="90" y="103"/>
                  </a:lnTo>
                  <a:lnTo>
                    <a:pt x="94" y="120"/>
                  </a:lnTo>
                  <a:lnTo>
                    <a:pt x="87" y="109"/>
                  </a:lnTo>
                  <a:lnTo>
                    <a:pt x="84" y="99"/>
                  </a:lnTo>
                  <a:lnTo>
                    <a:pt x="79" y="89"/>
                  </a:lnTo>
                  <a:lnTo>
                    <a:pt x="69" y="76"/>
                  </a:lnTo>
                  <a:lnTo>
                    <a:pt x="53" y="76"/>
                  </a:lnTo>
                  <a:lnTo>
                    <a:pt x="56" y="84"/>
                  </a:lnTo>
                  <a:lnTo>
                    <a:pt x="52" y="96"/>
                  </a:lnTo>
                  <a:lnTo>
                    <a:pt x="44" y="92"/>
                  </a:lnTo>
                  <a:lnTo>
                    <a:pt x="42" y="95"/>
                  </a:lnTo>
                  <a:lnTo>
                    <a:pt x="36" y="93"/>
                  </a:lnTo>
                  <a:lnTo>
                    <a:pt x="29" y="91"/>
                  </a:lnTo>
                  <a:lnTo>
                    <a:pt x="23" y="74"/>
                  </a:lnTo>
                  <a:lnTo>
                    <a:pt x="14" y="58"/>
                  </a:lnTo>
                  <a:lnTo>
                    <a:pt x="15" y="46"/>
                  </a:lnTo>
                  <a:lnTo>
                    <a:pt x="3" y="40"/>
                  </a:lnTo>
                  <a:lnTo>
                    <a:pt x="6" y="33"/>
                  </a:lnTo>
                  <a:lnTo>
                    <a:pt x="16" y="25"/>
                  </a:lnTo>
                  <a:lnTo>
                    <a:pt x="0" y="14"/>
                  </a:lnTo>
                  <a:lnTo>
                    <a:pt x="4" y="0"/>
                  </a:lnTo>
                  <a:lnTo>
                    <a:pt x="20" y="9"/>
                  </a:lnTo>
                  <a:lnTo>
                    <a:pt x="28" y="10"/>
                  </a:lnTo>
                  <a:lnTo>
                    <a:pt x="33" y="24"/>
                  </a:lnTo>
                  <a:lnTo>
                    <a:pt x="50" y="27"/>
                  </a:lnTo>
                  <a:lnTo>
                    <a:pt x="67" y="27"/>
                  </a:lnTo>
                  <a:lnTo>
                    <a:pt x="78" y="31"/>
                  </a:lnTo>
                  <a:lnTo>
                    <a:pt x="73" y="48"/>
                  </a:lnTo>
                  <a:lnTo>
                    <a:pt x="65" y="49"/>
                  </a:lnTo>
                  <a:lnTo>
                    <a:pt x="62" y="61"/>
                  </a:lnTo>
                  <a:lnTo>
                    <a:pt x="74" y="72"/>
                  </a:lnTo>
                  <a:lnTo>
                    <a:pt x="74" y="59"/>
                  </a:lnTo>
                  <a:lnTo>
                    <a:pt x="79" y="59"/>
                  </a:lnTo>
                  <a:lnTo>
                    <a:pt x="94" y="92"/>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69" name="Freeform 22">
              <a:extLst>
                <a:ext uri="{FF2B5EF4-FFF2-40B4-BE49-F238E27FC236}">
                  <a16:creationId xmlns:a16="http://schemas.microsoft.com/office/drawing/2014/main" id="{6E3FE698-B7D6-6B44-9F32-B8E2D74EF131}"/>
                </a:ext>
              </a:extLst>
            </p:cNvPr>
            <p:cNvSpPr>
              <a:spLocks/>
            </p:cNvSpPr>
            <p:nvPr/>
          </p:nvSpPr>
          <p:spPr bwMode="auto">
            <a:xfrm>
              <a:off x="6296026" y="2452688"/>
              <a:ext cx="161925" cy="98425"/>
            </a:xfrm>
            <a:custGeom>
              <a:avLst/>
              <a:gdLst>
                <a:gd name="T0" fmla="*/ 3 w 102"/>
                <a:gd name="T1" fmla="*/ 0 h 62"/>
                <a:gd name="T2" fmla="*/ 9 w 102"/>
                <a:gd name="T3" fmla="*/ 9 h 62"/>
                <a:gd name="T4" fmla="*/ 15 w 102"/>
                <a:gd name="T5" fmla="*/ 7 h 62"/>
                <a:gd name="T6" fmla="*/ 28 w 102"/>
                <a:gd name="T7" fmla="*/ 10 h 62"/>
                <a:gd name="T8" fmla="*/ 53 w 102"/>
                <a:gd name="T9" fmla="*/ 12 h 62"/>
                <a:gd name="T10" fmla="*/ 60 w 102"/>
                <a:gd name="T11" fmla="*/ 6 h 62"/>
                <a:gd name="T12" fmla="*/ 80 w 102"/>
                <a:gd name="T13" fmla="*/ 2 h 62"/>
                <a:gd name="T14" fmla="*/ 92 w 102"/>
                <a:gd name="T15" fmla="*/ 9 h 62"/>
                <a:gd name="T16" fmla="*/ 102 w 102"/>
                <a:gd name="T17" fmla="*/ 11 h 62"/>
                <a:gd name="T18" fmla="*/ 95 w 102"/>
                <a:gd name="T19" fmla="*/ 20 h 62"/>
                <a:gd name="T20" fmla="*/ 91 w 102"/>
                <a:gd name="T21" fmla="*/ 34 h 62"/>
                <a:gd name="T22" fmla="*/ 98 w 102"/>
                <a:gd name="T23" fmla="*/ 46 h 62"/>
                <a:gd name="T24" fmla="*/ 83 w 102"/>
                <a:gd name="T25" fmla="*/ 43 h 62"/>
                <a:gd name="T26" fmla="*/ 66 w 102"/>
                <a:gd name="T27" fmla="*/ 50 h 62"/>
                <a:gd name="T28" fmla="*/ 67 w 102"/>
                <a:gd name="T29" fmla="*/ 60 h 62"/>
                <a:gd name="T30" fmla="*/ 52 w 102"/>
                <a:gd name="T31" fmla="*/ 62 h 62"/>
                <a:gd name="T32" fmla="*/ 40 w 102"/>
                <a:gd name="T33" fmla="*/ 55 h 62"/>
                <a:gd name="T34" fmla="*/ 27 w 102"/>
                <a:gd name="T35" fmla="*/ 60 h 62"/>
                <a:gd name="T36" fmla="*/ 14 w 102"/>
                <a:gd name="T37" fmla="*/ 60 h 62"/>
                <a:gd name="T38" fmla="*/ 12 w 102"/>
                <a:gd name="T39" fmla="*/ 46 h 62"/>
                <a:gd name="T40" fmla="*/ 3 w 102"/>
                <a:gd name="T41" fmla="*/ 40 h 62"/>
                <a:gd name="T42" fmla="*/ 5 w 102"/>
                <a:gd name="T43" fmla="*/ 37 h 62"/>
                <a:gd name="T44" fmla="*/ 3 w 102"/>
                <a:gd name="T45" fmla="*/ 34 h 62"/>
                <a:gd name="T46" fmla="*/ 5 w 102"/>
                <a:gd name="T47" fmla="*/ 28 h 62"/>
                <a:gd name="T48" fmla="*/ 11 w 102"/>
                <a:gd name="T49" fmla="*/ 21 h 62"/>
                <a:gd name="T50" fmla="*/ 2 w 102"/>
                <a:gd name="T51" fmla="*/ 13 h 62"/>
                <a:gd name="T52" fmla="*/ 0 w 102"/>
                <a:gd name="T53" fmla="*/ 5 h 62"/>
                <a:gd name="T54" fmla="*/ 3 w 102"/>
                <a:gd name="T5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62">
                  <a:moveTo>
                    <a:pt x="3" y="0"/>
                  </a:moveTo>
                  <a:lnTo>
                    <a:pt x="9" y="9"/>
                  </a:lnTo>
                  <a:lnTo>
                    <a:pt x="15" y="7"/>
                  </a:lnTo>
                  <a:lnTo>
                    <a:pt x="28" y="10"/>
                  </a:lnTo>
                  <a:lnTo>
                    <a:pt x="53" y="12"/>
                  </a:lnTo>
                  <a:lnTo>
                    <a:pt x="60" y="6"/>
                  </a:lnTo>
                  <a:lnTo>
                    <a:pt x="80" y="2"/>
                  </a:lnTo>
                  <a:lnTo>
                    <a:pt x="92" y="9"/>
                  </a:lnTo>
                  <a:lnTo>
                    <a:pt x="102" y="11"/>
                  </a:lnTo>
                  <a:lnTo>
                    <a:pt x="95" y="20"/>
                  </a:lnTo>
                  <a:lnTo>
                    <a:pt x="91" y="34"/>
                  </a:lnTo>
                  <a:lnTo>
                    <a:pt x="98" y="46"/>
                  </a:lnTo>
                  <a:lnTo>
                    <a:pt x="83" y="43"/>
                  </a:lnTo>
                  <a:lnTo>
                    <a:pt x="66" y="50"/>
                  </a:lnTo>
                  <a:lnTo>
                    <a:pt x="67" y="60"/>
                  </a:lnTo>
                  <a:lnTo>
                    <a:pt x="52" y="62"/>
                  </a:lnTo>
                  <a:lnTo>
                    <a:pt x="40" y="55"/>
                  </a:lnTo>
                  <a:lnTo>
                    <a:pt x="27" y="60"/>
                  </a:lnTo>
                  <a:lnTo>
                    <a:pt x="14" y="60"/>
                  </a:lnTo>
                  <a:lnTo>
                    <a:pt x="12" y="46"/>
                  </a:lnTo>
                  <a:lnTo>
                    <a:pt x="3" y="40"/>
                  </a:lnTo>
                  <a:lnTo>
                    <a:pt x="5" y="37"/>
                  </a:lnTo>
                  <a:lnTo>
                    <a:pt x="3" y="34"/>
                  </a:lnTo>
                  <a:lnTo>
                    <a:pt x="5" y="28"/>
                  </a:lnTo>
                  <a:lnTo>
                    <a:pt x="11" y="21"/>
                  </a:lnTo>
                  <a:lnTo>
                    <a:pt x="2" y="13"/>
                  </a:lnTo>
                  <a:lnTo>
                    <a:pt x="0" y="5"/>
                  </a:lnTo>
                  <a:lnTo>
                    <a:pt x="3" y="0"/>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70" name="Freeform 23">
              <a:extLst>
                <a:ext uri="{FF2B5EF4-FFF2-40B4-BE49-F238E27FC236}">
                  <a16:creationId xmlns:a16="http://schemas.microsoft.com/office/drawing/2014/main" id="{5D697799-8786-2341-B180-B03CC3B23ACF}"/>
                </a:ext>
              </a:extLst>
            </p:cNvPr>
            <p:cNvSpPr>
              <a:spLocks/>
            </p:cNvSpPr>
            <p:nvPr/>
          </p:nvSpPr>
          <p:spPr bwMode="auto">
            <a:xfrm>
              <a:off x="3481388" y="3078163"/>
              <a:ext cx="23813" cy="49213"/>
            </a:xfrm>
            <a:custGeom>
              <a:avLst/>
              <a:gdLst>
                <a:gd name="T0" fmla="*/ 13 w 15"/>
                <a:gd name="T1" fmla="*/ 30 h 31"/>
                <a:gd name="T2" fmla="*/ 8 w 15"/>
                <a:gd name="T3" fmla="*/ 31 h 31"/>
                <a:gd name="T4" fmla="*/ 5 w 15"/>
                <a:gd name="T5" fmla="*/ 19 h 31"/>
                <a:gd name="T6" fmla="*/ 0 w 15"/>
                <a:gd name="T7" fmla="*/ 13 h 31"/>
                <a:gd name="T8" fmla="*/ 6 w 15"/>
                <a:gd name="T9" fmla="*/ 0 h 31"/>
                <a:gd name="T10" fmla="*/ 11 w 15"/>
                <a:gd name="T11" fmla="*/ 0 h 31"/>
                <a:gd name="T12" fmla="*/ 15 w 15"/>
                <a:gd name="T13" fmla="*/ 18 h 31"/>
                <a:gd name="T14" fmla="*/ 13 w 15"/>
                <a:gd name="T15" fmla="*/ 30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31">
                  <a:moveTo>
                    <a:pt x="13" y="30"/>
                  </a:moveTo>
                  <a:lnTo>
                    <a:pt x="8" y="31"/>
                  </a:lnTo>
                  <a:lnTo>
                    <a:pt x="5" y="19"/>
                  </a:lnTo>
                  <a:lnTo>
                    <a:pt x="0" y="13"/>
                  </a:lnTo>
                  <a:lnTo>
                    <a:pt x="6" y="0"/>
                  </a:lnTo>
                  <a:lnTo>
                    <a:pt x="11" y="0"/>
                  </a:lnTo>
                  <a:lnTo>
                    <a:pt x="15" y="18"/>
                  </a:lnTo>
                  <a:lnTo>
                    <a:pt x="13" y="30"/>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71" name="Freeform 24">
              <a:extLst>
                <a:ext uri="{FF2B5EF4-FFF2-40B4-BE49-F238E27FC236}">
                  <a16:creationId xmlns:a16="http://schemas.microsoft.com/office/drawing/2014/main" id="{54A6C6EF-C6DD-BD49-9AE6-E0B76FCC04D4}"/>
                </a:ext>
              </a:extLst>
            </p:cNvPr>
            <p:cNvSpPr>
              <a:spLocks/>
            </p:cNvSpPr>
            <p:nvPr/>
          </p:nvSpPr>
          <p:spPr bwMode="auto">
            <a:xfrm>
              <a:off x="3476625" y="3022601"/>
              <a:ext cx="33338" cy="15875"/>
            </a:xfrm>
            <a:custGeom>
              <a:avLst/>
              <a:gdLst>
                <a:gd name="T0" fmla="*/ 20 w 21"/>
                <a:gd name="T1" fmla="*/ 6 h 10"/>
                <a:gd name="T2" fmla="*/ 0 w 21"/>
                <a:gd name="T3" fmla="*/ 10 h 10"/>
                <a:gd name="T4" fmla="*/ 0 w 21"/>
                <a:gd name="T5" fmla="*/ 2 h 10"/>
                <a:gd name="T6" fmla="*/ 9 w 21"/>
                <a:gd name="T7" fmla="*/ 0 h 10"/>
                <a:gd name="T8" fmla="*/ 21 w 21"/>
                <a:gd name="T9" fmla="*/ 1 h 10"/>
                <a:gd name="T10" fmla="*/ 20 w 21"/>
                <a:gd name="T11" fmla="*/ 6 h 10"/>
              </a:gdLst>
              <a:ahLst/>
              <a:cxnLst>
                <a:cxn ang="0">
                  <a:pos x="T0" y="T1"/>
                </a:cxn>
                <a:cxn ang="0">
                  <a:pos x="T2" y="T3"/>
                </a:cxn>
                <a:cxn ang="0">
                  <a:pos x="T4" y="T5"/>
                </a:cxn>
                <a:cxn ang="0">
                  <a:pos x="T6" y="T7"/>
                </a:cxn>
                <a:cxn ang="0">
                  <a:pos x="T8" y="T9"/>
                </a:cxn>
                <a:cxn ang="0">
                  <a:pos x="T10" y="T11"/>
                </a:cxn>
              </a:cxnLst>
              <a:rect l="0" t="0" r="r" b="b"/>
              <a:pathLst>
                <a:path w="21" h="10">
                  <a:moveTo>
                    <a:pt x="20" y="6"/>
                  </a:moveTo>
                  <a:lnTo>
                    <a:pt x="0" y="10"/>
                  </a:lnTo>
                  <a:lnTo>
                    <a:pt x="0" y="2"/>
                  </a:lnTo>
                  <a:lnTo>
                    <a:pt x="9" y="0"/>
                  </a:lnTo>
                  <a:lnTo>
                    <a:pt x="21" y="1"/>
                  </a:lnTo>
                  <a:lnTo>
                    <a:pt x="20" y="6"/>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72" name="Freeform 25">
              <a:extLst>
                <a:ext uri="{FF2B5EF4-FFF2-40B4-BE49-F238E27FC236}">
                  <a16:creationId xmlns:a16="http://schemas.microsoft.com/office/drawing/2014/main" id="{B56AE1C0-98D7-8F47-BFF5-318546B583B6}"/>
                </a:ext>
              </a:extLst>
            </p:cNvPr>
            <p:cNvSpPr>
              <a:spLocks/>
            </p:cNvSpPr>
            <p:nvPr/>
          </p:nvSpPr>
          <p:spPr bwMode="auto">
            <a:xfrm>
              <a:off x="3511550" y="3017837"/>
              <a:ext cx="20638" cy="38100"/>
            </a:xfrm>
            <a:custGeom>
              <a:avLst/>
              <a:gdLst>
                <a:gd name="T0" fmla="*/ 13 w 13"/>
                <a:gd name="T1" fmla="*/ 9 h 24"/>
                <a:gd name="T2" fmla="*/ 7 w 13"/>
                <a:gd name="T3" fmla="*/ 24 h 24"/>
                <a:gd name="T4" fmla="*/ 5 w 13"/>
                <a:gd name="T5" fmla="*/ 21 h 24"/>
                <a:gd name="T6" fmla="*/ 7 w 13"/>
                <a:gd name="T7" fmla="*/ 10 h 24"/>
                <a:gd name="T8" fmla="*/ 0 w 13"/>
                <a:gd name="T9" fmla="*/ 2 h 24"/>
                <a:gd name="T10" fmla="*/ 1 w 13"/>
                <a:gd name="T11" fmla="*/ 0 h 24"/>
                <a:gd name="T12" fmla="*/ 13 w 13"/>
                <a:gd name="T13" fmla="*/ 9 h 24"/>
              </a:gdLst>
              <a:ahLst/>
              <a:cxnLst>
                <a:cxn ang="0">
                  <a:pos x="T0" y="T1"/>
                </a:cxn>
                <a:cxn ang="0">
                  <a:pos x="T2" y="T3"/>
                </a:cxn>
                <a:cxn ang="0">
                  <a:pos x="T4" y="T5"/>
                </a:cxn>
                <a:cxn ang="0">
                  <a:pos x="T6" y="T7"/>
                </a:cxn>
                <a:cxn ang="0">
                  <a:pos x="T8" y="T9"/>
                </a:cxn>
                <a:cxn ang="0">
                  <a:pos x="T10" y="T11"/>
                </a:cxn>
                <a:cxn ang="0">
                  <a:pos x="T12" y="T13"/>
                </a:cxn>
              </a:cxnLst>
              <a:rect l="0" t="0" r="r" b="b"/>
              <a:pathLst>
                <a:path w="13" h="24">
                  <a:moveTo>
                    <a:pt x="13" y="9"/>
                  </a:moveTo>
                  <a:lnTo>
                    <a:pt x="7" y="24"/>
                  </a:lnTo>
                  <a:lnTo>
                    <a:pt x="5" y="21"/>
                  </a:lnTo>
                  <a:lnTo>
                    <a:pt x="7" y="10"/>
                  </a:lnTo>
                  <a:lnTo>
                    <a:pt x="0" y="2"/>
                  </a:lnTo>
                  <a:lnTo>
                    <a:pt x="1" y="0"/>
                  </a:lnTo>
                  <a:lnTo>
                    <a:pt x="13" y="9"/>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73" name="Freeform 26">
              <a:extLst>
                <a:ext uri="{FF2B5EF4-FFF2-40B4-BE49-F238E27FC236}">
                  <a16:creationId xmlns:a16="http://schemas.microsoft.com/office/drawing/2014/main" id="{5F33C7B7-5CA0-1248-ACAF-7FF712D64F3A}"/>
                </a:ext>
              </a:extLst>
            </p:cNvPr>
            <p:cNvSpPr>
              <a:spLocks/>
            </p:cNvSpPr>
            <p:nvPr/>
          </p:nvSpPr>
          <p:spPr bwMode="auto">
            <a:xfrm>
              <a:off x="6118225" y="2420937"/>
              <a:ext cx="103188" cy="84138"/>
            </a:xfrm>
            <a:custGeom>
              <a:avLst/>
              <a:gdLst>
                <a:gd name="T0" fmla="*/ 54 w 65"/>
                <a:gd name="T1" fmla="*/ 7 h 53"/>
                <a:gd name="T2" fmla="*/ 60 w 65"/>
                <a:gd name="T3" fmla="*/ 7 h 53"/>
                <a:gd name="T4" fmla="*/ 56 w 65"/>
                <a:gd name="T5" fmla="*/ 16 h 53"/>
                <a:gd name="T6" fmla="*/ 65 w 65"/>
                <a:gd name="T7" fmla="*/ 24 h 53"/>
                <a:gd name="T8" fmla="*/ 64 w 65"/>
                <a:gd name="T9" fmla="*/ 34 h 53"/>
                <a:gd name="T10" fmla="*/ 60 w 65"/>
                <a:gd name="T11" fmla="*/ 35 h 53"/>
                <a:gd name="T12" fmla="*/ 57 w 65"/>
                <a:gd name="T13" fmla="*/ 37 h 53"/>
                <a:gd name="T14" fmla="*/ 52 w 65"/>
                <a:gd name="T15" fmla="*/ 42 h 53"/>
                <a:gd name="T16" fmla="*/ 50 w 65"/>
                <a:gd name="T17" fmla="*/ 53 h 53"/>
                <a:gd name="T18" fmla="*/ 35 w 65"/>
                <a:gd name="T19" fmla="*/ 45 h 53"/>
                <a:gd name="T20" fmla="*/ 28 w 65"/>
                <a:gd name="T21" fmla="*/ 37 h 53"/>
                <a:gd name="T22" fmla="*/ 21 w 65"/>
                <a:gd name="T23" fmla="*/ 32 h 53"/>
                <a:gd name="T24" fmla="*/ 13 w 65"/>
                <a:gd name="T25" fmla="*/ 24 h 53"/>
                <a:gd name="T26" fmla="*/ 9 w 65"/>
                <a:gd name="T27" fmla="*/ 18 h 53"/>
                <a:gd name="T28" fmla="*/ 0 w 65"/>
                <a:gd name="T29" fmla="*/ 8 h 53"/>
                <a:gd name="T30" fmla="*/ 3 w 65"/>
                <a:gd name="T31" fmla="*/ 0 h 53"/>
                <a:gd name="T32" fmla="*/ 9 w 65"/>
                <a:gd name="T33" fmla="*/ 5 h 53"/>
                <a:gd name="T34" fmla="*/ 13 w 65"/>
                <a:gd name="T35" fmla="*/ 0 h 53"/>
                <a:gd name="T36" fmla="*/ 20 w 65"/>
                <a:gd name="T37" fmla="*/ 0 h 53"/>
                <a:gd name="T38" fmla="*/ 35 w 65"/>
                <a:gd name="T39" fmla="*/ 3 h 53"/>
                <a:gd name="T40" fmla="*/ 46 w 65"/>
                <a:gd name="T41" fmla="*/ 3 h 53"/>
                <a:gd name="T42" fmla="*/ 54 w 65"/>
                <a:gd name="T43"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53">
                  <a:moveTo>
                    <a:pt x="54" y="7"/>
                  </a:moveTo>
                  <a:lnTo>
                    <a:pt x="60" y="7"/>
                  </a:lnTo>
                  <a:lnTo>
                    <a:pt x="56" y="16"/>
                  </a:lnTo>
                  <a:lnTo>
                    <a:pt x="65" y="24"/>
                  </a:lnTo>
                  <a:lnTo>
                    <a:pt x="64" y="34"/>
                  </a:lnTo>
                  <a:lnTo>
                    <a:pt x="60" y="35"/>
                  </a:lnTo>
                  <a:lnTo>
                    <a:pt x="57" y="37"/>
                  </a:lnTo>
                  <a:lnTo>
                    <a:pt x="52" y="42"/>
                  </a:lnTo>
                  <a:lnTo>
                    <a:pt x="50" y="53"/>
                  </a:lnTo>
                  <a:lnTo>
                    <a:pt x="35" y="45"/>
                  </a:lnTo>
                  <a:lnTo>
                    <a:pt x="28" y="37"/>
                  </a:lnTo>
                  <a:lnTo>
                    <a:pt x="21" y="32"/>
                  </a:lnTo>
                  <a:lnTo>
                    <a:pt x="13" y="24"/>
                  </a:lnTo>
                  <a:lnTo>
                    <a:pt x="9" y="18"/>
                  </a:lnTo>
                  <a:lnTo>
                    <a:pt x="0" y="8"/>
                  </a:lnTo>
                  <a:lnTo>
                    <a:pt x="3" y="0"/>
                  </a:lnTo>
                  <a:lnTo>
                    <a:pt x="9" y="5"/>
                  </a:lnTo>
                  <a:lnTo>
                    <a:pt x="13" y="0"/>
                  </a:lnTo>
                  <a:lnTo>
                    <a:pt x="20" y="0"/>
                  </a:lnTo>
                  <a:lnTo>
                    <a:pt x="35" y="3"/>
                  </a:lnTo>
                  <a:lnTo>
                    <a:pt x="46" y="3"/>
                  </a:lnTo>
                  <a:lnTo>
                    <a:pt x="54" y="7"/>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74" name="Freeform 27">
              <a:extLst>
                <a:ext uri="{FF2B5EF4-FFF2-40B4-BE49-F238E27FC236}">
                  <a16:creationId xmlns:a16="http://schemas.microsoft.com/office/drawing/2014/main" id="{1A4FE8D4-1ED8-974A-9873-4E583AC5D71C}"/>
                </a:ext>
              </a:extLst>
            </p:cNvPr>
            <p:cNvSpPr>
              <a:spLocks/>
            </p:cNvSpPr>
            <p:nvPr/>
          </p:nvSpPr>
          <p:spPr bwMode="auto">
            <a:xfrm>
              <a:off x="6283326" y="2071687"/>
              <a:ext cx="231775" cy="152400"/>
            </a:xfrm>
            <a:custGeom>
              <a:avLst/>
              <a:gdLst>
                <a:gd name="T0" fmla="*/ 1 w 146"/>
                <a:gd name="T1" fmla="*/ 44 h 96"/>
                <a:gd name="T2" fmla="*/ 15 w 146"/>
                <a:gd name="T3" fmla="*/ 44 h 96"/>
                <a:gd name="T4" fmla="*/ 31 w 146"/>
                <a:gd name="T5" fmla="*/ 37 h 96"/>
                <a:gd name="T6" fmla="*/ 33 w 146"/>
                <a:gd name="T7" fmla="*/ 26 h 96"/>
                <a:gd name="T8" fmla="*/ 45 w 146"/>
                <a:gd name="T9" fmla="*/ 20 h 96"/>
                <a:gd name="T10" fmla="*/ 42 w 146"/>
                <a:gd name="T11" fmla="*/ 11 h 96"/>
                <a:gd name="T12" fmla="*/ 50 w 146"/>
                <a:gd name="T13" fmla="*/ 7 h 96"/>
                <a:gd name="T14" fmla="*/ 65 w 146"/>
                <a:gd name="T15" fmla="*/ 0 h 96"/>
                <a:gd name="T16" fmla="*/ 82 w 146"/>
                <a:gd name="T17" fmla="*/ 5 h 96"/>
                <a:gd name="T18" fmla="*/ 85 w 146"/>
                <a:gd name="T19" fmla="*/ 10 h 96"/>
                <a:gd name="T20" fmla="*/ 93 w 146"/>
                <a:gd name="T21" fmla="*/ 7 h 96"/>
                <a:gd name="T22" fmla="*/ 109 w 146"/>
                <a:gd name="T23" fmla="*/ 12 h 96"/>
                <a:gd name="T24" fmla="*/ 112 w 146"/>
                <a:gd name="T25" fmla="*/ 21 h 96"/>
                <a:gd name="T26" fmla="*/ 110 w 146"/>
                <a:gd name="T27" fmla="*/ 27 h 96"/>
                <a:gd name="T28" fmla="*/ 122 w 146"/>
                <a:gd name="T29" fmla="*/ 40 h 96"/>
                <a:gd name="T30" fmla="*/ 129 w 146"/>
                <a:gd name="T31" fmla="*/ 43 h 96"/>
                <a:gd name="T32" fmla="*/ 129 w 146"/>
                <a:gd name="T33" fmla="*/ 47 h 96"/>
                <a:gd name="T34" fmla="*/ 140 w 146"/>
                <a:gd name="T35" fmla="*/ 50 h 96"/>
                <a:gd name="T36" fmla="*/ 146 w 146"/>
                <a:gd name="T37" fmla="*/ 56 h 96"/>
                <a:gd name="T38" fmla="*/ 140 w 146"/>
                <a:gd name="T39" fmla="*/ 60 h 96"/>
                <a:gd name="T40" fmla="*/ 128 w 146"/>
                <a:gd name="T41" fmla="*/ 59 h 96"/>
                <a:gd name="T42" fmla="*/ 125 w 146"/>
                <a:gd name="T43" fmla="*/ 61 h 96"/>
                <a:gd name="T44" fmla="*/ 130 w 146"/>
                <a:gd name="T45" fmla="*/ 68 h 96"/>
                <a:gd name="T46" fmla="*/ 136 w 146"/>
                <a:gd name="T47" fmla="*/ 81 h 96"/>
                <a:gd name="T48" fmla="*/ 123 w 146"/>
                <a:gd name="T49" fmla="*/ 82 h 96"/>
                <a:gd name="T50" fmla="*/ 119 w 146"/>
                <a:gd name="T51" fmla="*/ 86 h 96"/>
                <a:gd name="T52" fmla="*/ 119 w 146"/>
                <a:gd name="T53" fmla="*/ 96 h 96"/>
                <a:gd name="T54" fmla="*/ 113 w 146"/>
                <a:gd name="T55" fmla="*/ 95 h 96"/>
                <a:gd name="T56" fmla="*/ 99 w 146"/>
                <a:gd name="T57" fmla="*/ 95 h 96"/>
                <a:gd name="T58" fmla="*/ 94 w 146"/>
                <a:gd name="T59" fmla="*/ 91 h 96"/>
                <a:gd name="T60" fmla="*/ 88 w 146"/>
                <a:gd name="T61" fmla="*/ 94 h 96"/>
                <a:gd name="T62" fmla="*/ 82 w 146"/>
                <a:gd name="T63" fmla="*/ 91 h 96"/>
                <a:gd name="T64" fmla="*/ 70 w 146"/>
                <a:gd name="T65" fmla="*/ 91 h 96"/>
                <a:gd name="T66" fmla="*/ 51 w 146"/>
                <a:gd name="T67" fmla="*/ 86 h 96"/>
                <a:gd name="T68" fmla="*/ 35 w 146"/>
                <a:gd name="T69" fmla="*/ 84 h 96"/>
                <a:gd name="T70" fmla="*/ 23 w 146"/>
                <a:gd name="T71" fmla="*/ 85 h 96"/>
                <a:gd name="T72" fmla="*/ 15 w 146"/>
                <a:gd name="T73" fmla="*/ 90 h 96"/>
                <a:gd name="T74" fmla="*/ 8 w 146"/>
                <a:gd name="T75" fmla="*/ 91 h 96"/>
                <a:gd name="T76" fmla="*/ 6 w 146"/>
                <a:gd name="T77" fmla="*/ 82 h 96"/>
                <a:gd name="T78" fmla="*/ 0 w 146"/>
                <a:gd name="T79" fmla="*/ 73 h 96"/>
                <a:gd name="T80" fmla="*/ 9 w 146"/>
                <a:gd name="T81" fmla="*/ 69 h 96"/>
                <a:gd name="T82" fmla="*/ 8 w 146"/>
                <a:gd name="T83" fmla="*/ 61 h 96"/>
                <a:gd name="T84" fmla="*/ 3 w 146"/>
                <a:gd name="T85" fmla="*/ 53 h 96"/>
                <a:gd name="T86" fmla="*/ 1 w 146"/>
                <a:gd name="T87" fmla="*/ 4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6" h="96">
                  <a:moveTo>
                    <a:pt x="1" y="44"/>
                  </a:moveTo>
                  <a:lnTo>
                    <a:pt x="15" y="44"/>
                  </a:lnTo>
                  <a:lnTo>
                    <a:pt x="31" y="37"/>
                  </a:lnTo>
                  <a:lnTo>
                    <a:pt x="33" y="26"/>
                  </a:lnTo>
                  <a:lnTo>
                    <a:pt x="45" y="20"/>
                  </a:lnTo>
                  <a:lnTo>
                    <a:pt x="42" y="11"/>
                  </a:lnTo>
                  <a:lnTo>
                    <a:pt x="50" y="7"/>
                  </a:lnTo>
                  <a:lnTo>
                    <a:pt x="65" y="0"/>
                  </a:lnTo>
                  <a:lnTo>
                    <a:pt x="82" y="5"/>
                  </a:lnTo>
                  <a:lnTo>
                    <a:pt x="85" y="10"/>
                  </a:lnTo>
                  <a:lnTo>
                    <a:pt x="93" y="7"/>
                  </a:lnTo>
                  <a:lnTo>
                    <a:pt x="109" y="12"/>
                  </a:lnTo>
                  <a:lnTo>
                    <a:pt x="112" y="21"/>
                  </a:lnTo>
                  <a:lnTo>
                    <a:pt x="110" y="27"/>
                  </a:lnTo>
                  <a:lnTo>
                    <a:pt x="122" y="40"/>
                  </a:lnTo>
                  <a:lnTo>
                    <a:pt x="129" y="43"/>
                  </a:lnTo>
                  <a:lnTo>
                    <a:pt x="129" y="47"/>
                  </a:lnTo>
                  <a:lnTo>
                    <a:pt x="140" y="50"/>
                  </a:lnTo>
                  <a:lnTo>
                    <a:pt x="146" y="56"/>
                  </a:lnTo>
                  <a:lnTo>
                    <a:pt x="140" y="60"/>
                  </a:lnTo>
                  <a:lnTo>
                    <a:pt x="128" y="59"/>
                  </a:lnTo>
                  <a:lnTo>
                    <a:pt x="125" y="61"/>
                  </a:lnTo>
                  <a:lnTo>
                    <a:pt x="130" y="68"/>
                  </a:lnTo>
                  <a:lnTo>
                    <a:pt x="136" y="81"/>
                  </a:lnTo>
                  <a:lnTo>
                    <a:pt x="123" y="82"/>
                  </a:lnTo>
                  <a:lnTo>
                    <a:pt x="119" y="86"/>
                  </a:lnTo>
                  <a:lnTo>
                    <a:pt x="119" y="96"/>
                  </a:lnTo>
                  <a:lnTo>
                    <a:pt x="113" y="95"/>
                  </a:lnTo>
                  <a:lnTo>
                    <a:pt x="99" y="95"/>
                  </a:lnTo>
                  <a:lnTo>
                    <a:pt x="94" y="91"/>
                  </a:lnTo>
                  <a:lnTo>
                    <a:pt x="88" y="94"/>
                  </a:lnTo>
                  <a:lnTo>
                    <a:pt x="82" y="91"/>
                  </a:lnTo>
                  <a:lnTo>
                    <a:pt x="70" y="91"/>
                  </a:lnTo>
                  <a:lnTo>
                    <a:pt x="51" y="86"/>
                  </a:lnTo>
                  <a:lnTo>
                    <a:pt x="35" y="84"/>
                  </a:lnTo>
                  <a:lnTo>
                    <a:pt x="23" y="85"/>
                  </a:lnTo>
                  <a:lnTo>
                    <a:pt x="15" y="90"/>
                  </a:lnTo>
                  <a:lnTo>
                    <a:pt x="8" y="91"/>
                  </a:lnTo>
                  <a:lnTo>
                    <a:pt x="6" y="82"/>
                  </a:lnTo>
                  <a:lnTo>
                    <a:pt x="0" y="73"/>
                  </a:lnTo>
                  <a:lnTo>
                    <a:pt x="9" y="69"/>
                  </a:lnTo>
                  <a:lnTo>
                    <a:pt x="8" y="61"/>
                  </a:lnTo>
                  <a:lnTo>
                    <a:pt x="3" y="53"/>
                  </a:lnTo>
                  <a:lnTo>
                    <a:pt x="1" y="44"/>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75" name="Freeform 28">
              <a:extLst>
                <a:ext uri="{FF2B5EF4-FFF2-40B4-BE49-F238E27FC236}">
                  <a16:creationId xmlns:a16="http://schemas.microsoft.com/office/drawing/2014/main" id="{66D20428-FF6B-7548-9E7F-1319F458AAA6}"/>
                </a:ext>
              </a:extLst>
            </p:cNvPr>
            <p:cNvSpPr>
              <a:spLocks/>
            </p:cNvSpPr>
            <p:nvPr/>
          </p:nvSpPr>
          <p:spPr bwMode="auto">
            <a:xfrm>
              <a:off x="3132138" y="3298826"/>
              <a:ext cx="41275" cy="85725"/>
            </a:xfrm>
            <a:custGeom>
              <a:avLst/>
              <a:gdLst>
                <a:gd name="T0" fmla="*/ 6 w 26"/>
                <a:gd name="T1" fmla="*/ 14 h 54"/>
                <a:gd name="T2" fmla="*/ 6 w 26"/>
                <a:gd name="T3" fmla="*/ 11 h 54"/>
                <a:gd name="T4" fmla="*/ 9 w 26"/>
                <a:gd name="T5" fmla="*/ 11 h 54"/>
                <a:gd name="T6" fmla="*/ 12 w 26"/>
                <a:gd name="T7" fmla="*/ 13 h 54"/>
                <a:gd name="T8" fmla="*/ 20 w 26"/>
                <a:gd name="T9" fmla="*/ 0 h 54"/>
                <a:gd name="T10" fmla="*/ 23 w 26"/>
                <a:gd name="T11" fmla="*/ 0 h 54"/>
                <a:gd name="T12" fmla="*/ 23 w 26"/>
                <a:gd name="T13" fmla="*/ 3 h 54"/>
                <a:gd name="T14" fmla="*/ 26 w 26"/>
                <a:gd name="T15" fmla="*/ 3 h 54"/>
                <a:gd name="T16" fmla="*/ 25 w 26"/>
                <a:gd name="T17" fmla="*/ 9 h 54"/>
                <a:gd name="T18" fmla="*/ 21 w 26"/>
                <a:gd name="T19" fmla="*/ 18 h 54"/>
                <a:gd name="T20" fmla="*/ 22 w 26"/>
                <a:gd name="T21" fmla="*/ 21 h 54"/>
                <a:gd name="T22" fmla="*/ 19 w 26"/>
                <a:gd name="T23" fmla="*/ 29 h 54"/>
                <a:gd name="T24" fmla="*/ 20 w 26"/>
                <a:gd name="T25" fmla="*/ 31 h 54"/>
                <a:gd name="T26" fmla="*/ 17 w 26"/>
                <a:gd name="T27" fmla="*/ 41 h 54"/>
                <a:gd name="T28" fmla="*/ 13 w 26"/>
                <a:gd name="T29" fmla="*/ 46 h 54"/>
                <a:gd name="T30" fmla="*/ 10 w 26"/>
                <a:gd name="T31" fmla="*/ 47 h 54"/>
                <a:gd name="T32" fmla="*/ 5 w 26"/>
                <a:gd name="T33" fmla="*/ 54 h 54"/>
                <a:gd name="T34" fmla="*/ 0 w 26"/>
                <a:gd name="T35" fmla="*/ 54 h 54"/>
                <a:gd name="T36" fmla="*/ 4 w 26"/>
                <a:gd name="T37" fmla="*/ 31 h 54"/>
                <a:gd name="T38" fmla="*/ 6 w 26"/>
                <a:gd name="T39" fmla="*/ 1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 h="54">
                  <a:moveTo>
                    <a:pt x="6" y="14"/>
                  </a:moveTo>
                  <a:lnTo>
                    <a:pt x="6" y="11"/>
                  </a:lnTo>
                  <a:lnTo>
                    <a:pt x="9" y="11"/>
                  </a:lnTo>
                  <a:lnTo>
                    <a:pt x="12" y="13"/>
                  </a:lnTo>
                  <a:lnTo>
                    <a:pt x="20" y="0"/>
                  </a:lnTo>
                  <a:lnTo>
                    <a:pt x="23" y="0"/>
                  </a:lnTo>
                  <a:lnTo>
                    <a:pt x="23" y="3"/>
                  </a:lnTo>
                  <a:lnTo>
                    <a:pt x="26" y="3"/>
                  </a:lnTo>
                  <a:lnTo>
                    <a:pt x="25" y="9"/>
                  </a:lnTo>
                  <a:lnTo>
                    <a:pt x="21" y="18"/>
                  </a:lnTo>
                  <a:lnTo>
                    <a:pt x="22" y="21"/>
                  </a:lnTo>
                  <a:lnTo>
                    <a:pt x="19" y="29"/>
                  </a:lnTo>
                  <a:lnTo>
                    <a:pt x="20" y="31"/>
                  </a:lnTo>
                  <a:lnTo>
                    <a:pt x="17" y="41"/>
                  </a:lnTo>
                  <a:lnTo>
                    <a:pt x="13" y="46"/>
                  </a:lnTo>
                  <a:lnTo>
                    <a:pt x="10" y="47"/>
                  </a:lnTo>
                  <a:lnTo>
                    <a:pt x="5" y="54"/>
                  </a:lnTo>
                  <a:lnTo>
                    <a:pt x="0" y="54"/>
                  </a:lnTo>
                  <a:lnTo>
                    <a:pt x="4" y="31"/>
                  </a:lnTo>
                  <a:lnTo>
                    <a:pt x="6" y="14"/>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76" name="Freeform 29">
              <a:extLst>
                <a:ext uri="{FF2B5EF4-FFF2-40B4-BE49-F238E27FC236}">
                  <a16:creationId xmlns:a16="http://schemas.microsoft.com/office/drawing/2014/main" id="{9B2409B5-B89B-9A4F-8995-4878207171BC}"/>
                </a:ext>
              </a:extLst>
            </p:cNvPr>
            <p:cNvSpPr>
              <a:spLocks/>
            </p:cNvSpPr>
            <p:nvPr/>
          </p:nvSpPr>
          <p:spPr bwMode="auto">
            <a:xfrm>
              <a:off x="3687763" y="4230688"/>
              <a:ext cx="365125" cy="433388"/>
            </a:xfrm>
            <a:custGeom>
              <a:avLst/>
              <a:gdLst>
                <a:gd name="T0" fmla="*/ 141 w 230"/>
                <a:gd name="T1" fmla="*/ 255 h 273"/>
                <a:gd name="T2" fmla="*/ 121 w 230"/>
                <a:gd name="T3" fmla="*/ 254 h 273"/>
                <a:gd name="T4" fmla="*/ 116 w 230"/>
                <a:gd name="T5" fmla="*/ 271 h 273"/>
                <a:gd name="T6" fmla="*/ 104 w 230"/>
                <a:gd name="T7" fmla="*/ 256 h 273"/>
                <a:gd name="T8" fmla="*/ 79 w 230"/>
                <a:gd name="T9" fmla="*/ 251 h 273"/>
                <a:gd name="T10" fmla="*/ 67 w 230"/>
                <a:gd name="T11" fmla="*/ 270 h 273"/>
                <a:gd name="T12" fmla="*/ 54 w 230"/>
                <a:gd name="T13" fmla="*/ 273 h 273"/>
                <a:gd name="T14" fmla="*/ 43 w 230"/>
                <a:gd name="T15" fmla="*/ 244 h 273"/>
                <a:gd name="T16" fmla="*/ 31 w 230"/>
                <a:gd name="T17" fmla="*/ 221 h 273"/>
                <a:gd name="T18" fmla="*/ 34 w 230"/>
                <a:gd name="T19" fmla="*/ 201 h 273"/>
                <a:gd name="T20" fmla="*/ 24 w 230"/>
                <a:gd name="T21" fmla="*/ 192 h 273"/>
                <a:gd name="T22" fmla="*/ 20 w 230"/>
                <a:gd name="T23" fmla="*/ 177 h 273"/>
                <a:gd name="T24" fmla="*/ 10 w 230"/>
                <a:gd name="T25" fmla="*/ 163 h 273"/>
                <a:gd name="T26" fmla="*/ 19 w 230"/>
                <a:gd name="T27" fmla="*/ 140 h 273"/>
                <a:gd name="T28" fmla="*/ 10 w 230"/>
                <a:gd name="T29" fmla="*/ 123 h 273"/>
                <a:gd name="T30" fmla="*/ 13 w 230"/>
                <a:gd name="T31" fmla="*/ 116 h 273"/>
                <a:gd name="T32" fmla="*/ 10 w 230"/>
                <a:gd name="T33" fmla="*/ 108 h 273"/>
                <a:gd name="T34" fmla="*/ 16 w 230"/>
                <a:gd name="T35" fmla="*/ 98 h 273"/>
                <a:gd name="T36" fmla="*/ 15 w 230"/>
                <a:gd name="T37" fmla="*/ 80 h 273"/>
                <a:gd name="T38" fmla="*/ 15 w 230"/>
                <a:gd name="T39" fmla="*/ 65 h 273"/>
                <a:gd name="T40" fmla="*/ 18 w 230"/>
                <a:gd name="T41" fmla="*/ 58 h 273"/>
                <a:gd name="T42" fmla="*/ 0 w 230"/>
                <a:gd name="T43" fmla="*/ 25 h 273"/>
                <a:gd name="T44" fmla="*/ 14 w 230"/>
                <a:gd name="T45" fmla="*/ 27 h 273"/>
                <a:gd name="T46" fmla="*/ 23 w 230"/>
                <a:gd name="T47" fmla="*/ 26 h 273"/>
                <a:gd name="T48" fmla="*/ 27 w 230"/>
                <a:gd name="T49" fmla="*/ 20 h 273"/>
                <a:gd name="T50" fmla="*/ 43 w 230"/>
                <a:gd name="T51" fmla="*/ 12 h 273"/>
                <a:gd name="T52" fmla="*/ 52 w 230"/>
                <a:gd name="T53" fmla="*/ 4 h 273"/>
                <a:gd name="T54" fmla="*/ 76 w 230"/>
                <a:gd name="T55" fmla="*/ 0 h 273"/>
                <a:gd name="T56" fmla="*/ 74 w 230"/>
                <a:gd name="T57" fmla="*/ 16 h 273"/>
                <a:gd name="T58" fmla="*/ 77 w 230"/>
                <a:gd name="T59" fmla="*/ 24 h 273"/>
                <a:gd name="T60" fmla="*/ 76 w 230"/>
                <a:gd name="T61" fmla="*/ 38 h 273"/>
                <a:gd name="T62" fmla="*/ 97 w 230"/>
                <a:gd name="T63" fmla="*/ 56 h 273"/>
                <a:gd name="T64" fmla="*/ 118 w 230"/>
                <a:gd name="T65" fmla="*/ 60 h 273"/>
                <a:gd name="T66" fmla="*/ 126 w 230"/>
                <a:gd name="T67" fmla="*/ 68 h 273"/>
                <a:gd name="T68" fmla="*/ 138 w 230"/>
                <a:gd name="T69" fmla="*/ 72 h 273"/>
                <a:gd name="T70" fmla="*/ 146 w 230"/>
                <a:gd name="T71" fmla="*/ 78 h 273"/>
                <a:gd name="T72" fmla="*/ 158 w 230"/>
                <a:gd name="T73" fmla="*/ 77 h 273"/>
                <a:gd name="T74" fmla="*/ 169 w 230"/>
                <a:gd name="T75" fmla="*/ 84 h 273"/>
                <a:gd name="T76" fmla="*/ 170 w 230"/>
                <a:gd name="T77" fmla="*/ 96 h 273"/>
                <a:gd name="T78" fmla="*/ 174 w 230"/>
                <a:gd name="T79" fmla="*/ 102 h 273"/>
                <a:gd name="T80" fmla="*/ 175 w 230"/>
                <a:gd name="T81" fmla="*/ 111 h 273"/>
                <a:gd name="T82" fmla="*/ 170 w 230"/>
                <a:gd name="T83" fmla="*/ 111 h 273"/>
                <a:gd name="T84" fmla="*/ 179 w 230"/>
                <a:gd name="T85" fmla="*/ 135 h 273"/>
                <a:gd name="T86" fmla="*/ 213 w 230"/>
                <a:gd name="T87" fmla="*/ 136 h 273"/>
                <a:gd name="T88" fmla="*/ 212 w 230"/>
                <a:gd name="T89" fmla="*/ 148 h 273"/>
                <a:gd name="T90" fmla="*/ 214 w 230"/>
                <a:gd name="T91" fmla="*/ 156 h 273"/>
                <a:gd name="T92" fmla="*/ 225 w 230"/>
                <a:gd name="T93" fmla="*/ 162 h 273"/>
                <a:gd name="T94" fmla="*/ 230 w 230"/>
                <a:gd name="T95" fmla="*/ 175 h 273"/>
                <a:gd name="T96" fmla="*/ 228 w 230"/>
                <a:gd name="T97" fmla="*/ 191 h 273"/>
                <a:gd name="T98" fmla="*/ 224 w 230"/>
                <a:gd name="T99" fmla="*/ 201 h 273"/>
                <a:gd name="T100" fmla="*/ 227 w 230"/>
                <a:gd name="T101" fmla="*/ 212 h 273"/>
                <a:gd name="T102" fmla="*/ 222 w 230"/>
                <a:gd name="T103" fmla="*/ 217 h 273"/>
                <a:gd name="T104" fmla="*/ 221 w 230"/>
                <a:gd name="T105" fmla="*/ 210 h 273"/>
                <a:gd name="T106" fmla="*/ 203 w 230"/>
                <a:gd name="T107" fmla="*/ 200 h 273"/>
                <a:gd name="T108" fmla="*/ 186 w 230"/>
                <a:gd name="T109" fmla="*/ 199 h 273"/>
                <a:gd name="T110" fmla="*/ 155 w 230"/>
                <a:gd name="T111" fmla="*/ 205 h 273"/>
                <a:gd name="T112" fmla="*/ 148 w 230"/>
                <a:gd name="T113" fmla="*/ 224 h 273"/>
                <a:gd name="T114" fmla="*/ 149 w 230"/>
                <a:gd name="T115" fmla="*/ 235 h 273"/>
                <a:gd name="T116" fmla="*/ 145 w 230"/>
                <a:gd name="T117" fmla="*/ 260 h 273"/>
                <a:gd name="T118" fmla="*/ 141 w 230"/>
                <a:gd name="T119" fmla="*/ 255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0" h="273">
                  <a:moveTo>
                    <a:pt x="141" y="255"/>
                  </a:moveTo>
                  <a:lnTo>
                    <a:pt x="121" y="254"/>
                  </a:lnTo>
                  <a:lnTo>
                    <a:pt x="116" y="271"/>
                  </a:lnTo>
                  <a:lnTo>
                    <a:pt x="104" y="256"/>
                  </a:lnTo>
                  <a:lnTo>
                    <a:pt x="79" y="251"/>
                  </a:lnTo>
                  <a:lnTo>
                    <a:pt x="67" y="270"/>
                  </a:lnTo>
                  <a:lnTo>
                    <a:pt x="54" y="273"/>
                  </a:lnTo>
                  <a:lnTo>
                    <a:pt x="43" y="244"/>
                  </a:lnTo>
                  <a:lnTo>
                    <a:pt x="31" y="221"/>
                  </a:lnTo>
                  <a:lnTo>
                    <a:pt x="34" y="201"/>
                  </a:lnTo>
                  <a:lnTo>
                    <a:pt x="24" y="192"/>
                  </a:lnTo>
                  <a:lnTo>
                    <a:pt x="20" y="177"/>
                  </a:lnTo>
                  <a:lnTo>
                    <a:pt x="10" y="163"/>
                  </a:lnTo>
                  <a:lnTo>
                    <a:pt x="19" y="140"/>
                  </a:lnTo>
                  <a:lnTo>
                    <a:pt x="10" y="123"/>
                  </a:lnTo>
                  <a:lnTo>
                    <a:pt x="13" y="116"/>
                  </a:lnTo>
                  <a:lnTo>
                    <a:pt x="10" y="108"/>
                  </a:lnTo>
                  <a:lnTo>
                    <a:pt x="16" y="98"/>
                  </a:lnTo>
                  <a:lnTo>
                    <a:pt x="15" y="80"/>
                  </a:lnTo>
                  <a:lnTo>
                    <a:pt x="15" y="65"/>
                  </a:lnTo>
                  <a:lnTo>
                    <a:pt x="18" y="58"/>
                  </a:lnTo>
                  <a:lnTo>
                    <a:pt x="0" y="25"/>
                  </a:lnTo>
                  <a:lnTo>
                    <a:pt x="14" y="27"/>
                  </a:lnTo>
                  <a:lnTo>
                    <a:pt x="23" y="26"/>
                  </a:lnTo>
                  <a:lnTo>
                    <a:pt x="27" y="20"/>
                  </a:lnTo>
                  <a:lnTo>
                    <a:pt x="43" y="12"/>
                  </a:lnTo>
                  <a:lnTo>
                    <a:pt x="52" y="4"/>
                  </a:lnTo>
                  <a:lnTo>
                    <a:pt x="76" y="0"/>
                  </a:lnTo>
                  <a:lnTo>
                    <a:pt x="74" y="16"/>
                  </a:lnTo>
                  <a:lnTo>
                    <a:pt x="77" y="24"/>
                  </a:lnTo>
                  <a:lnTo>
                    <a:pt x="76" y="38"/>
                  </a:lnTo>
                  <a:lnTo>
                    <a:pt x="97" y="56"/>
                  </a:lnTo>
                  <a:lnTo>
                    <a:pt x="118" y="60"/>
                  </a:lnTo>
                  <a:lnTo>
                    <a:pt x="126" y="68"/>
                  </a:lnTo>
                  <a:lnTo>
                    <a:pt x="138" y="72"/>
                  </a:lnTo>
                  <a:lnTo>
                    <a:pt x="146" y="78"/>
                  </a:lnTo>
                  <a:lnTo>
                    <a:pt x="158" y="77"/>
                  </a:lnTo>
                  <a:lnTo>
                    <a:pt x="169" y="84"/>
                  </a:lnTo>
                  <a:lnTo>
                    <a:pt x="170" y="96"/>
                  </a:lnTo>
                  <a:lnTo>
                    <a:pt x="174" y="102"/>
                  </a:lnTo>
                  <a:lnTo>
                    <a:pt x="175" y="111"/>
                  </a:lnTo>
                  <a:lnTo>
                    <a:pt x="170" y="111"/>
                  </a:lnTo>
                  <a:lnTo>
                    <a:pt x="179" y="135"/>
                  </a:lnTo>
                  <a:lnTo>
                    <a:pt x="213" y="136"/>
                  </a:lnTo>
                  <a:lnTo>
                    <a:pt x="212" y="148"/>
                  </a:lnTo>
                  <a:lnTo>
                    <a:pt x="214" y="156"/>
                  </a:lnTo>
                  <a:lnTo>
                    <a:pt x="225" y="162"/>
                  </a:lnTo>
                  <a:lnTo>
                    <a:pt x="230" y="175"/>
                  </a:lnTo>
                  <a:lnTo>
                    <a:pt x="228" y="191"/>
                  </a:lnTo>
                  <a:lnTo>
                    <a:pt x="224" y="201"/>
                  </a:lnTo>
                  <a:lnTo>
                    <a:pt x="227" y="212"/>
                  </a:lnTo>
                  <a:lnTo>
                    <a:pt x="222" y="217"/>
                  </a:lnTo>
                  <a:lnTo>
                    <a:pt x="221" y="210"/>
                  </a:lnTo>
                  <a:lnTo>
                    <a:pt x="203" y="200"/>
                  </a:lnTo>
                  <a:lnTo>
                    <a:pt x="186" y="199"/>
                  </a:lnTo>
                  <a:lnTo>
                    <a:pt x="155" y="205"/>
                  </a:lnTo>
                  <a:lnTo>
                    <a:pt x="148" y="224"/>
                  </a:lnTo>
                  <a:lnTo>
                    <a:pt x="149" y="235"/>
                  </a:lnTo>
                  <a:lnTo>
                    <a:pt x="145" y="260"/>
                  </a:lnTo>
                  <a:lnTo>
                    <a:pt x="141" y="255"/>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77" name="Freeform 30">
              <a:extLst>
                <a:ext uri="{FF2B5EF4-FFF2-40B4-BE49-F238E27FC236}">
                  <a16:creationId xmlns:a16="http://schemas.microsoft.com/office/drawing/2014/main" id="{9F25EC20-FB79-8547-9A40-4647064FF85D}"/>
                </a:ext>
              </a:extLst>
            </p:cNvPr>
            <p:cNvSpPr>
              <a:spLocks/>
            </p:cNvSpPr>
            <p:nvPr/>
          </p:nvSpPr>
          <p:spPr bwMode="auto">
            <a:xfrm>
              <a:off x="3552825" y="3735389"/>
              <a:ext cx="1143000" cy="1287463"/>
            </a:xfrm>
            <a:custGeom>
              <a:avLst/>
              <a:gdLst>
                <a:gd name="T0" fmla="*/ 390 w 720"/>
                <a:gd name="T1" fmla="*/ 680 h 811"/>
                <a:gd name="T2" fmla="*/ 383 w 720"/>
                <a:gd name="T3" fmla="*/ 644 h 811"/>
                <a:gd name="T4" fmla="*/ 378 w 720"/>
                <a:gd name="T5" fmla="*/ 605 h 811"/>
                <a:gd name="T6" fmla="*/ 358 w 720"/>
                <a:gd name="T7" fmla="*/ 580 h 811"/>
                <a:gd name="T8" fmla="*/ 315 w 720"/>
                <a:gd name="T9" fmla="*/ 568 h 811"/>
                <a:gd name="T10" fmla="*/ 309 w 720"/>
                <a:gd name="T11" fmla="*/ 513 h 811"/>
                <a:gd name="T12" fmla="*/ 299 w 720"/>
                <a:gd name="T13" fmla="*/ 468 h 811"/>
                <a:gd name="T14" fmla="*/ 255 w 720"/>
                <a:gd name="T15" fmla="*/ 423 h 811"/>
                <a:gd name="T16" fmla="*/ 254 w 720"/>
                <a:gd name="T17" fmla="*/ 396 h 811"/>
                <a:gd name="T18" fmla="*/ 211 w 720"/>
                <a:gd name="T19" fmla="*/ 380 h 811"/>
                <a:gd name="T20" fmla="*/ 162 w 720"/>
                <a:gd name="T21" fmla="*/ 336 h 811"/>
                <a:gd name="T22" fmla="*/ 128 w 720"/>
                <a:gd name="T23" fmla="*/ 324 h 811"/>
                <a:gd name="T24" fmla="*/ 85 w 720"/>
                <a:gd name="T25" fmla="*/ 337 h 811"/>
                <a:gd name="T26" fmla="*/ 52 w 720"/>
                <a:gd name="T27" fmla="*/ 319 h 811"/>
                <a:gd name="T28" fmla="*/ 19 w 720"/>
                <a:gd name="T29" fmla="*/ 297 h 811"/>
                <a:gd name="T30" fmla="*/ 4 w 720"/>
                <a:gd name="T31" fmla="*/ 253 h 811"/>
                <a:gd name="T32" fmla="*/ 19 w 720"/>
                <a:gd name="T33" fmla="*/ 219 h 811"/>
                <a:gd name="T34" fmla="*/ 73 w 720"/>
                <a:gd name="T35" fmla="*/ 199 h 811"/>
                <a:gd name="T36" fmla="*/ 70 w 720"/>
                <a:gd name="T37" fmla="*/ 113 h 811"/>
                <a:gd name="T38" fmla="*/ 85 w 720"/>
                <a:gd name="T39" fmla="*/ 89 h 811"/>
                <a:gd name="T40" fmla="*/ 116 w 720"/>
                <a:gd name="T41" fmla="*/ 67 h 811"/>
                <a:gd name="T42" fmla="*/ 138 w 720"/>
                <a:gd name="T43" fmla="*/ 94 h 811"/>
                <a:gd name="T44" fmla="*/ 177 w 720"/>
                <a:gd name="T45" fmla="*/ 78 h 811"/>
                <a:gd name="T46" fmla="*/ 176 w 720"/>
                <a:gd name="T47" fmla="*/ 58 h 811"/>
                <a:gd name="T48" fmla="*/ 170 w 720"/>
                <a:gd name="T49" fmla="*/ 23 h 811"/>
                <a:gd name="T50" fmla="*/ 216 w 720"/>
                <a:gd name="T51" fmla="*/ 23 h 811"/>
                <a:gd name="T52" fmla="*/ 251 w 720"/>
                <a:gd name="T53" fmla="*/ 0 h 811"/>
                <a:gd name="T54" fmla="*/ 263 w 720"/>
                <a:gd name="T55" fmla="*/ 27 h 811"/>
                <a:gd name="T56" fmla="*/ 261 w 720"/>
                <a:gd name="T57" fmla="*/ 72 h 811"/>
                <a:gd name="T58" fmla="*/ 289 w 720"/>
                <a:gd name="T59" fmla="*/ 78 h 811"/>
                <a:gd name="T60" fmla="*/ 318 w 720"/>
                <a:gd name="T61" fmla="*/ 70 h 811"/>
                <a:gd name="T62" fmla="*/ 328 w 720"/>
                <a:gd name="T63" fmla="*/ 57 h 811"/>
                <a:gd name="T64" fmla="*/ 363 w 720"/>
                <a:gd name="T65" fmla="*/ 66 h 811"/>
                <a:gd name="T66" fmla="*/ 384 w 720"/>
                <a:gd name="T67" fmla="*/ 65 h 811"/>
                <a:gd name="T68" fmla="*/ 414 w 720"/>
                <a:gd name="T69" fmla="*/ 22 h 811"/>
                <a:gd name="T70" fmla="*/ 439 w 720"/>
                <a:gd name="T71" fmla="*/ 88 h 811"/>
                <a:gd name="T72" fmla="*/ 464 w 720"/>
                <a:gd name="T73" fmla="*/ 135 h 811"/>
                <a:gd name="T74" fmla="*/ 540 w 720"/>
                <a:gd name="T75" fmla="*/ 154 h 811"/>
                <a:gd name="T76" fmla="*/ 622 w 720"/>
                <a:gd name="T77" fmla="*/ 169 h 811"/>
                <a:gd name="T78" fmla="*/ 703 w 720"/>
                <a:gd name="T79" fmla="*/ 216 h 811"/>
                <a:gd name="T80" fmla="*/ 713 w 720"/>
                <a:gd name="T81" fmla="*/ 296 h 811"/>
                <a:gd name="T82" fmla="*/ 656 w 720"/>
                <a:gd name="T83" fmla="*/ 380 h 811"/>
                <a:gd name="T84" fmla="*/ 646 w 720"/>
                <a:gd name="T85" fmla="*/ 467 h 811"/>
                <a:gd name="T86" fmla="*/ 622 w 720"/>
                <a:gd name="T87" fmla="*/ 544 h 811"/>
                <a:gd name="T88" fmla="*/ 584 w 720"/>
                <a:gd name="T89" fmla="*/ 587 h 811"/>
                <a:gd name="T90" fmla="*/ 505 w 720"/>
                <a:gd name="T91" fmla="*/ 626 h 811"/>
                <a:gd name="T92" fmla="*/ 495 w 720"/>
                <a:gd name="T93" fmla="*/ 695 h 811"/>
                <a:gd name="T94" fmla="*/ 453 w 720"/>
                <a:gd name="T95" fmla="*/ 770 h 811"/>
                <a:gd name="T96" fmla="*/ 422 w 720"/>
                <a:gd name="T97" fmla="*/ 799 h 811"/>
                <a:gd name="T98" fmla="*/ 380 w 720"/>
                <a:gd name="T99" fmla="*/ 750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20" h="811">
                  <a:moveTo>
                    <a:pt x="342" y="737"/>
                  </a:moveTo>
                  <a:lnTo>
                    <a:pt x="362" y="709"/>
                  </a:lnTo>
                  <a:lnTo>
                    <a:pt x="379" y="689"/>
                  </a:lnTo>
                  <a:lnTo>
                    <a:pt x="390" y="680"/>
                  </a:lnTo>
                  <a:lnTo>
                    <a:pt x="403" y="669"/>
                  </a:lnTo>
                  <a:lnTo>
                    <a:pt x="401" y="652"/>
                  </a:lnTo>
                  <a:lnTo>
                    <a:pt x="391" y="640"/>
                  </a:lnTo>
                  <a:lnTo>
                    <a:pt x="383" y="644"/>
                  </a:lnTo>
                  <a:lnTo>
                    <a:pt x="385" y="632"/>
                  </a:lnTo>
                  <a:lnTo>
                    <a:pt x="386" y="620"/>
                  </a:lnTo>
                  <a:lnTo>
                    <a:pt x="385" y="608"/>
                  </a:lnTo>
                  <a:lnTo>
                    <a:pt x="378" y="605"/>
                  </a:lnTo>
                  <a:lnTo>
                    <a:pt x="371" y="608"/>
                  </a:lnTo>
                  <a:lnTo>
                    <a:pt x="365" y="607"/>
                  </a:lnTo>
                  <a:lnTo>
                    <a:pt x="362" y="599"/>
                  </a:lnTo>
                  <a:lnTo>
                    <a:pt x="358" y="580"/>
                  </a:lnTo>
                  <a:lnTo>
                    <a:pt x="354" y="574"/>
                  </a:lnTo>
                  <a:lnTo>
                    <a:pt x="341" y="568"/>
                  </a:lnTo>
                  <a:lnTo>
                    <a:pt x="334" y="572"/>
                  </a:lnTo>
                  <a:lnTo>
                    <a:pt x="315" y="568"/>
                  </a:lnTo>
                  <a:lnTo>
                    <a:pt x="313" y="540"/>
                  </a:lnTo>
                  <a:lnTo>
                    <a:pt x="307" y="529"/>
                  </a:lnTo>
                  <a:lnTo>
                    <a:pt x="312" y="524"/>
                  </a:lnTo>
                  <a:lnTo>
                    <a:pt x="309" y="513"/>
                  </a:lnTo>
                  <a:lnTo>
                    <a:pt x="313" y="503"/>
                  </a:lnTo>
                  <a:lnTo>
                    <a:pt x="315" y="487"/>
                  </a:lnTo>
                  <a:lnTo>
                    <a:pt x="310" y="474"/>
                  </a:lnTo>
                  <a:lnTo>
                    <a:pt x="299" y="468"/>
                  </a:lnTo>
                  <a:lnTo>
                    <a:pt x="297" y="460"/>
                  </a:lnTo>
                  <a:lnTo>
                    <a:pt x="298" y="448"/>
                  </a:lnTo>
                  <a:lnTo>
                    <a:pt x="264" y="447"/>
                  </a:lnTo>
                  <a:lnTo>
                    <a:pt x="255" y="423"/>
                  </a:lnTo>
                  <a:lnTo>
                    <a:pt x="260" y="423"/>
                  </a:lnTo>
                  <a:lnTo>
                    <a:pt x="259" y="414"/>
                  </a:lnTo>
                  <a:lnTo>
                    <a:pt x="255" y="408"/>
                  </a:lnTo>
                  <a:lnTo>
                    <a:pt x="254" y="396"/>
                  </a:lnTo>
                  <a:lnTo>
                    <a:pt x="243" y="389"/>
                  </a:lnTo>
                  <a:lnTo>
                    <a:pt x="231" y="390"/>
                  </a:lnTo>
                  <a:lnTo>
                    <a:pt x="223" y="384"/>
                  </a:lnTo>
                  <a:lnTo>
                    <a:pt x="211" y="380"/>
                  </a:lnTo>
                  <a:lnTo>
                    <a:pt x="203" y="372"/>
                  </a:lnTo>
                  <a:lnTo>
                    <a:pt x="182" y="368"/>
                  </a:lnTo>
                  <a:lnTo>
                    <a:pt x="161" y="350"/>
                  </a:lnTo>
                  <a:lnTo>
                    <a:pt x="162" y="336"/>
                  </a:lnTo>
                  <a:lnTo>
                    <a:pt x="159" y="328"/>
                  </a:lnTo>
                  <a:lnTo>
                    <a:pt x="161" y="312"/>
                  </a:lnTo>
                  <a:lnTo>
                    <a:pt x="137" y="316"/>
                  </a:lnTo>
                  <a:lnTo>
                    <a:pt x="128" y="324"/>
                  </a:lnTo>
                  <a:lnTo>
                    <a:pt x="112" y="332"/>
                  </a:lnTo>
                  <a:lnTo>
                    <a:pt x="108" y="338"/>
                  </a:lnTo>
                  <a:lnTo>
                    <a:pt x="99" y="339"/>
                  </a:lnTo>
                  <a:lnTo>
                    <a:pt x="85" y="337"/>
                  </a:lnTo>
                  <a:lnTo>
                    <a:pt x="75" y="341"/>
                  </a:lnTo>
                  <a:lnTo>
                    <a:pt x="67" y="338"/>
                  </a:lnTo>
                  <a:lnTo>
                    <a:pt x="66" y="307"/>
                  </a:lnTo>
                  <a:lnTo>
                    <a:pt x="52" y="319"/>
                  </a:lnTo>
                  <a:lnTo>
                    <a:pt x="36" y="318"/>
                  </a:lnTo>
                  <a:lnTo>
                    <a:pt x="28" y="307"/>
                  </a:lnTo>
                  <a:lnTo>
                    <a:pt x="16" y="306"/>
                  </a:lnTo>
                  <a:lnTo>
                    <a:pt x="19" y="297"/>
                  </a:lnTo>
                  <a:lnTo>
                    <a:pt x="9" y="284"/>
                  </a:lnTo>
                  <a:lnTo>
                    <a:pt x="0" y="266"/>
                  </a:lnTo>
                  <a:lnTo>
                    <a:pt x="5" y="262"/>
                  </a:lnTo>
                  <a:lnTo>
                    <a:pt x="4" y="253"/>
                  </a:lnTo>
                  <a:lnTo>
                    <a:pt x="15" y="247"/>
                  </a:lnTo>
                  <a:lnTo>
                    <a:pt x="13" y="236"/>
                  </a:lnTo>
                  <a:lnTo>
                    <a:pt x="18" y="229"/>
                  </a:lnTo>
                  <a:lnTo>
                    <a:pt x="19" y="219"/>
                  </a:lnTo>
                  <a:lnTo>
                    <a:pt x="39" y="205"/>
                  </a:lnTo>
                  <a:lnTo>
                    <a:pt x="54" y="201"/>
                  </a:lnTo>
                  <a:lnTo>
                    <a:pt x="56" y="198"/>
                  </a:lnTo>
                  <a:lnTo>
                    <a:pt x="73" y="199"/>
                  </a:lnTo>
                  <a:lnTo>
                    <a:pt x="80" y="142"/>
                  </a:lnTo>
                  <a:lnTo>
                    <a:pt x="81" y="133"/>
                  </a:lnTo>
                  <a:lnTo>
                    <a:pt x="78" y="121"/>
                  </a:lnTo>
                  <a:lnTo>
                    <a:pt x="70" y="113"/>
                  </a:lnTo>
                  <a:lnTo>
                    <a:pt x="70" y="98"/>
                  </a:lnTo>
                  <a:lnTo>
                    <a:pt x="80" y="95"/>
                  </a:lnTo>
                  <a:lnTo>
                    <a:pt x="84" y="97"/>
                  </a:lnTo>
                  <a:lnTo>
                    <a:pt x="85" y="89"/>
                  </a:lnTo>
                  <a:lnTo>
                    <a:pt x="74" y="87"/>
                  </a:lnTo>
                  <a:lnTo>
                    <a:pt x="74" y="74"/>
                  </a:lnTo>
                  <a:lnTo>
                    <a:pt x="109" y="74"/>
                  </a:lnTo>
                  <a:lnTo>
                    <a:pt x="116" y="67"/>
                  </a:lnTo>
                  <a:lnTo>
                    <a:pt x="121" y="74"/>
                  </a:lnTo>
                  <a:lnTo>
                    <a:pt x="124" y="86"/>
                  </a:lnTo>
                  <a:lnTo>
                    <a:pt x="128" y="83"/>
                  </a:lnTo>
                  <a:lnTo>
                    <a:pt x="138" y="94"/>
                  </a:lnTo>
                  <a:lnTo>
                    <a:pt x="152" y="93"/>
                  </a:lnTo>
                  <a:lnTo>
                    <a:pt x="156" y="87"/>
                  </a:lnTo>
                  <a:lnTo>
                    <a:pt x="169" y="82"/>
                  </a:lnTo>
                  <a:lnTo>
                    <a:pt x="177" y="78"/>
                  </a:lnTo>
                  <a:lnTo>
                    <a:pt x="179" y="70"/>
                  </a:lnTo>
                  <a:lnTo>
                    <a:pt x="192" y="64"/>
                  </a:lnTo>
                  <a:lnTo>
                    <a:pt x="191" y="59"/>
                  </a:lnTo>
                  <a:lnTo>
                    <a:pt x="176" y="58"/>
                  </a:lnTo>
                  <a:lnTo>
                    <a:pt x="173" y="44"/>
                  </a:lnTo>
                  <a:lnTo>
                    <a:pt x="174" y="30"/>
                  </a:lnTo>
                  <a:lnTo>
                    <a:pt x="166" y="25"/>
                  </a:lnTo>
                  <a:lnTo>
                    <a:pt x="170" y="23"/>
                  </a:lnTo>
                  <a:lnTo>
                    <a:pt x="183" y="26"/>
                  </a:lnTo>
                  <a:lnTo>
                    <a:pt x="198" y="31"/>
                  </a:lnTo>
                  <a:lnTo>
                    <a:pt x="203" y="26"/>
                  </a:lnTo>
                  <a:lnTo>
                    <a:pt x="216" y="23"/>
                  </a:lnTo>
                  <a:lnTo>
                    <a:pt x="237" y="15"/>
                  </a:lnTo>
                  <a:lnTo>
                    <a:pt x="244" y="7"/>
                  </a:lnTo>
                  <a:lnTo>
                    <a:pt x="242" y="1"/>
                  </a:lnTo>
                  <a:lnTo>
                    <a:pt x="251" y="0"/>
                  </a:lnTo>
                  <a:lnTo>
                    <a:pt x="255" y="5"/>
                  </a:lnTo>
                  <a:lnTo>
                    <a:pt x="253" y="14"/>
                  </a:lnTo>
                  <a:lnTo>
                    <a:pt x="259" y="18"/>
                  </a:lnTo>
                  <a:lnTo>
                    <a:pt x="263" y="27"/>
                  </a:lnTo>
                  <a:lnTo>
                    <a:pt x="258" y="34"/>
                  </a:lnTo>
                  <a:lnTo>
                    <a:pt x="255" y="52"/>
                  </a:lnTo>
                  <a:lnTo>
                    <a:pt x="259" y="63"/>
                  </a:lnTo>
                  <a:lnTo>
                    <a:pt x="261" y="72"/>
                  </a:lnTo>
                  <a:lnTo>
                    <a:pt x="272" y="82"/>
                  </a:lnTo>
                  <a:lnTo>
                    <a:pt x="281" y="83"/>
                  </a:lnTo>
                  <a:lnTo>
                    <a:pt x="283" y="79"/>
                  </a:lnTo>
                  <a:lnTo>
                    <a:pt x="289" y="78"/>
                  </a:lnTo>
                  <a:lnTo>
                    <a:pt x="297" y="74"/>
                  </a:lnTo>
                  <a:lnTo>
                    <a:pt x="303" y="69"/>
                  </a:lnTo>
                  <a:lnTo>
                    <a:pt x="313" y="71"/>
                  </a:lnTo>
                  <a:lnTo>
                    <a:pt x="318" y="70"/>
                  </a:lnTo>
                  <a:lnTo>
                    <a:pt x="328" y="72"/>
                  </a:lnTo>
                  <a:lnTo>
                    <a:pt x="329" y="67"/>
                  </a:lnTo>
                  <a:lnTo>
                    <a:pt x="326" y="63"/>
                  </a:lnTo>
                  <a:lnTo>
                    <a:pt x="328" y="57"/>
                  </a:lnTo>
                  <a:lnTo>
                    <a:pt x="336" y="59"/>
                  </a:lnTo>
                  <a:lnTo>
                    <a:pt x="344" y="57"/>
                  </a:lnTo>
                  <a:lnTo>
                    <a:pt x="355" y="61"/>
                  </a:lnTo>
                  <a:lnTo>
                    <a:pt x="363" y="66"/>
                  </a:lnTo>
                  <a:lnTo>
                    <a:pt x="368" y="60"/>
                  </a:lnTo>
                  <a:lnTo>
                    <a:pt x="373" y="61"/>
                  </a:lnTo>
                  <a:lnTo>
                    <a:pt x="375" y="67"/>
                  </a:lnTo>
                  <a:lnTo>
                    <a:pt x="384" y="65"/>
                  </a:lnTo>
                  <a:lnTo>
                    <a:pt x="391" y="57"/>
                  </a:lnTo>
                  <a:lnTo>
                    <a:pt x="397" y="42"/>
                  </a:lnTo>
                  <a:lnTo>
                    <a:pt x="408" y="23"/>
                  </a:lnTo>
                  <a:lnTo>
                    <a:pt x="414" y="22"/>
                  </a:lnTo>
                  <a:lnTo>
                    <a:pt x="419" y="34"/>
                  </a:lnTo>
                  <a:lnTo>
                    <a:pt x="429" y="70"/>
                  </a:lnTo>
                  <a:lnTo>
                    <a:pt x="438" y="73"/>
                  </a:lnTo>
                  <a:lnTo>
                    <a:pt x="439" y="88"/>
                  </a:lnTo>
                  <a:lnTo>
                    <a:pt x="425" y="105"/>
                  </a:lnTo>
                  <a:lnTo>
                    <a:pt x="430" y="111"/>
                  </a:lnTo>
                  <a:lnTo>
                    <a:pt x="463" y="114"/>
                  </a:lnTo>
                  <a:lnTo>
                    <a:pt x="464" y="135"/>
                  </a:lnTo>
                  <a:lnTo>
                    <a:pt x="478" y="121"/>
                  </a:lnTo>
                  <a:lnTo>
                    <a:pt x="501" y="129"/>
                  </a:lnTo>
                  <a:lnTo>
                    <a:pt x="531" y="142"/>
                  </a:lnTo>
                  <a:lnTo>
                    <a:pt x="540" y="154"/>
                  </a:lnTo>
                  <a:lnTo>
                    <a:pt x="537" y="165"/>
                  </a:lnTo>
                  <a:lnTo>
                    <a:pt x="559" y="159"/>
                  </a:lnTo>
                  <a:lnTo>
                    <a:pt x="595" y="170"/>
                  </a:lnTo>
                  <a:lnTo>
                    <a:pt x="622" y="169"/>
                  </a:lnTo>
                  <a:lnTo>
                    <a:pt x="649" y="186"/>
                  </a:lnTo>
                  <a:lnTo>
                    <a:pt x="673" y="210"/>
                  </a:lnTo>
                  <a:lnTo>
                    <a:pt x="687" y="216"/>
                  </a:lnTo>
                  <a:lnTo>
                    <a:pt x="703" y="216"/>
                  </a:lnTo>
                  <a:lnTo>
                    <a:pt x="710" y="223"/>
                  </a:lnTo>
                  <a:lnTo>
                    <a:pt x="716" y="249"/>
                  </a:lnTo>
                  <a:lnTo>
                    <a:pt x="720" y="262"/>
                  </a:lnTo>
                  <a:lnTo>
                    <a:pt x="713" y="296"/>
                  </a:lnTo>
                  <a:lnTo>
                    <a:pt x="704" y="310"/>
                  </a:lnTo>
                  <a:lnTo>
                    <a:pt x="679" y="339"/>
                  </a:lnTo>
                  <a:lnTo>
                    <a:pt x="668" y="362"/>
                  </a:lnTo>
                  <a:lnTo>
                    <a:pt x="656" y="380"/>
                  </a:lnTo>
                  <a:lnTo>
                    <a:pt x="651" y="381"/>
                  </a:lnTo>
                  <a:lnTo>
                    <a:pt x="647" y="396"/>
                  </a:lnTo>
                  <a:lnTo>
                    <a:pt x="649" y="435"/>
                  </a:lnTo>
                  <a:lnTo>
                    <a:pt x="646" y="467"/>
                  </a:lnTo>
                  <a:lnTo>
                    <a:pt x="645" y="481"/>
                  </a:lnTo>
                  <a:lnTo>
                    <a:pt x="640" y="489"/>
                  </a:lnTo>
                  <a:lnTo>
                    <a:pt x="638" y="516"/>
                  </a:lnTo>
                  <a:lnTo>
                    <a:pt x="622" y="544"/>
                  </a:lnTo>
                  <a:lnTo>
                    <a:pt x="620" y="565"/>
                  </a:lnTo>
                  <a:lnTo>
                    <a:pt x="606" y="574"/>
                  </a:lnTo>
                  <a:lnTo>
                    <a:pt x="603" y="587"/>
                  </a:lnTo>
                  <a:lnTo>
                    <a:pt x="584" y="587"/>
                  </a:lnTo>
                  <a:lnTo>
                    <a:pt x="556" y="595"/>
                  </a:lnTo>
                  <a:lnTo>
                    <a:pt x="544" y="604"/>
                  </a:lnTo>
                  <a:lnTo>
                    <a:pt x="525" y="610"/>
                  </a:lnTo>
                  <a:lnTo>
                    <a:pt x="505" y="626"/>
                  </a:lnTo>
                  <a:lnTo>
                    <a:pt x="492" y="647"/>
                  </a:lnTo>
                  <a:lnTo>
                    <a:pt x="491" y="662"/>
                  </a:lnTo>
                  <a:lnTo>
                    <a:pt x="496" y="674"/>
                  </a:lnTo>
                  <a:lnTo>
                    <a:pt x="495" y="695"/>
                  </a:lnTo>
                  <a:lnTo>
                    <a:pt x="492" y="705"/>
                  </a:lnTo>
                  <a:lnTo>
                    <a:pt x="481" y="717"/>
                  </a:lnTo>
                  <a:lnTo>
                    <a:pt x="466" y="753"/>
                  </a:lnTo>
                  <a:lnTo>
                    <a:pt x="453" y="770"/>
                  </a:lnTo>
                  <a:lnTo>
                    <a:pt x="443" y="779"/>
                  </a:lnTo>
                  <a:lnTo>
                    <a:pt x="438" y="799"/>
                  </a:lnTo>
                  <a:lnTo>
                    <a:pt x="429" y="811"/>
                  </a:lnTo>
                  <a:lnTo>
                    <a:pt x="422" y="799"/>
                  </a:lnTo>
                  <a:lnTo>
                    <a:pt x="428" y="789"/>
                  </a:lnTo>
                  <a:lnTo>
                    <a:pt x="416" y="775"/>
                  </a:lnTo>
                  <a:lnTo>
                    <a:pt x="400" y="764"/>
                  </a:lnTo>
                  <a:lnTo>
                    <a:pt x="380" y="750"/>
                  </a:lnTo>
                  <a:lnTo>
                    <a:pt x="374" y="751"/>
                  </a:lnTo>
                  <a:lnTo>
                    <a:pt x="353" y="735"/>
                  </a:lnTo>
                  <a:lnTo>
                    <a:pt x="342" y="737"/>
                  </a:lnTo>
                  <a:close/>
                </a:path>
              </a:pathLst>
            </a:custGeom>
            <a:solidFill>
              <a:srgbClr val="A32A23"/>
            </a:solid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78" name="Freeform 31">
              <a:extLst>
                <a:ext uri="{FF2B5EF4-FFF2-40B4-BE49-F238E27FC236}">
                  <a16:creationId xmlns:a16="http://schemas.microsoft.com/office/drawing/2014/main" id="{287B1CD3-14B3-AE4B-B941-447A92FA1B4A}"/>
                </a:ext>
              </a:extLst>
            </p:cNvPr>
            <p:cNvSpPr>
              <a:spLocks/>
            </p:cNvSpPr>
            <p:nvPr/>
          </p:nvSpPr>
          <p:spPr bwMode="auto">
            <a:xfrm>
              <a:off x="9034463" y="3729039"/>
              <a:ext cx="34925" cy="47625"/>
            </a:xfrm>
            <a:custGeom>
              <a:avLst/>
              <a:gdLst>
                <a:gd name="T0" fmla="*/ 0 w 22"/>
                <a:gd name="T1" fmla="*/ 19 h 30"/>
                <a:gd name="T2" fmla="*/ 7 w 22"/>
                <a:gd name="T3" fmla="*/ 12 h 30"/>
                <a:gd name="T4" fmla="*/ 22 w 22"/>
                <a:gd name="T5" fmla="*/ 0 h 30"/>
                <a:gd name="T6" fmla="*/ 22 w 22"/>
                <a:gd name="T7" fmla="*/ 11 h 30"/>
                <a:gd name="T8" fmla="*/ 21 w 22"/>
                <a:gd name="T9" fmla="*/ 24 h 30"/>
                <a:gd name="T10" fmla="*/ 12 w 22"/>
                <a:gd name="T11" fmla="*/ 23 h 30"/>
                <a:gd name="T12" fmla="*/ 9 w 22"/>
                <a:gd name="T13" fmla="*/ 30 h 30"/>
                <a:gd name="T14" fmla="*/ 0 w 22"/>
                <a:gd name="T15" fmla="*/ 19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30">
                  <a:moveTo>
                    <a:pt x="0" y="19"/>
                  </a:moveTo>
                  <a:lnTo>
                    <a:pt x="7" y="12"/>
                  </a:lnTo>
                  <a:lnTo>
                    <a:pt x="22" y="0"/>
                  </a:lnTo>
                  <a:lnTo>
                    <a:pt x="22" y="11"/>
                  </a:lnTo>
                  <a:lnTo>
                    <a:pt x="21" y="24"/>
                  </a:lnTo>
                  <a:lnTo>
                    <a:pt x="12" y="23"/>
                  </a:lnTo>
                  <a:lnTo>
                    <a:pt x="9" y="30"/>
                  </a:lnTo>
                  <a:lnTo>
                    <a:pt x="0" y="19"/>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79" name="Freeform 32">
              <a:extLst>
                <a:ext uri="{FF2B5EF4-FFF2-40B4-BE49-F238E27FC236}">
                  <a16:creationId xmlns:a16="http://schemas.microsoft.com/office/drawing/2014/main" id="{DDFF05EF-FCDA-F442-B710-01E4535CDDE9}"/>
                </a:ext>
              </a:extLst>
            </p:cNvPr>
            <p:cNvSpPr>
              <a:spLocks/>
            </p:cNvSpPr>
            <p:nvPr/>
          </p:nvSpPr>
          <p:spPr bwMode="auto">
            <a:xfrm>
              <a:off x="8208963" y="2976562"/>
              <a:ext cx="93663" cy="50800"/>
            </a:xfrm>
            <a:custGeom>
              <a:avLst/>
              <a:gdLst>
                <a:gd name="T0" fmla="*/ 49 w 59"/>
                <a:gd name="T1" fmla="*/ 11 h 32"/>
                <a:gd name="T2" fmla="*/ 57 w 59"/>
                <a:gd name="T3" fmla="*/ 17 h 32"/>
                <a:gd name="T4" fmla="*/ 59 w 59"/>
                <a:gd name="T5" fmla="*/ 30 h 32"/>
                <a:gd name="T6" fmla="*/ 45 w 59"/>
                <a:gd name="T7" fmla="*/ 31 h 32"/>
                <a:gd name="T8" fmla="*/ 29 w 59"/>
                <a:gd name="T9" fmla="*/ 29 h 32"/>
                <a:gd name="T10" fmla="*/ 19 w 59"/>
                <a:gd name="T11" fmla="*/ 32 h 32"/>
                <a:gd name="T12" fmla="*/ 1 w 59"/>
                <a:gd name="T13" fmla="*/ 24 h 32"/>
                <a:gd name="T14" fmla="*/ 0 w 59"/>
                <a:gd name="T15" fmla="*/ 20 h 32"/>
                <a:gd name="T16" fmla="*/ 8 w 59"/>
                <a:gd name="T17" fmla="*/ 5 h 32"/>
                <a:gd name="T18" fmla="*/ 17 w 59"/>
                <a:gd name="T19" fmla="*/ 0 h 32"/>
                <a:gd name="T20" fmla="*/ 30 w 59"/>
                <a:gd name="T21" fmla="*/ 4 h 32"/>
                <a:gd name="T22" fmla="*/ 40 w 59"/>
                <a:gd name="T23" fmla="*/ 5 h 32"/>
                <a:gd name="T24" fmla="*/ 49 w 59"/>
                <a:gd name="T25" fmla="*/ 1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32">
                  <a:moveTo>
                    <a:pt x="49" y="11"/>
                  </a:moveTo>
                  <a:lnTo>
                    <a:pt x="57" y="17"/>
                  </a:lnTo>
                  <a:lnTo>
                    <a:pt x="59" y="30"/>
                  </a:lnTo>
                  <a:lnTo>
                    <a:pt x="45" y="31"/>
                  </a:lnTo>
                  <a:lnTo>
                    <a:pt x="29" y="29"/>
                  </a:lnTo>
                  <a:lnTo>
                    <a:pt x="19" y="32"/>
                  </a:lnTo>
                  <a:lnTo>
                    <a:pt x="1" y="24"/>
                  </a:lnTo>
                  <a:lnTo>
                    <a:pt x="0" y="20"/>
                  </a:lnTo>
                  <a:lnTo>
                    <a:pt x="8" y="5"/>
                  </a:lnTo>
                  <a:lnTo>
                    <a:pt x="17" y="0"/>
                  </a:lnTo>
                  <a:lnTo>
                    <a:pt x="30" y="4"/>
                  </a:lnTo>
                  <a:lnTo>
                    <a:pt x="40" y="5"/>
                  </a:lnTo>
                  <a:lnTo>
                    <a:pt x="49" y="11"/>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80" name="Freeform 33">
              <a:extLst>
                <a:ext uri="{FF2B5EF4-FFF2-40B4-BE49-F238E27FC236}">
                  <a16:creationId xmlns:a16="http://schemas.microsoft.com/office/drawing/2014/main" id="{6D96D17D-21BD-994B-95FF-3F220B277CBE}"/>
                </a:ext>
              </a:extLst>
            </p:cNvPr>
            <p:cNvSpPr>
              <a:spLocks/>
            </p:cNvSpPr>
            <p:nvPr/>
          </p:nvSpPr>
          <p:spPr bwMode="auto">
            <a:xfrm>
              <a:off x="6270625" y="4491039"/>
              <a:ext cx="274638" cy="303213"/>
            </a:xfrm>
            <a:custGeom>
              <a:avLst/>
              <a:gdLst>
                <a:gd name="T0" fmla="*/ 108 w 173"/>
                <a:gd name="T1" fmla="*/ 19 h 191"/>
                <a:gd name="T2" fmla="*/ 112 w 173"/>
                <a:gd name="T3" fmla="*/ 22 h 191"/>
                <a:gd name="T4" fmla="*/ 117 w 173"/>
                <a:gd name="T5" fmla="*/ 34 h 191"/>
                <a:gd name="T6" fmla="*/ 137 w 173"/>
                <a:gd name="T7" fmla="*/ 57 h 191"/>
                <a:gd name="T8" fmla="*/ 144 w 173"/>
                <a:gd name="T9" fmla="*/ 59 h 191"/>
                <a:gd name="T10" fmla="*/ 144 w 173"/>
                <a:gd name="T11" fmla="*/ 67 h 191"/>
                <a:gd name="T12" fmla="*/ 149 w 173"/>
                <a:gd name="T13" fmla="*/ 80 h 191"/>
                <a:gd name="T14" fmla="*/ 162 w 173"/>
                <a:gd name="T15" fmla="*/ 83 h 191"/>
                <a:gd name="T16" fmla="*/ 173 w 173"/>
                <a:gd name="T17" fmla="*/ 92 h 191"/>
                <a:gd name="T18" fmla="*/ 147 w 173"/>
                <a:gd name="T19" fmla="*/ 108 h 191"/>
                <a:gd name="T20" fmla="*/ 130 w 173"/>
                <a:gd name="T21" fmla="*/ 123 h 191"/>
                <a:gd name="T22" fmla="*/ 124 w 173"/>
                <a:gd name="T23" fmla="*/ 137 h 191"/>
                <a:gd name="T24" fmla="*/ 118 w 173"/>
                <a:gd name="T25" fmla="*/ 145 h 191"/>
                <a:gd name="T26" fmla="*/ 108 w 173"/>
                <a:gd name="T27" fmla="*/ 146 h 191"/>
                <a:gd name="T28" fmla="*/ 104 w 173"/>
                <a:gd name="T29" fmla="*/ 156 h 191"/>
                <a:gd name="T30" fmla="*/ 102 w 173"/>
                <a:gd name="T31" fmla="*/ 163 h 191"/>
                <a:gd name="T32" fmla="*/ 90 w 173"/>
                <a:gd name="T33" fmla="*/ 168 h 191"/>
                <a:gd name="T34" fmla="*/ 76 w 173"/>
                <a:gd name="T35" fmla="*/ 167 h 191"/>
                <a:gd name="T36" fmla="*/ 68 w 173"/>
                <a:gd name="T37" fmla="*/ 161 h 191"/>
                <a:gd name="T38" fmla="*/ 60 w 173"/>
                <a:gd name="T39" fmla="*/ 158 h 191"/>
                <a:gd name="T40" fmla="*/ 51 w 173"/>
                <a:gd name="T41" fmla="*/ 163 h 191"/>
                <a:gd name="T42" fmla="*/ 47 w 173"/>
                <a:gd name="T43" fmla="*/ 173 h 191"/>
                <a:gd name="T44" fmla="*/ 38 w 173"/>
                <a:gd name="T45" fmla="*/ 179 h 191"/>
                <a:gd name="T46" fmla="*/ 28 w 173"/>
                <a:gd name="T47" fmla="*/ 189 h 191"/>
                <a:gd name="T48" fmla="*/ 16 w 173"/>
                <a:gd name="T49" fmla="*/ 191 h 191"/>
                <a:gd name="T50" fmla="*/ 12 w 173"/>
                <a:gd name="T51" fmla="*/ 183 h 191"/>
                <a:gd name="T52" fmla="*/ 14 w 173"/>
                <a:gd name="T53" fmla="*/ 171 h 191"/>
                <a:gd name="T54" fmla="*/ 4 w 173"/>
                <a:gd name="T55" fmla="*/ 151 h 191"/>
                <a:gd name="T56" fmla="*/ 0 w 173"/>
                <a:gd name="T57" fmla="*/ 148 h 191"/>
                <a:gd name="T58" fmla="*/ 2 w 173"/>
                <a:gd name="T59" fmla="*/ 87 h 191"/>
                <a:gd name="T60" fmla="*/ 20 w 173"/>
                <a:gd name="T61" fmla="*/ 87 h 191"/>
                <a:gd name="T62" fmla="*/ 23 w 173"/>
                <a:gd name="T63" fmla="*/ 13 h 191"/>
                <a:gd name="T64" fmla="*/ 36 w 173"/>
                <a:gd name="T65" fmla="*/ 12 h 191"/>
                <a:gd name="T66" fmla="*/ 65 w 173"/>
                <a:gd name="T67" fmla="*/ 5 h 191"/>
                <a:gd name="T68" fmla="*/ 71 w 173"/>
                <a:gd name="T69" fmla="*/ 13 h 191"/>
                <a:gd name="T70" fmla="*/ 83 w 173"/>
                <a:gd name="T71" fmla="*/ 5 h 191"/>
                <a:gd name="T72" fmla="*/ 89 w 173"/>
                <a:gd name="T73" fmla="*/ 5 h 191"/>
                <a:gd name="T74" fmla="*/ 99 w 173"/>
                <a:gd name="T75" fmla="*/ 0 h 191"/>
                <a:gd name="T76" fmla="*/ 102 w 173"/>
                <a:gd name="T77" fmla="*/ 2 h 191"/>
                <a:gd name="T78" fmla="*/ 108 w 173"/>
                <a:gd name="T79" fmla="*/ 19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3" h="191">
                  <a:moveTo>
                    <a:pt x="108" y="19"/>
                  </a:moveTo>
                  <a:lnTo>
                    <a:pt x="112" y="22"/>
                  </a:lnTo>
                  <a:lnTo>
                    <a:pt x="117" y="34"/>
                  </a:lnTo>
                  <a:lnTo>
                    <a:pt x="137" y="57"/>
                  </a:lnTo>
                  <a:lnTo>
                    <a:pt x="144" y="59"/>
                  </a:lnTo>
                  <a:lnTo>
                    <a:pt x="144" y="67"/>
                  </a:lnTo>
                  <a:lnTo>
                    <a:pt x="149" y="80"/>
                  </a:lnTo>
                  <a:lnTo>
                    <a:pt x="162" y="83"/>
                  </a:lnTo>
                  <a:lnTo>
                    <a:pt x="173" y="92"/>
                  </a:lnTo>
                  <a:lnTo>
                    <a:pt x="147" y="108"/>
                  </a:lnTo>
                  <a:lnTo>
                    <a:pt x="130" y="123"/>
                  </a:lnTo>
                  <a:lnTo>
                    <a:pt x="124" y="137"/>
                  </a:lnTo>
                  <a:lnTo>
                    <a:pt x="118" y="145"/>
                  </a:lnTo>
                  <a:lnTo>
                    <a:pt x="108" y="146"/>
                  </a:lnTo>
                  <a:lnTo>
                    <a:pt x="104" y="156"/>
                  </a:lnTo>
                  <a:lnTo>
                    <a:pt x="102" y="163"/>
                  </a:lnTo>
                  <a:lnTo>
                    <a:pt x="90" y="168"/>
                  </a:lnTo>
                  <a:lnTo>
                    <a:pt x="76" y="167"/>
                  </a:lnTo>
                  <a:lnTo>
                    <a:pt x="68" y="161"/>
                  </a:lnTo>
                  <a:lnTo>
                    <a:pt x="60" y="158"/>
                  </a:lnTo>
                  <a:lnTo>
                    <a:pt x="51" y="163"/>
                  </a:lnTo>
                  <a:lnTo>
                    <a:pt x="47" y="173"/>
                  </a:lnTo>
                  <a:lnTo>
                    <a:pt x="38" y="179"/>
                  </a:lnTo>
                  <a:lnTo>
                    <a:pt x="28" y="189"/>
                  </a:lnTo>
                  <a:lnTo>
                    <a:pt x="16" y="191"/>
                  </a:lnTo>
                  <a:lnTo>
                    <a:pt x="12" y="183"/>
                  </a:lnTo>
                  <a:lnTo>
                    <a:pt x="14" y="171"/>
                  </a:lnTo>
                  <a:lnTo>
                    <a:pt x="4" y="151"/>
                  </a:lnTo>
                  <a:lnTo>
                    <a:pt x="0" y="148"/>
                  </a:lnTo>
                  <a:lnTo>
                    <a:pt x="2" y="87"/>
                  </a:lnTo>
                  <a:lnTo>
                    <a:pt x="20" y="87"/>
                  </a:lnTo>
                  <a:lnTo>
                    <a:pt x="23" y="13"/>
                  </a:lnTo>
                  <a:lnTo>
                    <a:pt x="36" y="12"/>
                  </a:lnTo>
                  <a:lnTo>
                    <a:pt x="65" y="5"/>
                  </a:lnTo>
                  <a:lnTo>
                    <a:pt x="71" y="13"/>
                  </a:lnTo>
                  <a:lnTo>
                    <a:pt x="83" y="5"/>
                  </a:lnTo>
                  <a:lnTo>
                    <a:pt x="89" y="5"/>
                  </a:lnTo>
                  <a:lnTo>
                    <a:pt x="99" y="0"/>
                  </a:lnTo>
                  <a:lnTo>
                    <a:pt x="102" y="2"/>
                  </a:lnTo>
                  <a:lnTo>
                    <a:pt x="108" y="19"/>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81" name="Freeform 34">
              <a:extLst>
                <a:ext uri="{FF2B5EF4-FFF2-40B4-BE49-F238E27FC236}">
                  <a16:creationId xmlns:a16="http://schemas.microsoft.com/office/drawing/2014/main" id="{D52E65A3-CBA8-1A4F-A82A-C45EBA514819}"/>
                </a:ext>
              </a:extLst>
            </p:cNvPr>
            <p:cNvSpPr>
              <a:spLocks/>
            </p:cNvSpPr>
            <p:nvPr/>
          </p:nvSpPr>
          <p:spPr bwMode="auto">
            <a:xfrm>
              <a:off x="6127750" y="3541713"/>
              <a:ext cx="376238" cy="292100"/>
            </a:xfrm>
            <a:custGeom>
              <a:avLst/>
              <a:gdLst>
                <a:gd name="T0" fmla="*/ 14 w 237"/>
                <a:gd name="T1" fmla="*/ 77 h 184"/>
                <a:gd name="T2" fmla="*/ 29 w 237"/>
                <a:gd name="T3" fmla="*/ 76 h 184"/>
                <a:gd name="T4" fmla="*/ 33 w 237"/>
                <a:gd name="T5" fmla="*/ 70 h 184"/>
                <a:gd name="T6" fmla="*/ 36 w 237"/>
                <a:gd name="T7" fmla="*/ 71 h 184"/>
                <a:gd name="T8" fmla="*/ 40 w 237"/>
                <a:gd name="T9" fmla="*/ 75 h 184"/>
                <a:gd name="T10" fmla="*/ 64 w 237"/>
                <a:gd name="T11" fmla="*/ 68 h 184"/>
                <a:gd name="T12" fmla="*/ 71 w 237"/>
                <a:gd name="T13" fmla="*/ 59 h 184"/>
                <a:gd name="T14" fmla="*/ 81 w 237"/>
                <a:gd name="T15" fmla="*/ 52 h 184"/>
                <a:gd name="T16" fmla="*/ 79 w 237"/>
                <a:gd name="T17" fmla="*/ 45 h 184"/>
                <a:gd name="T18" fmla="*/ 84 w 237"/>
                <a:gd name="T19" fmla="*/ 43 h 184"/>
                <a:gd name="T20" fmla="*/ 102 w 237"/>
                <a:gd name="T21" fmla="*/ 44 h 184"/>
                <a:gd name="T22" fmla="*/ 119 w 237"/>
                <a:gd name="T23" fmla="*/ 35 h 184"/>
                <a:gd name="T24" fmla="*/ 132 w 237"/>
                <a:gd name="T25" fmla="*/ 12 h 184"/>
                <a:gd name="T26" fmla="*/ 141 w 237"/>
                <a:gd name="T27" fmla="*/ 3 h 184"/>
                <a:gd name="T28" fmla="*/ 152 w 237"/>
                <a:gd name="T29" fmla="*/ 0 h 184"/>
                <a:gd name="T30" fmla="*/ 155 w 237"/>
                <a:gd name="T31" fmla="*/ 9 h 184"/>
                <a:gd name="T32" fmla="*/ 165 w 237"/>
                <a:gd name="T33" fmla="*/ 22 h 184"/>
                <a:gd name="T34" fmla="*/ 165 w 237"/>
                <a:gd name="T35" fmla="*/ 30 h 184"/>
                <a:gd name="T36" fmla="*/ 163 w 237"/>
                <a:gd name="T37" fmla="*/ 39 h 184"/>
                <a:gd name="T38" fmla="*/ 164 w 237"/>
                <a:gd name="T39" fmla="*/ 45 h 184"/>
                <a:gd name="T40" fmla="*/ 170 w 237"/>
                <a:gd name="T41" fmla="*/ 51 h 184"/>
                <a:gd name="T42" fmla="*/ 185 w 237"/>
                <a:gd name="T43" fmla="*/ 61 h 184"/>
                <a:gd name="T44" fmla="*/ 195 w 237"/>
                <a:gd name="T45" fmla="*/ 69 h 184"/>
                <a:gd name="T46" fmla="*/ 195 w 237"/>
                <a:gd name="T47" fmla="*/ 76 h 184"/>
                <a:gd name="T48" fmla="*/ 207 w 237"/>
                <a:gd name="T49" fmla="*/ 86 h 184"/>
                <a:gd name="T50" fmla="*/ 215 w 237"/>
                <a:gd name="T51" fmla="*/ 95 h 184"/>
                <a:gd name="T52" fmla="*/ 220 w 237"/>
                <a:gd name="T53" fmla="*/ 108 h 184"/>
                <a:gd name="T54" fmla="*/ 234 w 237"/>
                <a:gd name="T55" fmla="*/ 116 h 184"/>
                <a:gd name="T56" fmla="*/ 237 w 237"/>
                <a:gd name="T57" fmla="*/ 123 h 184"/>
                <a:gd name="T58" fmla="*/ 231 w 237"/>
                <a:gd name="T59" fmla="*/ 125 h 184"/>
                <a:gd name="T60" fmla="*/ 219 w 237"/>
                <a:gd name="T61" fmla="*/ 124 h 184"/>
                <a:gd name="T62" fmla="*/ 205 w 237"/>
                <a:gd name="T63" fmla="*/ 122 h 184"/>
                <a:gd name="T64" fmla="*/ 198 w 237"/>
                <a:gd name="T65" fmla="*/ 124 h 184"/>
                <a:gd name="T66" fmla="*/ 196 w 237"/>
                <a:gd name="T67" fmla="*/ 129 h 184"/>
                <a:gd name="T68" fmla="*/ 190 w 237"/>
                <a:gd name="T69" fmla="*/ 130 h 184"/>
                <a:gd name="T70" fmla="*/ 182 w 237"/>
                <a:gd name="T71" fmla="*/ 125 h 184"/>
                <a:gd name="T72" fmla="*/ 162 w 237"/>
                <a:gd name="T73" fmla="*/ 136 h 184"/>
                <a:gd name="T74" fmla="*/ 154 w 237"/>
                <a:gd name="T75" fmla="*/ 133 h 184"/>
                <a:gd name="T76" fmla="*/ 151 w 237"/>
                <a:gd name="T77" fmla="*/ 135 h 184"/>
                <a:gd name="T78" fmla="*/ 146 w 237"/>
                <a:gd name="T79" fmla="*/ 148 h 184"/>
                <a:gd name="T80" fmla="*/ 132 w 237"/>
                <a:gd name="T81" fmla="*/ 144 h 184"/>
                <a:gd name="T82" fmla="*/ 119 w 237"/>
                <a:gd name="T83" fmla="*/ 142 h 184"/>
                <a:gd name="T84" fmla="*/ 107 w 237"/>
                <a:gd name="T85" fmla="*/ 134 h 184"/>
                <a:gd name="T86" fmla="*/ 92 w 237"/>
                <a:gd name="T87" fmla="*/ 127 h 184"/>
                <a:gd name="T88" fmla="*/ 82 w 237"/>
                <a:gd name="T89" fmla="*/ 133 h 184"/>
                <a:gd name="T90" fmla="*/ 75 w 237"/>
                <a:gd name="T91" fmla="*/ 144 h 184"/>
                <a:gd name="T92" fmla="*/ 73 w 237"/>
                <a:gd name="T93" fmla="*/ 159 h 184"/>
                <a:gd name="T94" fmla="*/ 61 w 237"/>
                <a:gd name="T95" fmla="*/ 157 h 184"/>
                <a:gd name="T96" fmla="*/ 49 w 237"/>
                <a:gd name="T97" fmla="*/ 154 h 184"/>
                <a:gd name="T98" fmla="*/ 38 w 237"/>
                <a:gd name="T99" fmla="*/ 165 h 184"/>
                <a:gd name="T100" fmla="*/ 29 w 237"/>
                <a:gd name="T101" fmla="*/ 184 h 184"/>
                <a:gd name="T102" fmla="*/ 27 w 237"/>
                <a:gd name="T103" fmla="*/ 178 h 184"/>
                <a:gd name="T104" fmla="*/ 26 w 237"/>
                <a:gd name="T105" fmla="*/ 169 h 184"/>
                <a:gd name="T106" fmla="*/ 17 w 237"/>
                <a:gd name="T107" fmla="*/ 162 h 184"/>
                <a:gd name="T108" fmla="*/ 10 w 237"/>
                <a:gd name="T109" fmla="*/ 152 h 184"/>
                <a:gd name="T110" fmla="*/ 9 w 237"/>
                <a:gd name="T111" fmla="*/ 144 h 184"/>
                <a:gd name="T112" fmla="*/ 0 w 237"/>
                <a:gd name="T113" fmla="*/ 133 h 184"/>
                <a:gd name="T114" fmla="*/ 2 w 237"/>
                <a:gd name="T115" fmla="*/ 127 h 184"/>
                <a:gd name="T116" fmla="*/ 0 w 237"/>
                <a:gd name="T117" fmla="*/ 118 h 184"/>
                <a:gd name="T118" fmla="*/ 1 w 237"/>
                <a:gd name="T119" fmla="*/ 102 h 184"/>
                <a:gd name="T120" fmla="*/ 5 w 237"/>
                <a:gd name="T121" fmla="*/ 98 h 184"/>
                <a:gd name="T122" fmla="*/ 14 w 237"/>
                <a:gd name="T123" fmla="*/ 77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7" h="184">
                  <a:moveTo>
                    <a:pt x="14" y="77"/>
                  </a:moveTo>
                  <a:lnTo>
                    <a:pt x="29" y="76"/>
                  </a:lnTo>
                  <a:lnTo>
                    <a:pt x="33" y="70"/>
                  </a:lnTo>
                  <a:lnTo>
                    <a:pt x="36" y="71"/>
                  </a:lnTo>
                  <a:lnTo>
                    <a:pt x="40" y="75"/>
                  </a:lnTo>
                  <a:lnTo>
                    <a:pt x="64" y="68"/>
                  </a:lnTo>
                  <a:lnTo>
                    <a:pt x="71" y="59"/>
                  </a:lnTo>
                  <a:lnTo>
                    <a:pt x="81" y="52"/>
                  </a:lnTo>
                  <a:lnTo>
                    <a:pt x="79" y="45"/>
                  </a:lnTo>
                  <a:lnTo>
                    <a:pt x="84" y="43"/>
                  </a:lnTo>
                  <a:lnTo>
                    <a:pt x="102" y="44"/>
                  </a:lnTo>
                  <a:lnTo>
                    <a:pt x="119" y="35"/>
                  </a:lnTo>
                  <a:lnTo>
                    <a:pt x="132" y="12"/>
                  </a:lnTo>
                  <a:lnTo>
                    <a:pt x="141" y="3"/>
                  </a:lnTo>
                  <a:lnTo>
                    <a:pt x="152" y="0"/>
                  </a:lnTo>
                  <a:lnTo>
                    <a:pt x="155" y="9"/>
                  </a:lnTo>
                  <a:lnTo>
                    <a:pt x="165" y="22"/>
                  </a:lnTo>
                  <a:lnTo>
                    <a:pt x="165" y="30"/>
                  </a:lnTo>
                  <a:lnTo>
                    <a:pt x="163" y="39"/>
                  </a:lnTo>
                  <a:lnTo>
                    <a:pt x="164" y="45"/>
                  </a:lnTo>
                  <a:lnTo>
                    <a:pt x="170" y="51"/>
                  </a:lnTo>
                  <a:lnTo>
                    <a:pt x="185" y="61"/>
                  </a:lnTo>
                  <a:lnTo>
                    <a:pt x="195" y="69"/>
                  </a:lnTo>
                  <a:lnTo>
                    <a:pt x="195" y="76"/>
                  </a:lnTo>
                  <a:lnTo>
                    <a:pt x="207" y="86"/>
                  </a:lnTo>
                  <a:lnTo>
                    <a:pt x="215" y="95"/>
                  </a:lnTo>
                  <a:lnTo>
                    <a:pt x="220" y="108"/>
                  </a:lnTo>
                  <a:lnTo>
                    <a:pt x="234" y="116"/>
                  </a:lnTo>
                  <a:lnTo>
                    <a:pt x="237" y="123"/>
                  </a:lnTo>
                  <a:lnTo>
                    <a:pt x="231" y="125"/>
                  </a:lnTo>
                  <a:lnTo>
                    <a:pt x="219" y="124"/>
                  </a:lnTo>
                  <a:lnTo>
                    <a:pt x="205" y="122"/>
                  </a:lnTo>
                  <a:lnTo>
                    <a:pt x="198" y="124"/>
                  </a:lnTo>
                  <a:lnTo>
                    <a:pt x="196" y="129"/>
                  </a:lnTo>
                  <a:lnTo>
                    <a:pt x="190" y="130"/>
                  </a:lnTo>
                  <a:lnTo>
                    <a:pt x="182" y="125"/>
                  </a:lnTo>
                  <a:lnTo>
                    <a:pt x="162" y="136"/>
                  </a:lnTo>
                  <a:lnTo>
                    <a:pt x="154" y="133"/>
                  </a:lnTo>
                  <a:lnTo>
                    <a:pt x="151" y="135"/>
                  </a:lnTo>
                  <a:lnTo>
                    <a:pt x="146" y="148"/>
                  </a:lnTo>
                  <a:lnTo>
                    <a:pt x="132" y="144"/>
                  </a:lnTo>
                  <a:lnTo>
                    <a:pt x="119" y="142"/>
                  </a:lnTo>
                  <a:lnTo>
                    <a:pt x="107" y="134"/>
                  </a:lnTo>
                  <a:lnTo>
                    <a:pt x="92" y="127"/>
                  </a:lnTo>
                  <a:lnTo>
                    <a:pt x="82" y="133"/>
                  </a:lnTo>
                  <a:lnTo>
                    <a:pt x="75" y="144"/>
                  </a:lnTo>
                  <a:lnTo>
                    <a:pt x="73" y="159"/>
                  </a:lnTo>
                  <a:lnTo>
                    <a:pt x="61" y="157"/>
                  </a:lnTo>
                  <a:lnTo>
                    <a:pt x="49" y="154"/>
                  </a:lnTo>
                  <a:lnTo>
                    <a:pt x="38" y="165"/>
                  </a:lnTo>
                  <a:lnTo>
                    <a:pt x="29" y="184"/>
                  </a:lnTo>
                  <a:lnTo>
                    <a:pt x="27" y="178"/>
                  </a:lnTo>
                  <a:lnTo>
                    <a:pt x="26" y="169"/>
                  </a:lnTo>
                  <a:lnTo>
                    <a:pt x="17" y="162"/>
                  </a:lnTo>
                  <a:lnTo>
                    <a:pt x="10" y="152"/>
                  </a:lnTo>
                  <a:lnTo>
                    <a:pt x="9" y="144"/>
                  </a:lnTo>
                  <a:lnTo>
                    <a:pt x="0" y="133"/>
                  </a:lnTo>
                  <a:lnTo>
                    <a:pt x="2" y="127"/>
                  </a:lnTo>
                  <a:lnTo>
                    <a:pt x="0" y="118"/>
                  </a:lnTo>
                  <a:lnTo>
                    <a:pt x="1" y="102"/>
                  </a:lnTo>
                  <a:lnTo>
                    <a:pt x="5" y="98"/>
                  </a:lnTo>
                  <a:lnTo>
                    <a:pt x="14" y="77"/>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82" name="Freeform 35">
              <a:extLst>
                <a:ext uri="{FF2B5EF4-FFF2-40B4-BE49-F238E27FC236}">
                  <a16:creationId xmlns:a16="http://schemas.microsoft.com/office/drawing/2014/main" id="{B03F823B-E515-6248-A529-6653A429C89B}"/>
                </a:ext>
              </a:extLst>
            </p:cNvPr>
            <p:cNvSpPr>
              <a:spLocks/>
            </p:cNvSpPr>
            <p:nvPr/>
          </p:nvSpPr>
          <p:spPr bwMode="auto">
            <a:xfrm>
              <a:off x="4038600" y="2362201"/>
              <a:ext cx="58738" cy="34925"/>
            </a:xfrm>
            <a:custGeom>
              <a:avLst/>
              <a:gdLst>
                <a:gd name="T0" fmla="*/ 11 w 37"/>
                <a:gd name="T1" fmla="*/ 10 h 22"/>
                <a:gd name="T2" fmla="*/ 22 w 37"/>
                <a:gd name="T3" fmla="*/ 13 h 22"/>
                <a:gd name="T4" fmla="*/ 37 w 37"/>
                <a:gd name="T5" fmla="*/ 12 h 22"/>
                <a:gd name="T6" fmla="*/ 26 w 37"/>
                <a:gd name="T7" fmla="*/ 21 h 22"/>
                <a:gd name="T8" fmla="*/ 20 w 37"/>
                <a:gd name="T9" fmla="*/ 22 h 22"/>
                <a:gd name="T10" fmla="*/ 2 w 37"/>
                <a:gd name="T11" fmla="*/ 13 h 22"/>
                <a:gd name="T12" fmla="*/ 0 w 37"/>
                <a:gd name="T13" fmla="*/ 6 h 22"/>
                <a:gd name="T14" fmla="*/ 8 w 37"/>
                <a:gd name="T15" fmla="*/ 0 h 22"/>
                <a:gd name="T16" fmla="*/ 11 w 37"/>
                <a:gd name="T17"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22">
                  <a:moveTo>
                    <a:pt x="11" y="10"/>
                  </a:moveTo>
                  <a:lnTo>
                    <a:pt x="22" y="13"/>
                  </a:lnTo>
                  <a:lnTo>
                    <a:pt x="37" y="12"/>
                  </a:lnTo>
                  <a:lnTo>
                    <a:pt x="26" y="21"/>
                  </a:lnTo>
                  <a:lnTo>
                    <a:pt x="20" y="22"/>
                  </a:lnTo>
                  <a:lnTo>
                    <a:pt x="2" y="13"/>
                  </a:lnTo>
                  <a:lnTo>
                    <a:pt x="0" y="6"/>
                  </a:lnTo>
                  <a:lnTo>
                    <a:pt x="8" y="0"/>
                  </a:lnTo>
                  <a:lnTo>
                    <a:pt x="11" y="10"/>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83" name="Freeform 36">
              <a:extLst>
                <a:ext uri="{FF2B5EF4-FFF2-40B4-BE49-F238E27FC236}">
                  <a16:creationId xmlns:a16="http://schemas.microsoft.com/office/drawing/2014/main" id="{52F2DEF9-55C7-1D4D-B4DD-8EA63C658D42}"/>
                </a:ext>
              </a:extLst>
            </p:cNvPr>
            <p:cNvSpPr>
              <a:spLocks noEditPoints="1"/>
            </p:cNvSpPr>
            <p:nvPr/>
          </p:nvSpPr>
          <p:spPr bwMode="auto">
            <a:xfrm>
              <a:off x="2417763" y="1347787"/>
              <a:ext cx="2208213" cy="1189038"/>
            </a:xfrm>
            <a:custGeom>
              <a:avLst/>
              <a:gdLst>
                <a:gd name="T0" fmla="*/ 5030 w 5699"/>
                <a:gd name="T1" fmla="*/ 189 h 3068"/>
                <a:gd name="T2" fmla="*/ 4486 w 5699"/>
                <a:gd name="T3" fmla="*/ 395 h 3068"/>
                <a:gd name="T4" fmla="*/ 4419 w 5699"/>
                <a:gd name="T5" fmla="*/ 225 h 3068"/>
                <a:gd name="T6" fmla="*/ 4392 w 5699"/>
                <a:gd name="T7" fmla="*/ 58 h 3068"/>
                <a:gd name="T8" fmla="*/ 5423 w 5699"/>
                <a:gd name="T9" fmla="*/ 7 h 3068"/>
                <a:gd name="T10" fmla="*/ 4022 w 5699"/>
                <a:gd name="T11" fmla="*/ 136 h 3068"/>
                <a:gd name="T12" fmla="*/ 3430 w 5699"/>
                <a:gd name="T13" fmla="*/ 261 h 3068"/>
                <a:gd name="T14" fmla="*/ 3861 w 5699"/>
                <a:gd name="T15" fmla="*/ 239 h 3068"/>
                <a:gd name="T16" fmla="*/ 3040 w 5699"/>
                <a:gd name="T17" fmla="*/ 281 h 3068"/>
                <a:gd name="T18" fmla="*/ 2702 w 5699"/>
                <a:gd name="T19" fmla="*/ 373 h 3068"/>
                <a:gd name="T20" fmla="*/ 3998 w 5699"/>
                <a:gd name="T21" fmla="*/ 378 h 3068"/>
                <a:gd name="T22" fmla="*/ 4259 w 5699"/>
                <a:gd name="T23" fmla="*/ 497 h 3068"/>
                <a:gd name="T24" fmla="*/ 3108 w 5699"/>
                <a:gd name="T25" fmla="*/ 415 h 3068"/>
                <a:gd name="T26" fmla="*/ 2781 w 5699"/>
                <a:gd name="T27" fmla="*/ 376 h 3068"/>
                <a:gd name="T28" fmla="*/ 3397 w 5699"/>
                <a:gd name="T29" fmla="*/ 466 h 3068"/>
                <a:gd name="T30" fmla="*/ 3741 w 5699"/>
                <a:gd name="T31" fmla="*/ 428 h 3068"/>
                <a:gd name="T32" fmla="*/ 2485 w 5699"/>
                <a:gd name="T33" fmla="*/ 522 h 3068"/>
                <a:gd name="T34" fmla="*/ 3658 w 5699"/>
                <a:gd name="T35" fmla="*/ 525 h 3068"/>
                <a:gd name="T36" fmla="*/ 3220 w 5699"/>
                <a:gd name="T37" fmla="*/ 713 h 3068"/>
                <a:gd name="T38" fmla="*/ 4363 w 5699"/>
                <a:gd name="T39" fmla="*/ 644 h 3068"/>
                <a:gd name="T40" fmla="*/ 4935 w 5699"/>
                <a:gd name="T41" fmla="*/ 1030 h 3068"/>
                <a:gd name="T42" fmla="*/ 4609 w 5699"/>
                <a:gd name="T43" fmla="*/ 1331 h 3068"/>
                <a:gd name="T44" fmla="*/ 3970 w 5699"/>
                <a:gd name="T45" fmla="*/ 1206 h 3068"/>
                <a:gd name="T46" fmla="*/ 4260 w 5699"/>
                <a:gd name="T47" fmla="*/ 820 h 3068"/>
                <a:gd name="T48" fmla="*/ 4081 w 5699"/>
                <a:gd name="T49" fmla="*/ 547 h 3068"/>
                <a:gd name="T50" fmla="*/ 3095 w 5699"/>
                <a:gd name="T51" fmla="*/ 573 h 3068"/>
                <a:gd name="T52" fmla="*/ 2829 w 5699"/>
                <a:gd name="T53" fmla="*/ 664 h 3068"/>
                <a:gd name="T54" fmla="*/ 2787 w 5699"/>
                <a:gd name="T55" fmla="*/ 885 h 3068"/>
                <a:gd name="T56" fmla="*/ 2450 w 5699"/>
                <a:gd name="T57" fmla="*/ 782 h 3068"/>
                <a:gd name="T58" fmla="*/ 3509 w 5699"/>
                <a:gd name="T59" fmla="*/ 917 h 3068"/>
                <a:gd name="T60" fmla="*/ 3972 w 5699"/>
                <a:gd name="T61" fmla="*/ 981 h 3068"/>
                <a:gd name="T62" fmla="*/ 2985 w 5699"/>
                <a:gd name="T63" fmla="*/ 1402 h 3068"/>
                <a:gd name="T64" fmla="*/ 3247 w 5699"/>
                <a:gd name="T65" fmla="*/ 1941 h 3068"/>
                <a:gd name="T66" fmla="*/ 3750 w 5699"/>
                <a:gd name="T67" fmla="*/ 1783 h 3068"/>
                <a:gd name="T68" fmla="*/ 4337 w 5699"/>
                <a:gd name="T69" fmla="*/ 1477 h 3068"/>
                <a:gd name="T70" fmla="*/ 4740 w 5699"/>
                <a:gd name="T71" fmla="*/ 1945 h 3068"/>
                <a:gd name="T72" fmla="*/ 4219 w 5699"/>
                <a:gd name="T73" fmla="*/ 2347 h 3068"/>
                <a:gd name="T74" fmla="*/ 4164 w 5699"/>
                <a:gd name="T75" fmla="*/ 2685 h 3068"/>
                <a:gd name="T76" fmla="*/ 4034 w 5699"/>
                <a:gd name="T77" fmla="*/ 2767 h 3068"/>
                <a:gd name="T78" fmla="*/ 3533 w 5699"/>
                <a:gd name="T79" fmla="*/ 2788 h 3068"/>
                <a:gd name="T80" fmla="*/ 2912 w 5699"/>
                <a:gd name="T81" fmla="*/ 3023 h 3068"/>
                <a:gd name="T82" fmla="*/ 2877 w 5699"/>
                <a:gd name="T83" fmla="*/ 2695 h 3068"/>
                <a:gd name="T84" fmla="*/ 2569 w 5699"/>
                <a:gd name="T85" fmla="*/ 2536 h 3068"/>
                <a:gd name="T86" fmla="*/ 1634 w 5699"/>
                <a:gd name="T87" fmla="*/ 2455 h 3068"/>
                <a:gd name="T88" fmla="*/ 264 w 5699"/>
                <a:gd name="T89" fmla="*/ 2180 h 3068"/>
                <a:gd name="T90" fmla="*/ 224 w 5699"/>
                <a:gd name="T91" fmla="*/ 1603 h 3068"/>
                <a:gd name="T92" fmla="*/ 1272 w 5699"/>
                <a:gd name="T93" fmla="*/ 843 h 3068"/>
                <a:gd name="T94" fmla="*/ 1966 w 5699"/>
                <a:gd name="T95" fmla="*/ 852 h 3068"/>
                <a:gd name="T96" fmla="*/ 2624 w 5699"/>
                <a:gd name="T97" fmla="*/ 901 h 3068"/>
                <a:gd name="T98" fmla="*/ 3256 w 5699"/>
                <a:gd name="T99" fmla="*/ 947 h 3068"/>
                <a:gd name="T100" fmla="*/ 3159 w 5699"/>
                <a:gd name="T101" fmla="*/ 875 h 3068"/>
                <a:gd name="T102" fmla="*/ 4305 w 5699"/>
                <a:gd name="T103" fmla="*/ 930 h 3068"/>
                <a:gd name="T104" fmla="*/ 3839 w 5699"/>
                <a:gd name="T105" fmla="*/ 1271 h 3068"/>
                <a:gd name="T106" fmla="*/ 3588 w 5699"/>
                <a:gd name="T107" fmla="*/ 1392 h 3068"/>
                <a:gd name="T108" fmla="*/ 3812 w 5699"/>
                <a:gd name="T109" fmla="*/ 1392 h 3068"/>
                <a:gd name="T110" fmla="*/ 4766 w 5699"/>
                <a:gd name="T111" fmla="*/ 2387 h 3068"/>
                <a:gd name="T112" fmla="*/ 4866 w 5699"/>
                <a:gd name="T113" fmla="*/ 2637 h 3068"/>
                <a:gd name="T114" fmla="*/ 4753 w 5699"/>
                <a:gd name="T115" fmla="*/ 2312 h 3068"/>
                <a:gd name="T116" fmla="*/ 117 w 5699"/>
                <a:gd name="T117" fmla="*/ 2327 h 3068"/>
                <a:gd name="T118" fmla="*/ 4287 w 5699"/>
                <a:gd name="T119" fmla="*/ 2375 h 3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699" h="3068">
                  <a:moveTo>
                    <a:pt x="5423" y="7"/>
                  </a:moveTo>
                  <a:lnTo>
                    <a:pt x="5539" y="10"/>
                  </a:lnTo>
                  <a:lnTo>
                    <a:pt x="5629" y="17"/>
                  </a:lnTo>
                  <a:lnTo>
                    <a:pt x="5699" y="30"/>
                  </a:lnTo>
                  <a:lnTo>
                    <a:pt x="5686" y="44"/>
                  </a:lnTo>
                  <a:lnTo>
                    <a:pt x="5555" y="66"/>
                  </a:lnTo>
                  <a:lnTo>
                    <a:pt x="5436" y="76"/>
                  </a:lnTo>
                  <a:lnTo>
                    <a:pt x="5383" y="88"/>
                  </a:lnTo>
                  <a:lnTo>
                    <a:pt x="5484" y="87"/>
                  </a:lnTo>
                  <a:lnTo>
                    <a:pt x="5346" y="120"/>
                  </a:lnTo>
                  <a:lnTo>
                    <a:pt x="5257" y="135"/>
                  </a:lnTo>
                  <a:lnTo>
                    <a:pt x="5136" y="180"/>
                  </a:lnTo>
                  <a:lnTo>
                    <a:pt x="5030" y="189"/>
                  </a:lnTo>
                  <a:lnTo>
                    <a:pt x="4989" y="201"/>
                  </a:lnTo>
                  <a:lnTo>
                    <a:pt x="4840" y="207"/>
                  </a:lnTo>
                  <a:lnTo>
                    <a:pt x="4898" y="214"/>
                  </a:lnTo>
                  <a:lnTo>
                    <a:pt x="4856" y="224"/>
                  </a:lnTo>
                  <a:lnTo>
                    <a:pt x="4869" y="253"/>
                  </a:lnTo>
                  <a:lnTo>
                    <a:pt x="4804" y="273"/>
                  </a:lnTo>
                  <a:lnTo>
                    <a:pt x="4714" y="290"/>
                  </a:lnTo>
                  <a:lnTo>
                    <a:pt x="4669" y="313"/>
                  </a:lnTo>
                  <a:lnTo>
                    <a:pt x="4584" y="331"/>
                  </a:lnTo>
                  <a:lnTo>
                    <a:pt x="4578" y="345"/>
                  </a:lnTo>
                  <a:lnTo>
                    <a:pt x="4664" y="343"/>
                  </a:lnTo>
                  <a:lnTo>
                    <a:pt x="4652" y="357"/>
                  </a:lnTo>
                  <a:lnTo>
                    <a:pt x="4486" y="395"/>
                  </a:lnTo>
                  <a:lnTo>
                    <a:pt x="4373" y="377"/>
                  </a:lnTo>
                  <a:lnTo>
                    <a:pt x="4218" y="387"/>
                  </a:lnTo>
                  <a:lnTo>
                    <a:pt x="4152" y="380"/>
                  </a:lnTo>
                  <a:lnTo>
                    <a:pt x="4062" y="376"/>
                  </a:lnTo>
                  <a:lnTo>
                    <a:pt x="4086" y="347"/>
                  </a:lnTo>
                  <a:lnTo>
                    <a:pt x="4191" y="333"/>
                  </a:lnTo>
                  <a:lnTo>
                    <a:pt x="4212" y="290"/>
                  </a:lnTo>
                  <a:lnTo>
                    <a:pt x="4246" y="285"/>
                  </a:lnTo>
                  <a:lnTo>
                    <a:pt x="4349" y="311"/>
                  </a:lnTo>
                  <a:lnTo>
                    <a:pt x="4322" y="273"/>
                  </a:lnTo>
                  <a:lnTo>
                    <a:pt x="4256" y="262"/>
                  </a:lnTo>
                  <a:lnTo>
                    <a:pt x="4319" y="239"/>
                  </a:lnTo>
                  <a:lnTo>
                    <a:pt x="4419" y="225"/>
                  </a:lnTo>
                  <a:lnTo>
                    <a:pt x="4453" y="206"/>
                  </a:lnTo>
                  <a:lnTo>
                    <a:pt x="4411" y="184"/>
                  </a:lnTo>
                  <a:lnTo>
                    <a:pt x="4423" y="155"/>
                  </a:lnTo>
                  <a:lnTo>
                    <a:pt x="4548" y="157"/>
                  </a:lnTo>
                  <a:lnTo>
                    <a:pt x="4578" y="163"/>
                  </a:lnTo>
                  <a:lnTo>
                    <a:pt x="4673" y="143"/>
                  </a:lnTo>
                  <a:lnTo>
                    <a:pt x="4575" y="137"/>
                  </a:lnTo>
                  <a:lnTo>
                    <a:pt x="4408" y="140"/>
                  </a:lnTo>
                  <a:lnTo>
                    <a:pt x="4347" y="122"/>
                  </a:lnTo>
                  <a:lnTo>
                    <a:pt x="4335" y="100"/>
                  </a:lnTo>
                  <a:lnTo>
                    <a:pt x="4300" y="85"/>
                  </a:lnTo>
                  <a:lnTo>
                    <a:pt x="4312" y="67"/>
                  </a:lnTo>
                  <a:lnTo>
                    <a:pt x="4392" y="58"/>
                  </a:lnTo>
                  <a:lnTo>
                    <a:pt x="4447" y="56"/>
                  </a:lnTo>
                  <a:lnTo>
                    <a:pt x="4547" y="48"/>
                  </a:lnTo>
                  <a:lnTo>
                    <a:pt x="4636" y="29"/>
                  </a:lnTo>
                  <a:lnTo>
                    <a:pt x="4688" y="32"/>
                  </a:lnTo>
                  <a:lnTo>
                    <a:pt x="4721" y="46"/>
                  </a:lnTo>
                  <a:lnTo>
                    <a:pt x="4787" y="19"/>
                  </a:lnTo>
                  <a:lnTo>
                    <a:pt x="4855" y="11"/>
                  </a:lnTo>
                  <a:lnTo>
                    <a:pt x="4941" y="5"/>
                  </a:lnTo>
                  <a:lnTo>
                    <a:pt x="5080" y="3"/>
                  </a:lnTo>
                  <a:lnTo>
                    <a:pt x="5098" y="9"/>
                  </a:lnTo>
                  <a:lnTo>
                    <a:pt x="5236" y="0"/>
                  </a:lnTo>
                  <a:lnTo>
                    <a:pt x="5329" y="3"/>
                  </a:lnTo>
                  <a:lnTo>
                    <a:pt x="5423" y="7"/>
                  </a:lnTo>
                  <a:moveTo>
                    <a:pt x="4382" y="188"/>
                  </a:moveTo>
                  <a:lnTo>
                    <a:pt x="4419" y="206"/>
                  </a:lnTo>
                  <a:lnTo>
                    <a:pt x="4335" y="223"/>
                  </a:lnTo>
                  <a:lnTo>
                    <a:pt x="4199" y="267"/>
                  </a:lnTo>
                  <a:lnTo>
                    <a:pt x="4110" y="271"/>
                  </a:lnTo>
                  <a:lnTo>
                    <a:pt x="4018" y="263"/>
                  </a:lnTo>
                  <a:lnTo>
                    <a:pt x="3994" y="240"/>
                  </a:lnTo>
                  <a:lnTo>
                    <a:pt x="4019" y="219"/>
                  </a:lnTo>
                  <a:lnTo>
                    <a:pt x="4074" y="204"/>
                  </a:lnTo>
                  <a:lnTo>
                    <a:pt x="3987" y="204"/>
                  </a:lnTo>
                  <a:lnTo>
                    <a:pt x="3958" y="185"/>
                  </a:lnTo>
                  <a:lnTo>
                    <a:pt x="3959" y="160"/>
                  </a:lnTo>
                  <a:lnTo>
                    <a:pt x="4022" y="136"/>
                  </a:lnTo>
                  <a:lnTo>
                    <a:pt x="4075" y="119"/>
                  </a:lnTo>
                  <a:lnTo>
                    <a:pt x="4127" y="116"/>
                  </a:lnTo>
                  <a:lnTo>
                    <a:pt x="4123" y="103"/>
                  </a:lnTo>
                  <a:lnTo>
                    <a:pt x="4233" y="101"/>
                  </a:lnTo>
                  <a:lnTo>
                    <a:pt x="4257" y="129"/>
                  </a:lnTo>
                  <a:lnTo>
                    <a:pt x="4321" y="141"/>
                  </a:lnTo>
                  <a:lnTo>
                    <a:pt x="4386" y="151"/>
                  </a:lnTo>
                  <a:lnTo>
                    <a:pt x="4382" y="188"/>
                  </a:lnTo>
                  <a:moveTo>
                    <a:pt x="3671" y="265"/>
                  </a:moveTo>
                  <a:lnTo>
                    <a:pt x="3660" y="289"/>
                  </a:lnTo>
                  <a:lnTo>
                    <a:pt x="3589" y="283"/>
                  </a:lnTo>
                  <a:lnTo>
                    <a:pt x="3534" y="263"/>
                  </a:lnTo>
                  <a:lnTo>
                    <a:pt x="3430" y="261"/>
                  </a:lnTo>
                  <a:lnTo>
                    <a:pt x="3498" y="244"/>
                  </a:lnTo>
                  <a:lnTo>
                    <a:pt x="3458" y="230"/>
                  </a:lnTo>
                  <a:lnTo>
                    <a:pt x="3484" y="208"/>
                  </a:lnTo>
                  <a:lnTo>
                    <a:pt x="3567" y="216"/>
                  </a:lnTo>
                  <a:lnTo>
                    <a:pt x="3669" y="237"/>
                  </a:lnTo>
                  <a:lnTo>
                    <a:pt x="3671" y="265"/>
                  </a:lnTo>
                  <a:moveTo>
                    <a:pt x="3857" y="280"/>
                  </a:moveTo>
                  <a:lnTo>
                    <a:pt x="3771" y="293"/>
                  </a:lnTo>
                  <a:lnTo>
                    <a:pt x="3748" y="279"/>
                  </a:lnTo>
                  <a:lnTo>
                    <a:pt x="3753" y="257"/>
                  </a:lnTo>
                  <a:lnTo>
                    <a:pt x="3779" y="233"/>
                  </a:lnTo>
                  <a:lnTo>
                    <a:pt x="3838" y="235"/>
                  </a:lnTo>
                  <a:lnTo>
                    <a:pt x="3861" y="239"/>
                  </a:lnTo>
                  <a:lnTo>
                    <a:pt x="3894" y="259"/>
                  </a:lnTo>
                  <a:lnTo>
                    <a:pt x="3857" y="280"/>
                  </a:lnTo>
                  <a:moveTo>
                    <a:pt x="3231" y="248"/>
                  </a:moveTo>
                  <a:lnTo>
                    <a:pt x="3157" y="260"/>
                  </a:lnTo>
                  <a:lnTo>
                    <a:pt x="3078" y="260"/>
                  </a:lnTo>
                  <a:lnTo>
                    <a:pt x="3090" y="251"/>
                  </a:lnTo>
                  <a:lnTo>
                    <a:pt x="3163" y="234"/>
                  </a:lnTo>
                  <a:lnTo>
                    <a:pt x="3185" y="237"/>
                  </a:lnTo>
                  <a:lnTo>
                    <a:pt x="3231" y="248"/>
                  </a:lnTo>
                  <a:moveTo>
                    <a:pt x="3135" y="302"/>
                  </a:moveTo>
                  <a:lnTo>
                    <a:pt x="3021" y="319"/>
                  </a:lnTo>
                  <a:lnTo>
                    <a:pt x="2975" y="300"/>
                  </a:lnTo>
                  <a:lnTo>
                    <a:pt x="3040" y="281"/>
                  </a:lnTo>
                  <a:lnTo>
                    <a:pt x="3119" y="275"/>
                  </a:lnTo>
                  <a:lnTo>
                    <a:pt x="3175" y="284"/>
                  </a:lnTo>
                  <a:lnTo>
                    <a:pt x="3135" y="302"/>
                  </a:lnTo>
                  <a:moveTo>
                    <a:pt x="3917" y="312"/>
                  </a:moveTo>
                  <a:lnTo>
                    <a:pt x="3893" y="314"/>
                  </a:lnTo>
                  <a:lnTo>
                    <a:pt x="3806" y="310"/>
                  </a:lnTo>
                  <a:lnTo>
                    <a:pt x="3812" y="294"/>
                  </a:lnTo>
                  <a:lnTo>
                    <a:pt x="3909" y="294"/>
                  </a:lnTo>
                  <a:lnTo>
                    <a:pt x="3930" y="305"/>
                  </a:lnTo>
                  <a:lnTo>
                    <a:pt x="3917" y="312"/>
                  </a:lnTo>
                  <a:moveTo>
                    <a:pt x="2839" y="305"/>
                  </a:moveTo>
                  <a:lnTo>
                    <a:pt x="2768" y="351"/>
                  </a:lnTo>
                  <a:lnTo>
                    <a:pt x="2702" y="373"/>
                  </a:lnTo>
                  <a:lnTo>
                    <a:pt x="2651" y="376"/>
                  </a:lnTo>
                  <a:lnTo>
                    <a:pt x="2523" y="402"/>
                  </a:lnTo>
                  <a:lnTo>
                    <a:pt x="2430" y="412"/>
                  </a:lnTo>
                  <a:lnTo>
                    <a:pt x="2382" y="398"/>
                  </a:lnTo>
                  <a:lnTo>
                    <a:pt x="2382" y="398"/>
                  </a:lnTo>
                  <a:lnTo>
                    <a:pt x="2530" y="352"/>
                  </a:lnTo>
                  <a:lnTo>
                    <a:pt x="2686" y="313"/>
                  </a:lnTo>
                  <a:lnTo>
                    <a:pt x="2760" y="314"/>
                  </a:lnTo>
                  <a:lnTo>
                    <a:pt x="2839" y="305"/>
                  </a:lnTo>
                  <a:moveTo>
                    <a:pt x="3847" y="338"/>
                  </a:moveTo>
                  <a:lnTo>
                    <a:pt x="3880" y="358"/>
                  </a:lnTo>
                  <a:lnTo>
                    <a:pt x="3977" y="357"/>
                  </a:lnTo>
                  <a:lnTo>
                    <a:pt x="3998" y="378"/>
                  </a:lnTo>
                  <a:lnTo>
                    <a:pt x="3963" y="401"/>
                  </a:lnTo>
                  <a:lnTo>
                    <a:pt x="4005" y="415"/>
                  </a:lnTo>
                  <a:lnTo>
                    <a:pt x="4022" y="430"/>
                  </a:lnTo>
                  <a:lnTo>
                    <a:pt x="4087" y="433"/>
                  </a:lnTo>
                  <a:lnTo>
                    <a:pt x="4155" y="438"/>
                  </a:lnTo>
                  <a:lnTo>
                    <a:pt x="4247" y="425"/>
                  </a:lnTo>
                  <a:lnTo>
                    <a:pt x="4354" y="419"/>
                  </a:lnTo>
                  <a:lnTo>
                    <a:pt x="4431" y="424"/>
                  </a:lnTo>
                  <a:lnTo>
                    <a:pt x="4463" y="448"/>
                  </a:lnTo>
                  <a:lnTo>
                    <a:pt x="4451" y="474"/>
                  </a:lnTo>
                  <a:lnTo>
                    <a:pt x="4405" y="491"/>
                  </a:lnTo>
                  <a:lnTo>
                    <a:pt x="4317" y="505"/>
                  </a:lnTo>
                  <a:lnTo>
                    <a:pt x="4259" y="497"/>
                  </a:lnTo>
                  <a:lnTo>
                    <a:pt x="4104" y="507"/>
                  </a:lnTo>
                  <a:lnTo>
                    <a:pt x="3998" y="509"/>
                  </a:lnTo>
                  <a:lnTo>
                    <a:pt x="3924" y="501"/>
                  </a:lnTo>
                  <a:lnTo>
                    <a:pt x="3810" y="480"/>
                  </a:lnTo>
                  <a:lnTo>
                    <a:pt x="3828" y="444"/>
                  </a:lnTo>
                  <a:lnTo>
                    <a:pt x="3855" y="413"/>
                  </a:lnTo>
                  <a:lnTo>
                    <a:pt x="3834" y="386"/>
                  </a:lnTo>
                  <a:lnTo>
                    <a:pt x="3740" y="378"/>
                  </a:lnTo>
                  <a:lnTo>
                    <a:pt x="3704" y="359"/>
                  </a:lnTo>
                  <a:lnTo>
                    <a:pt x="3751" y="334"/>
                  </a:lnTo>
                  <a:lnTo>
                    <a:pt x="3847" y="338"/>
                  </a:lnTo>
                  <a:moveTo>
                    <a:pt x="3116" y="393"/>
                  </a:moveTo>
                  <a:lnTo>
                    <a:pt x="3108" y="415"/>
                  </a:lnTo>
                  <a:lnTo>
                    <a:pt x="3165" y="405"/>
                  </a:lnTo>
                  <a:lnTo>
                    <a:pt x="3214" y="408"/>
                  </a:lnTo>
                  <a:lnTo>
                    <a:pt x="3186" y="439"/>
                  </a:lnTo>
                  <a:lnTo>
                    <a:pt x="3120" y="469"/>
                  </a:lnTo>
                  <a:lnTo>
                    <a:pt x="2937" y="479"/>
                  </a:lnTo>
                  <a:lnTo>
                    <a:pt x="2775" y="507"/>
                  </a:lnTo>
                  <a:lnTo>
                    <a:pt x="2696" y="508"/>
                  </a:lnTo>
                  <a:lnTo>
                    <a:pt x="2716" y="487"/>
                  </a:lnTo>
                  <a:lnTo>
                    <a:pt x="2856" y="459"/>
                  </a:lnTo>
                  <a:lnTo>
                    <a:pt x="2618" y="466"/>
                  </a:lnTo>
                  <a:lnTo>
                    <a:pt x="2563" y="455"/>
                  </a:lnTo>
                  <a:lnTo>
                    <a:pt x="2712" y="393"/>
                  </a:lnTo>
                  <a:lnTo>
                    <a:pt x="2781" y="376"/>
                  </a:lnTo>
                  <a:lnTo>
                    <a:pt x="2894" y="397"/>
                  </a:lnTo>
                  <a:lnTo>
                    <a:pt x="2935" y="434"/>
                  </a:lnTo>
                  <a:lnTo>
                    <a:pt x="3017" y="439"/>
                  </a:lnTo>
                  <a:lnTo>
                    <a:pt x="3020" y="379"/>
                  </a:lnTo>
                  <a:lnTo>
                    <a:pt x="3094" y="356"/>
                  </a:lnTo>
                  <a:lnTo>
                    <a:pt x="3136" y="364"/>
                  </a:lnTo>
                  <a:lnTo>
                    <a:pt x="3116" y="393"/>
                  </a:lnTo>
                  <a:moveTo>
                    <a:pt x="3634" y="361"/>
                  </a:moveTo>
                  <a:lnTo>
                    <a:pt x="3639" y="390"/>
                  </a:lnTo>
                  <a:lnTo>
                    <a:pt x="3605" y="422"/>
                  </a:lnTo>
                  <a:lnTo>
                    <a:pt x="3531" y="469"/>
                  </a:lnTo>
                  <a:lnTo>
                    <a:pt x="3440" y="476"/>
                  </a:lnTo>
                  <a:lnTo>
                    <a:pt x="3397" y="466"/>
                  </a:lnTo>
                  <a:lnTo>
                    <a:pt x="3440" y="428"/>
                  </a:lnTo>
                  <a:lnTo>
                    <a:pt x="3353" y="433"/>
                  </a:lnTo>
                  <a:lnTo>
                    <a:pt x="3406" y="385"/>
                  </a:lnTo>
                  <a:lnTo>
                    <a:pt x="3457" y="387"/>
                  </a:lnTo>
                  <a:lnTo>
                    <a:pt x="3555" y="366"/>
                  </a:lnTo>
                  <a:lnTo>
                    <a:pt x="3621" y="369"/>
                  </a:lnTo>
                  <a:lnTo>
                    <a:pt x="3634" y="361"/>
                  </a:lnTo>
                  <a:moveTo>
                    <a:pt x="3759" y="471"/>
                  </a:moveTo>
                  <a:lnTo>
                    <a:pt x="3706" y="496"/>
                  </a:lnTo>
                  <a:lnTo>
                    <a:pt x="3637" y="491"/>
                  </a:lnTo>
                  <a:lnTo>
                    <a:pt x="3593" y="474"/>
                  </a:lnTo>
                  <a:lnTo>
                    <a:pt x="3651" y="445"/>
                  </a:lnTo>
                  <a:lnTo>
                    <a:pt x="3741" y="428"/>
                  </a:lnTo>
                  <a:lnTo>
                    <a:pt x="3762" y="450"/>
                  </a:lnTo>
                  <a:lnTo>
                    <a:pt x="3759" y="471"/>
                  </a:lnTo>
                  <a:moveTo>
                    <a:pt x="2102" y="711"/>
                  </a:moveTo>
                  <a:lnTo>
                    <a:pt x="1922" y="744"/>
                  </a:lnTo>
                  <a:lnTo>
                    <a:pt x="1931" y="714"/>
                  </a:lnTo>
                  <a:lnTo>
                    <a:pt x="1854" y="677"/>
                  </a:lnTo>
                  <a:lnTo>
                    <a:pt x="1914" y="648"/>
                  </a:lnTo>
                  <a:lnTo>
                    <a:pt x="2013" y="599"/>
                  </a:lnTo>
                  <a:lnTo>
                    <a:pt x="2115" y="555"/>
                  </a:lnTo>
                  <a:lnTo>
                    <a:pt x="2118" y="515"/>
                  </a:lnTo>
                  <a:lnTo>
                    <a:pt x="2304" y="505"/>
                  </a:lnTo>
                  <a:lnTo>
                    <a:pt x="2359" y="518"/>
                  </a:lnTo>
                  <a:lnTo>
                    <a:pt x="2485" y="522"/>
                  </a:lnTo>
                  <a:lnTo>
                    <a:pt x="2511" y="541"/>
                  </a:lnTo>
                  <a:lnTo>
                    <a:pt x="2532" y="569"/>
                  </a:lnTo>
                  <a:lnTo>
                    <a:pt x="2446" y="586"/>
                  </a:lnTo>
                  <a:lnTo>
                    <a:pt x="2261" y="633"/>
                  </a:lnTo>
                  <a:lnTo>
                    <a:pt x="2138" y="681"/>
                  </a:lnTo>
                  <a:lnTo>
                    <a:pt x="2102" y="711"/>
                  </a:lnTo>
                  <a:moveTo>
                    <a:pt x="3636" y="616"/>
                  </a:moveTo>
                  <a:lnTo>
                    <a:pt x="3531" y="667"/>
                  </a:lnTo>
                  <a:lnTo>
                    <a:pt x="3474" y="664"/>
                  </a:lnTo>
                  <a:lnTo>
                    <a:pt x="3499" y="605"/>
                  </a:lnTo>
                  <a:lnTo>
                    <a:pt x="3534" y="571"/>
                  </a:lnTo>
                  <a:lnTo>
                    <a:pt x="3589" y="543"/>
                  </a:lnTo>
                  <a:lnTo>
                    <a:pt x="3658" y="525"/>
                  </a:lnTo>
                  <a:lnTo>
                    <a:pt x="3762" y="528"/>
                  </a:lnTo>
                  <a:lnTo>
                    <a:pt x="3844" y="544"/>
                  </a:lnTo>
                  <a:lnTo>
                    <a:pt x="3710" y="603"/>
                  </a:lnTo>
                  <a:lnTo>
                    <a:pt x="3636" y="616"/>
                  </a:lnTo>
                  <a:moveTo>
                    <a:pt x="3338" y="545"/>
                  </a:moveTo>
                  <a:lnTo>
                    <a:pt x="3385" y="558"/>
                  </a:lnTo>
                  <a:lnTo>
                    <a:pt x="3485" y="550"/>
                  </a:lnTo>
                  <a:lnTo>
                    <a:pt x="3479" y="569"/>
                  </a:lnTo>
                  <a:lnTo>
                    <a:pt x="3398" y="601"/>
                  </a:lnTo>
                  <a:lnTo>
                    <a:pt x="3448" y="630"/>
                  </a:lnTo>
                  <a:lnTo>
                    <a:pt x="3378" y="692"/>
                  </a:lnTo>
                  <a:lnTo>
                    <a:pt x="3265" y="718"/>
                  </a:lnTo>
                  <a:lnTo>
                    <a:pt x="3220" y="713"/>
                  </a:lnTo>
                  <a:lnTo>
                    <a:pt x="3210" y="686"/>
                  </a:lnTo>
                  <a:lnTo>
                    <a:pt x="3133" y="634"/>
                  </a:lnTo>
                  <a:lnTo>
                    <a:pt x="3157" y="612"/>
                  </a:lnTo>
                  <a:lnTo>
                    <a:pt x="3254" y="620"/>
                  </a:lnTo>
                  <a:lnTo>
                    <a:pt x="3243" y="577"/>
                  </a:lnTo>
                  <a:lnTo>
                    <a:pt x="3338" y="545"/>
                  </a:lnTo>
                  <a:moveTo>
                    <a:pt x="4004" y="590"/>
                  </a:moveTo>
                  <a:lnTo>
                    <a:pt x="4008" y="632"/>
                  </a:lnTo>
                  <a:lnTo>
                    <a:pt x="4104" y="578"/>
                  </a:lnTo>
                  <a:lnTo>
                    <a:pt x="4258" y="551"/>
                  </a:lnTo>
                  <a:lnTo>
                    <a:pt x="4288" y="620"/>
                  </a:lnTo>
                  <a:lnTo>
                    <a:pt x="4244" y="664"/>
                  </a:lnTo>
                  <a:lnTo>
                    <a:pt x="4363" y="644"/>
                  </a:lnTo>
                  <a:lnTo>
                    <a:pt x="4434" y="618"/>
                  </a:lnTo>
                  <a:lnTo>
                    <a:pt x="4523" y="652"/>
                  </a:lnTo>
                  <a:lnTo>
                    <a:pt x="4571" y="684"/>
                  </a:lnTo>
                  <a:lnTo>
                    <a:pt x="4556" y="714"/>
                  </a:lnTo>
                  <a:lnTo>
                    <a:pt x="4665" y="699"/>
                  </a:lnTo>
                  <a:lnTo>
                    <a:pt x="4689" y="743"/>
                  </a:lnTo>
                  <a:lnTo>
                    <a:pt x="4799" y="771"/>
                  </a:lnTo>
                  <a:lnTo>
                    <a:pt x="4828" y="799"/>
                  </a:lnTo>
                  <a:lnTo>
                    <a:pt x="4836" y="866"/>
                  </a:lnTo>
                  <a:lnTo>
                    <a:pt x="4715" y="899"/>
                  </a:lnTo>
                  <a:lnTo>
                    <a:pt x="4815" y="946"/>
                  </a:lnTo>
                  <a:lnTo>
                    <a:pt x="4893" y="962"/>
                  </a:lnTo>
                  <a:lnTo>
                    <a:pt x="4935" y="1030"/>
                  </a:lnTo>
                  <a:lnTo>
                    <a:pt x="5020" y="1035"/>
                  </a:lnTo>
                  <a:lnTo>
                    <a:pt x="4975" y="1087"/>
                  </a:lnTo>
                  <a:lnTo>
                    <a:pt x="4828" y="1174"/>
                  </a:lnTo>
                  <a:lnTo>
                    <a:pt x="4776" y="1142"/>
                  </a:lnTo>
                  <a:lnTo>
                    <a:pt x="4727" y="1070"/>
                  </a:lnTo>
                  <a:lnTo>
                    <a:pt x="4649" y="1079"/>
                  </a:lnTo>
                  <a:lnTo>
                    <a:pt x="4617" y="1122"/>
                  </a:lnTo>
                  <a:lnTo>
                    <a:pt x="4652" y="1166"/>
                  </a:lnTo>
                  <a:lnTo>
                    <a:pt x="4710" y="1201"/>
                  </a:lnTo>
                  <a:lnTo>
                    <a:pt x="4723" y="1221"/>
                  </a:lnTo>
                  <a:lnTo>
                    <a:pt x="4721" y="1296"/>
                  </a:lnTo>
                  <a:lnTo>
                    <a:pt x="4672" y="1352"/>
                  </a:lnTo>
                  <a:lnTo>
                    <a:pt x="4609" y="1331"/>
                  </a:lnTo>
                  <a:lnTo>
                    <a:pt x="4496" y="1269"/>
                  </a:lnTo>
                  <a:lnTo>
                    <a:pt x="4542" y="1335"/>
                  </a:lnTo>
                  <a:lnTo>
                    <a:pt x="4579" y="1382"/>
                  </a:lnTo>
                  <a:lnTo>
                    <a:pt x="4575" y="1409"/>
                  </a:lnTo>
                  <a:lnTo>
                    <a:pt x="4431" y="1378"/>
                  </a:lnTo>
                  <a:lnTo>
                    <a:pt x="4330" y="1333"/>
                  </a:lnTo>
                  <a:lnTo>
                    <a:pt x="4281" y="1296"/>
                  </a:lnTo>
                  <a:lnTo>
                    <a:pt x="4313" y="1274"/>
                  </a:lnTo>
                  <a:lnTo>
                    <a:pt x="4250" y="1235"/>
                  </a:lnTo>
                  <a:lnTo>
                    <a:pt x="4189" y="1198"/>
                  </a:lnTo>
                  <a:lnTo>
                    <a:pt x="4176" y="1220"/>
                  </a:lnTo>
                  <a:lnTo>
                    <a:pt x="4002" y="1232"/>
                  </a:lnTo>
                  <a:lnTo>
                    <a:pt x="3970" y="1206"/>
                  </a:lnTo>
                  <a:lnTo>
                    <a:pt x="4044" y="1151"/>
                  </a:lnTo>
                  <a:lnTo>
                    <a:pt x="4152" y="1149"/>
                  </a:lnTo>
                  <a:lnTo>
                    <a:pt x="4275" y="1140"/>
                  </a:lnTo>
                  <a:lnTo>
                    <a:pt x="4273" y="1113"/>
                  </a:lnTo>
                  <a:lnTo>
                    <a:pt x="4317" y="1076"/>
                  </a:lnTo>
                  <a:lnTo>
                    <a:pt x="4435" y="1004"/>
                  </a:lnTo>
                  <a:lnTo>
                    <a:pt x="4441" y="971"/>
                  </a:lnTo>
                  <a:lnTo>
                    <a:pt x="4436" y="946"/>
                  </a:lnTo>
                  <a:lnTo>
                    <a:pt x="4376" y="911"/>
                  </a:lnTo>
                  <a:lnTo>
                    <a:pt x="4282" y="887"/>
                  </a:lnTo>
                  <a:lnTo>
                    <a:pt x="4330" y="868"/>
                  </a:lnTo>
                  <a:lnTo>
                    <a:pt x="4305" y="824"/>
                  </a:lnTo>
                  <a:lnTo>
                    <a:pt x="4260" y="820"/>
                  </a:lnTo>
                  <a:lnTo>
                    <a:pt x="4235" y="796"/>
                  </a:lnTo>
                  <a:lnTo>
                    <a:pt x="4191" y="817"/>
                  </a:lnTo>
                  <a:lnTo>
                    <a:pt x="4086" y="826"/>
                  </a:lnTo>
                  <a:lnTo>
                    <a:pt x="3902" y="810"/>
                  </a:lnTo>
                  <a:lnTo>
                    <a:pt x="3805" y="789"/>
                  </a:lnTo>
                  <a:lnTo>
                    <a:pt x="3727" y="779"/>
                  </a:lnTo>
                  <a:lnTo>
                    <a:pt x="3704" y="754"/>
                  </a:lnTo>
                  <a:lnTo>
                    <a:pt x="3787" y="722"/>
                  </a:lnTo>
                  <a:lnTo>
                    <a:pt x="3712" y="722"/>
                  </a:lnTo>
                  <a:lnTo>
                    <a:pt x="3758" y="652"/>
                  </a:lnTo>
                  <a:lnTo>
                    <a:pt x="3854" y="592"/>
                  </a:lnTo>
                  <a:lnTo>
                    <a:pt x="3932" y="565"/>
                  </a:lnTo>
                  <a:lnTo>
                    <a:pt x="4081" y="547"/>
                  </a:lnTo>
                  <a:lnTo>
                    <a:pt x="4004" y="590"/>
                  </a:lnTo>
                  <a:moveTo>
                    <a:pt x="4530" y="594"/>
                  </a:moveTo>
                  <a:lnTo>
                    <a:pt x="4520" y="612"/>
                  </a:lnTo>
                  <a:lnTo>
                    <a:pt x="4467" y="610"/>
                  </a:lnTo>
                  <a:lnTo>
                    <a:pt x="4412" y="609"/>
                  </a:lnTo>
                  <a:lnTo>
                    <a:pt x="4347" y="618"/>
                  </a:lnTo>
                  <a:lnTo>
                    <a:pt x="4336" y="614"/>
                  </a:lnTo>
                  <a:lnTo>
                    <a:pt x="4308" y="578"/>
                  </a:lnTo>
                  <a:lnTo>
                    <a:pt x="4331" y="554"/>
                  </a:lnTo>
                  <a:lnTo>
                    <a:pt x="4359" y="550"/>
                  </a:lnTo>
                  <a:lnTo>
                    <a:pt x="4471" y="557"/>
                  </a:lnTo>
                  <a:lnTo>
                    <a:pt x="4530" y="594"/>
                  </a:lnTo>
                  <a:moveTo>
                    <a:pt x="3095" y="573"/>
                  </a:moveTo>
                  <a:lnTo>
                    <a:pt x="3001" y="617"/>
                  </a:lnTo>
                  <a:lnTo>
                    <a:pt x="2972" y="570"/>
                  </a:lnTo>
                  <a:lnTo>
                    <a:pt x="3000" y="561"/>
                  </a:lnTo>
                  <a:lnTo>
                    <a:pt x="3072" y="558"/>
                  </a:lnTo>
                  <a:lnTo>
                    <a:pt x="3095" y="573"/>
                  </a:lnTo>
                  <a:moveTo>
                    <a:pt x="2573" y="593"/>
                  </a:moveTo>
                  <a:lnTo>
                    <a:pt x="2509" y="624"/>
                  </a:lnTo>
                  <a:lnTo>
                    <a:pt x="2649" y="604"/>
                  </a:lnTo>
                  <a:lnTo>
                    <a:pt x="2682" y="638"/>
                  </a:lnTo>
                  <a:lnTo>
                    <a:pt x="2780" y="603"/>
                  </a:lnTo>
                  <a:lnTo>
                    <a:pt x="2803" y="625"/>
                  </a:lnTo>
                  <a:lnTo>
                    <a:pt x="2772" y="692"/>
                  </a:lnTo>
                  <a:lnTo>
                    <a:pt x="2829" y="664"/>
                  </a:lnTo>
                  <a:lnTo>
                    <a:pt x="2869" y="595"/>
                  </a:lnTo>
                  <a:lnTo>
                    <a:pt x="2926" y="585"/>
                  </a:lnTo>
                  <a:lnTo>
                    <a:pt x="2965" y="596"/>
                  </a:lnTo>
                  <a:lnTo>
                    <a:pt x="2994" y="623"/>
                  </a:lnTo>
                  <a:lnTo>
                    <a:pt x="2956" y="689"/>
                  </a:lnTo>
                  <a:lnTo>
                    <a:pt x="2922" y="738"/>
                  </a:lnTo>
                  <a:lnTo>
                    <a:pt x="2976" y="773"/>
                  </a:lnTo>
                  <a:lnTo>
                    <a:pt x="3041" y="806"/>
                  </a:lnTo>
                  <a:lnTo>
                    <a:pt x="3005" y="837"/>
                  </a:lnTo>
                  <a:lnTo>
                    <a:pt x="2910" y="843"/>
                  </a:lnTo>
                  <a:lnTo>
                    <a:pt x="2919" y="870"/>
                  </a:lnTo>
                  <a:lnTo>
                    <a:pt x="2875" y="897"/>
                  </a:lnTo>
                  <a:lnTo>
                    <a:pt x="2787" y="885"/>
                  </a:lnTo>
                  <a:lnTo>
                    <a:pt x="2712" y="866"/>
                  </a:lnTo>
                  <a:lnTo>
                    <a:pt x="2644" y="870"/>
                  </a:lnTo>
                  <a:lnTo>
                    <a:pt x="2517" y="895"/>
                  </a:lnTo>
                  <a:lnTo>
                    <a:pt x="2367" y="906"/>
                  </a:lnTo>
                  <a:lnTo>
                    <a:pt x="2263" y="912"/>
                  </a:lnTo>
                  <a:lnTo>
                    <a:pt x="2269" y="878"/>
                  </a:lnTo>
                  <a:lnTo>
                    <a:pt x="2215" y="859"/>
                  </a:lnTo>
                  <a:lnTo>
                    <a:pt x="2158" y="867"/>
                  </a:lnTo>
                  <a:lnTo>
                    <a:pt x="2154" y="810"/>
                  </a:lnTo>
                  <a:lnTo>
                    <a:pt x="2198" y="803"/>
                  </a:lnTo>
                  <a:lnTo>
                    <a:pt x="2294" y="791"/>
                  </a:lnTo>
                  <a:lnTo>
                    <a:pt x="2367" y="794"/>
                  </a:lnTo>
                  <a:lnTo>
                    <a:pt x="2450" y="782"/>
                  </a:lnTo>
                  <a:lnTo>
                    <a:pt x="2365" y="765"/>
                  </a:lnTo>
                  <a:lnTo>
                    <a:pt x="2244" y="771"/>
                  </a:lnTo>
                  <a:lnTo>
                    <a:pt x="2170" y="770"/>
                  </a:lnTo>
                  <a:lnTo>
                    <a:pt x="2171" y="744"/>
                  </a:lnTo>
                  <a:lnTo>
                    <a:pt x="2326" y="716"/>
                  </a:lnTo>
                  <a:lnTo>
                    <a:pt x="2244" y="717"/>
                  </a:lnTo>
                  <a:lnTo>
                    <a:pt x="2172" y="699"/>
                  </a:lnTo>
                  <a:lnTo>
                    <a:pt x="2278" y="647"/>
                  </a:lnTo>
                  <a:lnTo>
                    <a:pt x="2347" y="620"/>
                  </a:lnTo>
                  <a:lnTo>
                    <a:pt x="2535" y="580"/>
                  </a:lnTo>
                  <a:lnTo>
                    <a:pt x="2573" y="593"/>
                  </a:lnTo>
                  <a:moveTo>
                    <a:pt x="3571" y="843"/>
                  </a:moveTo>
                  <a:lnTo>
                    <a:pt x="3509" y="917"/>
                  </a:lnTo>
                  <a:lnTo>
                    <a:pt x="3629" y="860"/>
                  </a:lnTo>
                  <a:lnTo>
                    <a:pt x="3656" y="907"/>
                  </a:lnTo>
                  <a:lnTo>
                    <a:pt x="3596" y="961"/>
                  </a:lnTo>
                  <a:lnTo>
                    <a:pt x="3611" y="1010"/>
                  </a:lnTo>
                  <a:lnTo>
                    <a:pt x="3711" y="957"/>
                  </a:lnTo>
                  <a:lnTo>
                    <a:pt x="3800" y="894"/>
                  </a:lnTo>
                  <a:lnTo>
                    <a:pt x="3866" y="816"/>
                  </a:lnTo>
                  <a:lnTo>
                    <a:pt x="3938" y="821"/>
                  </a:lnTo>
                  <a:lnTo>
                    <a:pt x="4010" y="832"/>
                  </a:lnTo>
                  <a:lnTo>
                    <a:pt x="4055" y="867"/>
                  </a:lnTo>
                  <a:lnTo>
                    <a:pt x="4032" y="903"/>
                  </a:lnTo>
                  <a:lnTo>
                    <a:pt x="3962" y="942"/>
                  </a:lnTo>
                  <a:lnTo>
                    <a:pt x="3972" y="981"/>
                  </a:lnTo>
                  <a:lnTo>
                    <a:pt x="3939" y="1016"/>
                  </a:lnTo>
                  <a:lnTo>
                    <a:pt x="3792" y="1068"/>
                  </a:lnTo>
                  <a:lnTo>
                    <a:pt x="3706" y="1080"/>
                  </a:lnTo>
                  <a:lnTo>
                    <a:pt x="3664" y="1057"/>
                  </a:lnTo>
                  <a:lnTo>
                    <a:pt x="3619" y="1095"/>
                  </a:lnTo>
                  <a:lnTo>
                    <a:pt x="3518" y="1158"/>
                  </a:lnTo>
                  <a:lnTo>
                    <a:pt x="3477" y="1191"/>
                  </a:lnTo>
                  <a:lnTo>
                    <a:pt x="3373" y="1242"/>
                  </a:lnTo>
                  <a:lnTo>
                    <a:pt x="3287" y="1247"/>
                  </a:lnTo>
                  <a:lnTo>
                    <a:pt x="3218" y="1280"/>
                  </a:lnTo>
                  <a:lnTo>
                    <a:pt x="3178" y="1330"/>
                  </a:lnTo>
                  <a:lnTo>
                    <a:pt x="3103" y="1339"/>
                  </a:lnTo>
                  <a:lnTo>
                    <a:pt x="2985" y="1402"/>
                  </a:lnTo>
                  <a:lnTo>
                    <a:pt x="2858" y="1490"/>
                  </a:lnTo>
                  <a:lnTo>
                    <a:pt x="2792" y="1552"/>
                  </a:lnTo>
                  <a:lnTo>
                    <a:pt x="2726" y="1644"/>
                  </a:lnTo>
                  <a:lnTo>
                    <a:pt x="2806" y="1657"/>
                  </a:lnTo>
                  <a:lnTo>
                    <a:pt x="2785" y="1732"/>
                  </a:lnTo>
                  <a:lnTo>
                    <a:pt x="2776" y="1793"/>
                  </a:lnTo>
                  <a:lnTo>
                    <a:pt x="2872" y="1777"/>
                  </a:lnTo>
                  <a:lnTo>
                    <a:pt x="2966" y="1812"/>
                  </a:lnTo>
                  <a:lnTo>
                    <a:pt x="3010" y="1842"/>
                  </a:lnTo>
                  <a:lnTo>
                    <a:pt x="3032" y="1880"/>
                  </a:lnTo>
                  <a:lnTo>
                    <a:pt x="3098" y="1903"/>
                  </a:lnTo>
                  <a:lnTo>
                    <a:pt x="3146" y="1937"/>
                  </a:lnTo>
                  <a:lnTo>
                    <a:pt x="3247" y="1941"/>
                  </a:lnTo>
                  <a:lnTo>
                    <a:pt x="3311" y="1949"/>
                  </a:lnTo>
                  <a:lnTo>
                    <a:pt x="3264" y="2020"/>
                  </a:lnTo>
                  <a:lnTo>
                    <a:pt x="3242" y="2102"/>
                  </a:lnTo>
                  <a:lnTo>
                    <a:pt x="3244" y="2194"/>
                  </a:lnTo>
                  <a:lnTo>
                    <a:pt x="3304" y="2272"/>
                  </a:lnTo>
                  <a:lnTo>
                    <a:pt x="3366" y="2245"/>
                  </a:lnTo>
                  <a:lnTo>
                    <a:pt x="3439" y="2160"/>
                  </a:lnTo>
                  <a:lnTo>
                    <a:pt x="3468" y="2031"/>
                  </a:lnTo>
                  <a:lnTo>
                    <a:pt x="3445" y="1988"/>
                  </a:lnTo>
                  <a:lnTo>
                    <a:pt x="3565" y="1950"/>
                  </a:lnTo>
                  <a:lnTo>
                    <a:pt x="3664" y="1893"/>
                  </a:lnTo>
                  <a:lnTo>
                    <a:pt x="3727" y="1837"/>
                  </a:lnTo>
                  <a:lnTo>
                    <a:pt x="3750" y="1783"/>
                  </a:lnTo>
                  <a:lnTo>
                    <a:pt x="3744" y="1715"/>
                  </a:lnTo>
                  <a:lnTo>
                    <a:pt x="3702" y="1655"/>
                  </a:lnTo>
                  <a:lnTo>
                    <a:pt x="3820" y="1572"/>
                  </a:lnTo>
                  <a:lnTo>
                    <a:pt x="3835" y="1501"/>
                  </a:lnTo>
                  <a:lnTo>
                    <a:pt x="3888" y="1379"/>
                  </a:lnTo>
                  <a:lnTo>
                    <a:pt x="3939" y="1361"/>
                  </a:lnTo>
                  <a:lnTo>
                    <a:pt x="4028" y="1382"/>
                  </a:lnTo>
                  <a:lnTo>
                    <a:pt x="4084" y="1390"/>
                  </a:lnTo>
                  <a:lnTo>
                    <a:pt x="4144" y="1370"/>
                  </a:lnTo>
                  <a:lnTo>
                    <a:pt x="4184" y="1396"/>
                  </a:lnTo>
                  <a:lnTo>
                    <a:pt x="4232" y="1441"/>
                  </a:lnTo>
                  <a:lnTo>
                    <a:pt x="4233" y="1471"/>
                  </a:lnTo>
                  <a:lnTo>
                    <a:pt x="4337" y="1477"/>
                  </a:lnTo>
                  <a:lnTo>
                    <a:pt x="4301" y="1543"/>
                  </a:lnTo>
                  <a:lnTo>
                    <a:pt x="4270" y="1643"/>
                  </a:lnTo>
                  <a:lnTo>
                    <a:pt x="4320" y="1656"/>
                  </a:lnTo>
                  <a:lnTo>
                    <a:pt x="4342" y="1702"/>
                  </a:lnTo>
                  <a:lnTo>
                    <a:pt x="4451" y="1658"/>
                  </a:lnTo>
                  <a:lnTo>
                    <a:pt x="4550" y="1571"/>
                  </a:lnTo>
                  <a:lnTo>
                    <a:pt x="4608" y="1534"/>
                  </a:lnTo>
                  <a:lnTo>
                    <a:pt x="4621" y="1605"/>
                  </a:lnTo>
                  <a:lnTo>
                    <a:pt x="4655" y="1706"/>
                  </a:lnTo>
                  <a:lnTo>
                    <a:pt x="4683" y="1802"/>
                  </a:lnTo>
                  <a:lnTo>
                    <a:pt x="4637" y="1853"/>
                  </a:lnTo>
                  <a:lnTo>
                    <a:pt x="4702" y="1898"/>
                  </a:lnTo>
                  <a:lnTo>
                    <a:pt x="4740" y="1945"/>
                  </a:lnTo>
                  <a:lnTo>
                    <a:pt x="4833" y="1966"/>
                  </a:lnTo>
                  <a:lnTo>
                    <a:pt x="4864" y="1992"/>
                  </a:lnTo>
                  <a:lnTo>
                    <a:pt x="4864" y="2061"/>
                  </a:lnTo>
                  <a:lnTo>
                    <a:pt x="4910" y="2072"/>
                  </a:lnTo>
                  <a:lnTo>
                    <a:pt x="4925" y="2102"/>
                  </a:lnTo>
                  <a:lnTo>
                    <a:pt x="4899" y="2195"/>
                  </a:lnTo>
                  <a:lnTo>
                    <a:pt x="4842" y="2226"/>
                  </a:lnTo>
                  <a:lnTo>
                    <a:pt x="4786" y="2254"/>
                  </a:lnTo>
                  <a:lnTo>
                    <a:pt x="4670" y="2284"/>
                  </a:lnTo>
                  <a:lnTo>
                    <a:pt x="4565" y="2352"/>
                  </a:lnTo>
                  <a:lnTo>
                    <a:pt x="4450" y="2365"/>
                  </a:lnTo>
                  <a:lnTo>
                    <a:pt x="4317" y="2348"/>
                  </a:lnTo>
                  <a:lnTo>
                    <a:pt x="4219" y="2347"/>
                  </a:lnTo>
                  <a:lnTo>
                    <a:pt x="4149" y="2353"/>
                  </a:lnTo>
                  <a:lnTo>
                    <a:pt x="4073" y="2412"/>
                  </a:lnTo>
                  <a:lnTo>
                    <a:pt x="3976" y="2449"/>
                  </a:lnTo>
                  <a:lnTo>
                    <a:pt x="3840" y="2559"/>
                  </a:lnTo>
                  <a:lnTo>
                    <a:pt x="3736" y="2636"/>
                  </a:lnTo>
                  <a:lnTo>
                    <a:pt x="3798" y="2622"/>
                  </a:lnTo>
                  <a:lnTo>
                    <a:pt x="3943" y="2513"/>
                  </a:lnTo>
                  <a:lnTo>
                    <a:pt x="4107" y="2444"/>
                  </a:lnTo>
                  <a:lnTo>
                    <a:pt x="4208" y="2435"/>
                  </a:lnTo>
                  <a:lnTo>
                    <a:pt x="4252" y="2476"/>
                  </a:lnTo>
                  <a:lnTo>
                    <a:pt x="4171" y="2532"/>
                  </a:lnTo>
                  <a:lnTo>
                    <a:pt x="4162" y="2622"/>
                  </a:lnTo>
                  <a:lnTo>
                    <a:pt x="4164" y="2685"/>
                  </a:lnTo>
                  <a:lnTo>
                    <a:pt x="4238" y="2727"/>
                  </a:lnTo>
                  <a:lnTo>
                    <a:pt x="4353" y="2715"/>
                  </a:lnTo>
                  <a:lnTo>
                    <a:pt x="4448" y="2621"/>
                  </a:lnTo>
                  <a:lnTo>
                    <a:pt x="4434" y="2681"/>
                  </a:lnTo>
                  <a:lnTo>
                    <a:pt x="4469" y="2712"/>
                  </a:lnTo>
                  <a:lnTo>
                    <a:pt x="4370" y="2766"/>
                  </a:lnTo>
                  <a:lnTo>
                    <a:pt x="4206" y="2816"/>
                  </a:lnTo>
                  <a:lnTo>
                    <a:pt x="4129" y="2850"/>
                  </a:lnTo>
                  <a:lnTo>
                    <a:pt x="4035" y="2911"/>
                  </a:lnTo>
                  <a:lnTo>
                    <a:pt x="3985" y="2905"/>
                  </a:lnTo>
                  <a:lnTo>
                    <a:pt x="4004" y="2834"/>
                  </a:lnTo>
                  <a:lnTo>
                    <a:pt x="4142" y="2764"/>
                  </a:lnTo>
                  <a:lnTo>
                    <a:pt x="4034" y="2767"/>
                  </a:lnTo>
                  <a:lnTo>
                    <a:pt x="3955" y="2777"/>
                  </a:lnTo>
                  <a:lnTo>
                    <a:pt x="3927" y="2730"/>
                  </a:lnTo>
                  <a:lnTo>
                    <a:pt x="3965" y="2616"/>
                  </a:lnTo>
                  <a:lnTo>
                    <a:pt x="3943" y="2592"/>
                  </a:lnTo>
                  <a:lnTo>
                    <a:pt x="3894" y="2606"/>
                  </a:lnTo>
                  <a:lnTo>
                    <a:pt x="3879" y="2584"/>
                  </a:lnTo>
                  <a:lnTo>
                    <a:pt x="3806" y="2647"/>
                  </a:lnTo>
                  <a:lnTo>
                    <a:pt x="3764" y="2712"/>
                  </a:lnTo>
                  <a:lnTo>
                    <a:pt x="3727" y="2750"/>
                  </a:lnTo>
                  <a:lnTo>
                    <a:pt x="3694" y="2763"/>
                  </a:lnTo>
                  <a:lnTo>
                    <a:pt x="3671" y="2767"/>
                  </a:lnTo>
                  <a:lnTo>
                    <a:pt x="3657" y="2788"/>
                  </a:lnTo>
                  <a:lnTo>
                    <a:pt x="3533" y="2788"/>
                  </a:lnTo>
                  <a:lnTo>
                    <a:pt x="3430" y="2789"/>
                  </a:lnTo>
                  <a:lnTo>
                    <a:pt x="3394" y="2804"/>
                  </a:lnTo>
                  <a:lnTo>
                    <a:pt x="3301" y="2864"/>
                  </a:lnTo>
                  <a:lnTo>
                    <a:pt x="3291" y="2871"/>
                  </a:lnTo>
                  <a:lnTo>
                    <a:pt x="3258" y="2904"/>
                  </a:lnTo>
                  <a:lnTo>
                    <a:pt x="3195" y="2904"/>
                  </a:lnTo>
                  <a:lnTo>
                    <a:pt x="3128" y="2904"/>
                  </a:lnTo>
                  <a:lnTo>
                    <a:pt x="3093" y="2917"/>
                  </a:lnTo>
                  <a:lnTo>
                    <a:pt x="3098" y="2934"/>
                  </a:lnTo>
                  <a:lnTo>
                    <a:pt x="3095" y="2960"/>
                  </a:lnTo>
                  <a:lnTo>
                    <a:pt x="3091" y="2968"/>
                  </a:lnTo>
                  <a:lnTo>
                    <a:pt x="2987" y="3010"/>
                  </a:lnTo>
                  <a:lnTo>
                    <a:pt x="2912" y="3023"/>
                  </a:lnTo>
                  <a:lnTo>
                    <a:pt x="2816" y="3068"/>
                  </a:lnTo>
                  <a:lnTo>
                    <a:pt x="2799" y="3068"/>
                  </a:lnTo>
                  <a:lnTo>
                    <a:pt x="2780" y="3055"/>
                  </a:lnTo>
                  <a:lnTo>
                    <a:pt x="2777" y="3043"/>
                  </a:lnTo>
                  <a:lnTo>
                    <a:pt x="2782" y="3034"/>
                  </a:lnTo>
                  <a:lnTo>
                    <a:pt x="2807" y="3005"/>
                  </a:lnTo>
                  <a:lnTo>
                    <a:pt x="2856" y="2958"/>
                  </a:lnTo>
                  <a:lnTo>
                    <a:pt x="2894" y="2909"/>
                  </a:lnTo>
                  <a:lnTo>
                    <a:pt x="2908" y="2836"/>
                  </a:lnTo>
                  <a:lnTo>
                    <a:pt x="2923" y="2760"/>
                  </a:lnTo>
                  <a:lnTo>
                    <a:pt x="2868" y="2720"/>
                  </a:lnTo>
                  <a:lnTo>
                    <a:pt x="2882" y="2705"/>
                  </a:lnTo>
                  <a:lnTo>
                    <a:pt x="2877" y="2695"/>
                  </a:lnTo>
                  <a:lnTo>
                    <a:pt x="2858" y="2695"/>
                  </a:lnTo>
                  <a:lnTo>
                    <a:pt x="2850" y="2682"/>
                  </a:lnTo>
                  <a:lnTo>
                    <a:pt x="2855" y="2662"/>
                  </a:lnTo>
                  <a:lnTo>
                    <a:pt x="2838" y="2671"/>
                  </a:lnTo>
                  <a:lnTo>
                    <a:pt x="2822" y="2668"/>
                  </a:lnTo>
                  <a:lnTo>
                    <a:pt x="2829" y="2660"/>
                  </a:lnTo>
                  <a:lnTo>
                    <a:pt x="2817" y="2652"/>
                  </a:lnTo>
                  <a:lnTo>
                    <a:pt x="2820" y="2630"/>
                  </a:lnTo>
                  <a:lnTo>
                    <a:pt x="2779" y="2603"/>
                  </a:lnTo>
                  <a:lnTo>
                    <a:pt x="2738" y="2575"/>
                  </a:lnTo>
                  <a:lnTo>
                    <a:pt x="2687" y="2543"/>
                  </a:lnTo>
                  <a:lnTo>
                    <a:pt x="2639" y="2513"/>
                  </a:lnTo>
                  <a:lnTo>
                    <a:pt x="2569" y="2536"/>
                  </a:lnTo>
                  <a:lnTo>
                    <a:pt x="2547" y="2537"/>
                  </a:lnTo>
                  <a:lnTo>
                    <a:pt x="2475" y="2515"/>
                  </a:lnTo>
                  <a:lnTo>
                    <a:pt x="2416" y="2526"/>
                  </a:lnTo>
                  <a:lnTo>
                    <a:pt x="2365" y="2500"/>
                  </a:lnTo>
                  <a:lnTo>
                    <a:pt x="2304" y="2487"/>
                  </a:lnTo>
                  <a:lnTo>
                    <a:pt x="2260" y="2482"/>
                  </a:lnTo>
                  <a:lnTo>
                    <a:pt x="2247" y="2468"/>
                  </a:lnTo>
                  <a:lnTo>
                    <a:pt x="2258" y="2422"/>
                  </a:lnTo>
                  <a:lnTo>
                    <a:pt x="2236" y="2423"/>
                  </a:lnTo>
                  <a:lnTo>
                    <a:pt x="2219" y="2455"/>
                  </a:lnTo>
                  <a:lnTo>
                    <a:pt x="2083" y="2455"/>
                  </a:lnTo>
                  <a:lnTo>
                    <a:pt x="1858" y="2455"/>
                  </a:lnTo>
                  <a:lnTo>
                    <a:pt x="1634" y="2455"/>
                  </a:lnTo>
                  <a:lnTo>
                    <a:pt x="1436" y="2455"/>
                  </a:lnTo>
                  <a:lnTo>
                    <a:pt x="1239" y="2455"/>
                  </a:lnTo>
                  <a:lnTo>
                    <a:pt x="1045" y="2455"/>
                  </a:lnTo>
                  <a:lnTo>
                    <a:pt x="844" y="2455"/>
                  </a:lnTo>
                  <a:lnTo>
                    <a:pt x="779" y="2455"/>
                  </a:lnTo>
                  <a:lnTo>
                    <a:pt x="584" y="2455"/>
                  </a:lnTo>
                  <a:lnTo>
                    <a:pt x="397" y="2455"/>
                  </a:lnTo>
                  <a:lnTo>
                    <a:pt x="388" y="2455"/>
                  </a:lnTo>
                  <a:lnTo>
                    <a:pt x="316" y="2373"/>
                  </a:lnTo>
                  <a:lnTo>
                    <a:pt x="294" y="2337"/>
                  </a:lnTo>
                  <a:lnTo>
                    <a:pt x="200" y="2303"/>
                  </a:lnTo>
                  <a:lnTo>
                    <a:pt x="217" y="2230"/>
                  </a:lnTo>
                  <a:lnTo>
                    <a:pt x="264" y="2180"/>
                  </a:lnTo>
                  <a:lnTo>
                    <a:pt x="209" y="2145"/>
                  </a:lnTo>
                  <a:lnTo>
                    <a:pt x="249" y="2079"/>
                  </a:lnTo>
                  <a:lnTo>
                    <a:pt x="220" y="2019"/>
                  </a:lnTo>
                  <a:lnTo>
                    <a:pt x="253" y="1977"/>
                  </a:lnTo>
                  <a:lnTo>
                    <a:pt x="320" y="1938"/>
                  </a:lnTo>
                  <a:lnTo>
                    <a:pt x="362" y="1887"/>
                  </a:lnTo>
                  <a:lnTo>
                    <a:pt x="300" y="1836"/>
                  </a:lnTo>
                  <a:lnTo>
                    <a:pt x="319" y="1744"/>
                  </a:lnTo>
                  <a:lnTo>
                    <a:pt x="333" y="1687"/>
                  </a:lnTo>
                  <a:lnTo>
                    <a:pt x="311" y="1651"/>
                  </a:lnTo>
                  <a:lnTo>
                    <a:pt x="302" y="1618"/>
                  </a:lnTo>
                  <a:lnTo>
                    <a:pt x="309" y="1577"/>
                  </a:lnTo>
                  <a:lnTo>
                    <a:pt x="224" y="1603"/>
                  </a:lnTo>
                  <a:lnTo>
                    <a:pt x="121" y="1647"/>
                  </a:lnTo>
                  <a:lnTo>
                    <a:pt x="119" y="1595"/>
                  </a:lnTo>
                  <a:lnTo>
                    <a:pt x="111" y="1561"/>
                  </a:lnTo>
                  <a:lnTo>
                    <a:pt x="75" y="1539"/>
                  </a:lnTo>
                  <a:lnTo>
                    <a:pt x="18" y="1536"/>
                  </a:lnTo>
                  <a:lnTo>
                    <a:pt x="510" y="1099"/>
                  </a:lnTo>
                  <a:lnTo>
                    <a:pt x="854" y="828"/>
                  </a:lnTo>
                  <a:lnTo>
                    <a:pt x="933" y="845"/>
                  </a:lnTo>
                  <a:lnTo>
                    <a:pt x="974" y="880"/>
                  </a:lnTo>
                  <a:lnTo>
                    <a:pt x="1022" y="886"/>
                  </a:lnTo>
                  <a:lnTo>
                    <a:pt x="1108" y="856"/>
                  </a:lnTo>
                  <a:lnTo>
                    <a:pt x="1202" y="834"/>
                  </a:lnTo>
                  <a:lnTo>
                    <a:pt x="1272" y="843"/>
                  </a:lnTo>
                  <a:lnTo>
                    <a:pt x="1392" y="812"/>
                  </a:lnTo>
                  <a:lnTo>
                    <a:pt x="1502" y="794"/>
                  </a:lnTo>
                  <a:lnTo>
                    <a:pt x="1503" y="823"/>
                  </a:lnTo>
                  <a:lnTo>
                    <a:pt x="1564" y="807"/>
                  </a:lnTo>
                  <a:lnTo>
                    <a:pt x="1617" y="774"/>
                  </a:lnTo>
                  <a:lnTo>
                    <a:pt x="1644" y="781"/>
                  </a:lnTo>
                  <a:lnTo>
                    <a:pt x="1659" y="845"/>
                  </a:lnTo>
                  <a:lnTo>
                    <a:pt x="1788" y="796"/>
                  </a:lnTo>
                  <a:lnTo>
                    <a:pt x="1732" y="850"/>
                  </a:lnTo>
                  <a:lnTo>
                    <a:pt x="1812" y="839"/>
                  </a:lnTo>
                  <a:lnTo>
                    <a:pt x="1857" y="818"/>
                  </a:lnTo>
                  <a:lnTo>
                    <a:pt x="1917" y="822"/>
                  </a:lnTo>
                  <a:lnTo>
                    <a:pt x="1966" y="852"/>
                  </a:lnTo>
                  <a:lnTo>
                    <a:pt x="2065" y="878"/>
                  </a:lnTo>
                  <a:lnTo>
                    <a:pt x="2127" y="890"/>
                  </a:lnTo>
                  <a:lnTo>
                    <a:pt x="2185" y="886"/>
                  </a:lnTo>
                  <a:lnTo>
                    <a:pt x="2220" y="922"/>
                  </a:lnTo>
                  <a:lnTo>
                    <a:pt x="2105" y="958"/>
                  </a:lnTo>
                  <a:lnTo>
                    <a:pt x="2189" y="974"/>
                  </a:lnTo>
                  <a:lnTo>
                    <a:pt x="2347" y="965"/>
                  </a:lnTo>
                  <a:lnTo>
                    <a:pt x="2407" y="953"/>
                  </a:lnTo>
                  <a:lnTo>
                    <a:pt x="2423" y="997"/>
                  </a:lnTo>
                  <a:lnTo>
                    <a:pt x="2520" y="960"/>
                  </a:lnTo>
                  <a:lnTo>
                    <a:pt x="2494" y="929"/>
                  </a:lnTo>
                  <a:lnTo>
                    <a:pt x="2554" y="904"/>
                  </a:lnTo>
                  <a:lnTo>
                    <a:pt x="2624" y="901"/>
                  </a:lnTo>
                  <a:lnTo>
                    <a:pt x="2675" y="893"/>
                  </a:lnTo>
                  <a:lnTo>
                    <a:pt x="2702" y="911"/>
                  </a:lnTo>
                  <a:lnTo>
                    <a:pt x="2720" y="950"/>
                  </a:lnTo>
                  <a:lnTo>
                    <a:pt x="2787" y="944"/>
                  </a:lnTo>
                  <a:lnTo>
                    <a:pt x="2854" y="977"/>
                  </a:lnTo>
                  <a:lnTo>
                    <a:pt x="2951" y="965"/>
                  </a:lnTo>
                  <a:lnTo>
                    <a:pt x="3030" y="967"/>
                  </a:lnTo>
                  <a:lnTo>
                    <a:pt x="3064" y="922"/>
                  </a:lnTo>
                  <a:lnTo>
                    <a:pt x="3124" y="909"/>
                  </a:lnTo>
                  <a:lnTo>
                    <a:pt x="3188" y="934"/>
                  </a:lnTo>
                  <a:lnTo>
                    <a:pt x="3128" y="1003"/>
                  </a:lnTo>
                  <a:lnTo>
                    <a:pt x="3213" y="945"/>
                  </a:lnTo>
                  <a:lnTo>
                    <a:pt x="3256" y="947"/>
                  </a:lnTo>
                  <a:lnTo>
                    <a:pt x="3344" y="874"/>
                  </a:lnTo>
                  <a:lnTo>
                    <a:pt x="3325" y="830"/>
                  </a:lnTo>
                  <a:lnTo>
                    <a:pt x="3288" y="801"/>
                  </a:lnTo>
                  <a:lnTo>
                    <a:pt x="3365" y="724"/>
                  </a:lnTo>
                  <a:lnTo>
                    <a:pt x="3475" y="674"/>
                  </a:lnTo>
                  <a:lnTo>
                    <a:pt x="3534" y="685"/>
                  </a:lnTo>
                  <a:lnTo>
                    <a:pt x="3559" y="715"/>
                  </a:lnTo>
                  <a:lnTo>
                    <a:pt x="3561" y="794"/>
                  </a:lnTo>
                  <a:lnTo>
                    <a:pt x="3483" y="829"/>
                  </a:lnTo>
                  <a:lnTo>
                    <a:pt x="3571" y="843"/>
                  </a:lnTo>
                  <a:moveTo>
                    <a:pt x="3269" y="871"/>
                  </a:moveTo>
                  <a:lnTo>
                    <a:pt x="3213" y="896"/>
                  </a:lnTo>
                  <a:lnTo>
                    <a:pt x="3159" y="875"/>
                  </a:lnTo>
                  <a:lnTo>
                    <a:pt x="3107" y="882"/>
                  </a:lnTo>
                  <a:lnTo>
                    <a:pt x="3062" y="850"/>
                  </a:lnTo>
                  <a:lnTo>
                    <a:pt x="3131" y="828"/>
                  </a:lnTo>
                  <a:lnTo>
                    <a:pt x="3197" y="797"/>
                  </a:lnTo>
                  <a:lnTo>
                    <a:pt x="3236" y="818"/>
                  </a:lnTo>
                  <a:lnTo>
                    <a:pt x="3257" y="830"/>
                  </a:lnTo>
                  <a:lnTo>
                    <a:pt x="3261" y="844"/>
                  </a:lnTo>
                  <a:lnTo>
                    <a:pt x="3269" y="871"/>
                  </a:lnTo>
                  <a:moveTo>
                    <a:pt x="4250" y="1014"/>
                  </a:moveTo>
                  <a:lnTo>
                    <a:pt x="4184" y="1017"/>
                  </a:lnTo>
                  <a:lnTo>
                    <a:pt x="4195" y="981"/>
                  </a:lnTo>
                  <a:lnTo>
                    <a:pt x="4247" y="940"/>
                  </a:lnTo>
                  <a:lnTo>
                    <a:pt x="4305" y="930"/>
                  </a:lnTo>
                  <a:lnTo>
                    <a:pt x="4334" y="951"/>
                  </a:lnTo>
                  <a:lnTo>
                    <a:pt x="4313" y="982"/>
                  </a:lnTo>
                  <a:lnTo>
                    <a:pt x="4300" y="992"/>
                  </a:lnTo>
                  <a:lnTo>
                    <a:pt x="4250" y="1014"/>
                  </a:lnTo>
                  <a:moveTo>
                    <a:pt x="3649" y="1125"/>
                  </a:moveTo>
                  <a:lnTo>
                    <a:pt x="3636" y="1158"/>
                  </a:lnTo>
                  <a:lnTo>
                    <a:pt x="3673" y="1146"/>
                  </a:lnTo>
                  <a:lnTo>
                    <a:pt x="3692" y="1166"/>
                  </a:lnTo>
                  <a:lnTo>
                    <a:pt x="3737" y="1192"/>
                  </a:lnTo>
                  <a:lnTo>
                    <a:pt x="3787" y="1215"/>
                  </a:lnTo>
                  <a:lnTo>
                    <a:pt x="3768" y="1251"/>
                  </a:lnTo>
                  <a:lnTo>
                    <a:pt x="3814" y="1246"/>
                  </a:lnTo>
                  <a:lnTo>
                    <a:pt x="3839" y="1271"/>
                  </a:lnTo>
                  <a:lnTo>
                    <a:pt x="3772" y="1295"/>
                  </a:lnTo>
                  <a:lnTo>
                    <a:pt x="3693" y="1277"/>
                  </a:lnTo>
                  <a:lnTo>
                    <a:pt x="3684" y="1242"/>
                  </a:lnTo>
                  <a:lnTo>
                    <a:pt x="3599" y="1283"/>
                  </a:lnTo>
                  <a:lnTo>
                    <a:pt x="3489" y="1323"/>
                  </a:lnTo>
                  <a:lnTo>
                    <a:pt x="3500" y="1278"/>
                  </a:lnTo>
                  <a:lnTo>
                    <a:pt x="3416" y="1285"/>
                  </a:lnTo>
                  <a:lnTo>
                    <a:pt x="3493" y="1247"/>
                  </a:lnTo>
                  <a:lnTo>
                    <a:pt x="3543" y="1187"/>
                  </a:lnTo>
                  <a:lnTo>
                    <a:pt x="3612" y="1118"/>
                  </a:lnTo>
                  <a:lnTo>
                    <a:pt x="3649" y="1125"/>
                  </a:lnTo>
                  <a:moveTo>
                    <a:pt x="3684" y="1349"/>
                  </a:moveTo>
                  <a:lnTo>
                    <a:pt x="3588" y="1392"/>
                  </a:lnTo>
                  <a:lnTo>
                    <a:pt x="3547" y="1390"/>
                  </a:lnTo>
                  <a:lnTo>
                    <a:pt x="3548" y="1369"/>
                  </a:lnTo>
                  <a:lnTo>
                    <a:pt x="3615" y="1333"/>
                  </a:lnTo>
                  <a:lnTo>
                    <a:pt x="3695" y="1334"/>
                  </a:lnTo>
                  <a:lnTo>
                    <a:pt x="3684" y="1349"/>
                  </a:lnTo>
                  <a:moveTo>
                    <a:pt x="3812" y="1392"/>
                  </a:moveTo>
                  <a:lnTo>
                    <a:pt x="3764" y="1432"/>
                  </a:lnTo>
                  <a:lnTo>
                    <a:pt x="3741" y="1426"/>
                  </a:lnTo>
                  <a:lnTo>
                    <a:pt x="3740" y="1403"/>
                  </a:lnTo>
                  <a:lnTo>
                    <a:pt x="3746" y="1397"/>
                  </a:lnTo>
                  <a:lnTo>
                    <a:pt x="3783" y="1374"/>
                  </a:lnTo>
                  <a:lnTo>
                    <a:pt x="3807" y="1376"/>
                  </a:lnTo>
                  <a:lnTo>
                    <a:pt x="3812" y="1392"/>
                  </a:lnTo>
                  <a:moveTo>
                    <a:pt x="43" y="2029"/>
                  </a:moveTo>
                  <a:lnTo>
                    <a:pt x="64" y="2040"/>
                  </a:lnTo>
                  <a:lnTo>
                    <a:pt x="130" y="2033"/>
                  </a:lnTo>
                  <a:lnTo>
                    <a:pt x="37" y="2126"/>
                  </a:lnTo>
                  <a:lnTo>
                    <a:pt x="41" y="2192"/>
                  </a:lnTo>
                  <a:lnTo>
                    <a:pt x="15" y="2192"/>
                  </a:lnTo>
                  <a:lnTo>
                    <a:pt x="6" y="2154"/>
                  </a:lnTo>
                  <a:lnTo>
                    <a:pt x="12" y="2116"/>
                  </a:lnTo>
                  <a:lnTo>
                    <a:pt x="0" y="2091"/>
                  </a:lnTo>
                  <a:lnTo>
                    <a:pt x="18" y="2055"/>
                  </a:lnTo>
                  <a:lnTo>
                    <a:pt x="43" y="2029"/>
                  </a:lnTo>
                  <a:moveTo>
                    <a:pt x="4831" y="2315"/>
                  </a:moveTo>
                  <a:lnTo>
                    <a:pt x="4766" y="2387"/>
                  </a:lnTo>
                  <a:lnTo>
                    <a:pt x="4817" y="2359"/>
                  </a:lnTo>
                  <a:lnTo>
                    <a:pt x="4855" y="2377"/>
                  </a:lnTo>
                  <a:lnTo>
                    <a:pt x="4824" y="2406"/>
                  </a:lnTo>
                  <a:lnTo>
                    <a:pt x="4875" y="2429"/>
                  </a:lnTo>
                  <a:lnTo>
                    <a:pt x="4911" y="2409"/>
                  </a:lnTo>
                  <a:lnTo>
                    <a:pt x="4969" y="2434"/>
                  </a:lnTo>
                  <a:lnTo>
                    <a:pt x="4932" y="2495"/>
                  </a:lnTo>
                  <a:lnTo>
                    <a:pt x="4982" y="2481"/>
                  </a:lnTo>
                  <a:lnTo>
                    <a:pt x="4978" y="2525"/>
                  </a:lnTo>
                  <a:lnTo>
                    <a:pt x="4985" y="2577"/>
                  </a:lnTo>
                  <a:lnTo>
                    <a:pt x="4937" y="2650"/>
                  </a:lnTo>
                  <a:lnTo>
                    <a:pt x="4906" y="2653"/>
                  </a:lnTo>
                  <a:lnTo>
                    <a:pt x="4866" y="2637"/>
                  </a:lnTo>
                  <a:lnTo>
                    <a:pt x="4899" y="2569"/>
                  </a:lnTo>
                  <a:lnTo>
                    <a:pt x="4884" y="2559"/>
                  </a:lnTo>
                  <a:lnTo>
                    <a:pt x="4786" y="2631"/>
                  </a:lnTo>
                  <a:lnTo>
                    <a:pt x="4747" y="2628"/>
                  </a:lnTo>
                  <a:lnTo>
                    <a:pt x="4805" y="2589"/>
                  </a:lnTo>
                  <a:lnTo>
                    <a:pt x="4747" y="2569"/>
                  </a:lnTo>
                  <a:lnTo>
                    <a:pt x="4675" y="2574"/>
                  </a:lnTo>
                  <a:lnTo>
                    <a:pt x="4546" y="2571"/>
                  </a:lnTo>
                  <a:lnTo>
                    <a:pt x="4544" y="2546"/>
                  </a:lnTo>
                  <a:lnTo>
                    <a:pt x="4594" y="2517"/>
                  </a:lnTo>
                  <a:lnTo>
                    <a:pt x="4572" y="2494"/>
                  </a:lnTo>
                  <a:lnTo>
                    <a:pt x="4643" y="2444"/>
                  </a:lnTo>
                  <a:lnTo>
                    <a:pt x="4753" y="2312"/>
                  </a:lnTo>
                  <a:lnTo>
                    <a:pt x="4808" y="2265"/>
                  </a:lnTo>
                  <a:lnTo>
                    <a:pt x="4873" y="2237"/>
                  </a:lnTo>
                  <a:lnTo>
                    <a:pt x="4902" y="2241"/>
                  </a:lnTo>
                  <a:lnTo>
                    <a:pt x="4883" y="2263"/>
                  </a:lnTo>
                  <a:lnTo>
                    <a:pt x="4831" y="2315"/>
                  </a:lnTo>
                  <a:moveTo>
                    <a:pt x="326" y="2496"/>
                  </a:moveTo>
                  <a:lnTo>
                    <a:pt x="285" y="2507"/>
                  </a:lnTo>
                  <a:lnTo>
                    <a:pt x="202" y="2469"/>
                  </a:lnTo>
                  <a:lnTo>
                    <a:pt x="202" y="2440"/>
                  </a:lnTo>
                  <a:lnTo>
                    <a:pt x="163" y="2411"/>
                  </a:lnTo>
                  <a:lnTo>
                    <a:pt x="167" y="2387"/>
                  </a:lnTo>
                  <a:lnTo>
                    <a:pt x="110" y="2372"/>
                  </a:lnTo>
                  <a:lnTo>
                    <a:pt x="117" y="2327"/>
                  </a:lnTo>
                  <a:lnTo>
                    <a:pt x="137" y="2308"/>
                  </a:lnTo>
                  <a:lnTo>
                    <a:pt x="192" y="2326"/>
                  </a:lnTo>
                  <a:lnTo>
                    <a:pt x="223" y="2339"/>
                  </a:lnTo>
                  <a:lnTo>
                    <a:pt x="278" y="2347"/>
                  </a:lnTo>
                  <a:lnTo>
                    <a:pt x="281" y="2376"/>
                  </a:lnTo>
                  <a:lnTo>
                    <a:pt x="286" y="2415"/>
                  </a:lnTo>
                  <a:lnTo>
                    <a:pt x="329" y="2450"/>
                  </a:lnTo>
                  <a:lnTo>
                    <a:pt x="326" y="2496"/>
                  </a:lnTo>
                  <a:moveTo>
                    <a:pt x="4418" y="2446"/>
                  </a:moveTo>
                  <a:lnTo>
                    <a:pt x="4385" y="2448"/>
                  </a:lnTo>
                  <a:lnTo>
                    <a:pt x="4309" y="2422"/>
                  </a:lnTo>
                  <a:lnTo>
                    <a:pt x="4262" y="2382"/>
                  </a:lnTo>
                  <a:lnTo>
                    <a:pt x="4287" y="2375"/>
                  </a:lnTo>
                  <a:lnTo>
                    <a:pt x="4366" y="2396"/>
                  </a:lnTo>
                  <a:lnTo>
                    <a:pt x="4421" y="2431"/>
                  </a:lnTo>
                  <a:lnTo>
                    <a:pt x="4418" y="2446"/>
                  </a:lnTo>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84" name="Freeform 37">
              <a:extLst>
                <a:ext uri="{FF2B5EF4-FFF2-40B4-BE49-F238E27FC236}">
                  <a16:creationId xmlns:a16="http://schemas.microsoft.com/office/drawing/2014/main" id="{71FB09FB-D1DB-524D-84DB-9CA9C3E62C73}"/>
                </a:ext>
              </a:extLst>
            </p:cNvPr>
            <p:cNvSpPr>
              <a:spLocks/>
            </p:cNvSpPr>
            <p:nvPr/>
          </p:nvSpPr>
          <p:spPr bwMode="auto">
            <a:xfrm>
              <a:off x="5862638" y="2336801"/>
              <a:ext cx="112713" cy="66675"/>
            </a:xfrm>
            <a:custGeom>
              <a:avLst/>
              <a:gdLst>
                <a:gd name="T0" fmla="*/ 57 w 71"/>
                <a:gd name="T1" fmla="*/ 6 h 42"/>
                <a:gd name="T2" fmla="*/ 58 w 71"/>
                <a:gd name="T3" fmla="*/ 10 h 42"/>
                <a:gd name="T4" fmla="*/ 56 w 71"/>
                <a:gd name="T5" fmla="*/ 15 h 42"/>
                <a:gd name="T6" fmla="*/ 63 w 71"/>
                <a:gd name="T7" fmla="*/ 19 h 42"/>
                <a:gd name="T8" fmla="*/ 71 w 71"/>
                <a:gd name="T9" fmla="*/ 19 h 42"/>
                <a:gd name="T10" fmla="*/ 71 w 71"/>
                <a:gd name="T11" fmla="*/ 27 h 42"/>
                <a:gd name="T12" fmla="*/ 64 w 71"/>
                <a:gd name="T13" fmla="*/ 31 h 42"/>
                <a:gd name="T14" fmla="*/ 51 w 71"/>
                <a:gd name="T15" fmla="*/ 28 h 42"/>
                <a:gd name="T16" fmla="*/ 48 w 71"/>
                <a:gd name="T17" fmla="*/ 37 h 42"/>
                <a:gd name="T18" fmla="*/ 40 w 71"/>
                <a:gd name="T19" fmla="*/ 37 h 42"/>
                <a:gd name="T20" fmla="*/ 38 w 71"/>
                <a:gd name="T21" fmla="*/ 34 h 42"/>
                <a:gd name="T22" fmla="*/ 29 w 71"/>
                <a:gd name="T23" fmla="*/ 41 h 42"/>
                <a:gd name="T24" fmla="*/ 21 w 71"/>
                <a:gd name="T25" fmla="*/ 42 h 42"/>
                <a:gd name="T26" fmla="*/ 13 w 71"/>
                <a:gd name="T27" fmla="*/ 38 h 42"/>
                <a:gd name="T28" fmla="*/ 8 w 71"/>
                <a:gd name="T29" fmla="*/ 29 h 42"/>
                <a:gd name="T30" fmla="*/ 0 w 71"/>
                <a:gd name="T31" fmla="*/ 32 h 42"/>
                <a:gd name="T32" fmla="*/ 0 w 71"/>
                <a:gd name="T33" fmla="*/ 22 h 42"/>
                <a:gd name="T34" fmla="*/ 11 w 71"/>
                <a:gd name="T35" fmla="*/ 11 h 42"/>
                <a:gd name="T36" fmla="*/ 11 w 71"/>
                <a:gd name="T37" fmla="*/ 6 h 42"/>
                <a:gd name="T38" fmla="*/ 18 w 71"/>
                <a:gd name="T39" fmla="*/ 8 h 42"/>
                <a:gd name="T40" fmla="*/ 22 w 71"/>
                <a:gd name="T41" fmla="*/ 4 h 42"/>
                <a:gd name="T42" fmla="*/ 36 w 71"/>
                <a:gd name="T43" fmla="*/ 4 h 42"/>
                <a:gd name="T44" fmla="*/ 40 w 71"/>
                <a:gd name="T45" fmla="*/ 0 h 42"/>
                <a:gd name="T46" fmla="*/ 57 w 71"/>
                <a:gd name="T47" fmla="*/ 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 h="42">
                  <a:moveTo>
                    <a:pt x="57" y="6"/>
                  </a:moveTo>
                  <a:lnTo>
                    <a:pt x="58" y="10"/>
                  </a:lnTo>
                  <a:lnTo>
                    <a:pt x="56" y="15"/>
                  </a:lnTo>
                  <a:lnTo>
                    <a:pt x="63" y="19"/>
                  </a:lnTo>
                  <a:lnTo>
                    <a:pt x="71" y="19"/>
                  </a:lnTo>
                  <a:lnTo>
                    <a:pt x="71" y="27"/>
                  </a:lnTo>
                  <a:lnTo>
                    <a:pt x="64" y="31"/>
                  </a:lnTo>
                  <a:lnTo>
                    <a:pt x="51" y="28"/>
                  </a:lnTo>
                  <a:lnTo>
                    <a:pt x="48" y="37"/>
                  </a:lnTo>
                  <a:lnTo>
                    <a:pt x="40" y="37"/>
                  </a:lnTo>
                  <a:lnTo>
                    <a:pt x="38" y="34"/>
                  </a:lnTo>
                  <a:lnTo>
                    <a:pt x="29" y="41"/>
                  </a:lnTo>
                  <a:lnTo>
                    <a:pt x="21" y="42"/>
                  </a:lnTo>
                  <a:lnTo>
                    <a:pt x="13" y="38"/>
                  </a:lnTo>
                  <a:lnTo>
                    <a:pt x="8" y="29"/>
                  </a:lnTo>
                  <a:lnTo>
                    <a:pt x="0" y="32"/>
                  </a:lnTo>
                  <a:lnTo>
                    <a:pt x="0" y="22"/>
                  </a:lnTo>
                  <a:lnTo>
                    <a:pt x="11" y="11"/>
                  </a:lnTo>
                  <a:lnTo>
                    <a:pt x="11" y="6"/>
                  </a:lnTo>
                  <a:lnTo>
                    <a:pt x="18" y="8"/>
                  </a:lnTo>
                  <a:lnTo>
                    <a:pt x="22" y="4"/>
                  </a:lnTo>
                  <a:lnTo>
                    <a:pt x="36" y="4"/>
                  </a:lnTo>
                  <a:lnTo>
                    <a:pt x="40" y="0"/>
                  </a:lnTo>
                  <a:lnTo>
                    <a:pt x="57" y="6"/>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85" name="Freeform 38">
              <a:extLst>
                <a:ext uri="{FF2B5EF4-FFF2-40B4-BE49-F238E27FC236}">
                  <a16:creationId xmlns:a16="http://schemas.microsoft.com/office/drawing/2014/main" id="{F09C23E9-6506-1C47-9CBF-A8CE66C0BBEC}"/>
                </a:ext>
              </a:extLst>
            </p:cNvPr>
            <p:cNvSpPr>
              <a:spLocks noEditPoints="1"/>
            </p:cNvSpPr>
            <p:nvPr/>
          </p:nvSpPr>
          <p:spPr bwMode="auto">
            <a:xfrm>
              <a:off x="3683000" y="4489450"/>
              <a:ext cx="387350" cy="1239838"/>
            </a:xfrm>
            <a:custGeom>
              <a:avLst/>
              <a:gdLst>
                <a:gd name="T0" fmla="*/ 233 w 999"/>
                <a:gd name="T1" fmla="*/ 450 h 3202"/>
                <a:gd name="T2" fmla="*/ 296 w 999"/>
                <a:gd name="T3" fmla="*/ 460 h 3202"/>
                <a:gd name="T4" fmla="*/ 208 w 999"/>
                <a:gd name="T5" fmla="*/ 590 h 3202"/>
                <a:gd name="T6" fmla="*/ 221 w 999"/>
                <a:gd name="T7" fmla="*/ 759 h 3202"/>
                <a:gd name="T8" fmla="*/ 205 w 999"/>
                <a:gd name="T9" fmla="*/ 846 h 3202"/>
                <a:gd name="T10" fmla="*/ 159 w 999"/>
                <a:gd name="T11" fmla="*/ 1003 h 3202"/>
                <a:gd name="T12" fmla="*/ 154 w 999"/>
                <a:gd name="T13" fmla="*/ 1173 h 3202"/>
                <a:gd name="T14" fmla="*/ 239 w 999"/>
                <a:gd name="T15" fmla="*/ 1335 h 3202"/>
                <a:gd name="T16" fmla="*/ 234 w 999"/>
                <a:gd name="T17" fmla="*/ 1496 h 3202"/>
                <a:gd name="T18" fmla="*/ 212 w 999"/>
                <a:gd name="T19" fmla="*/ 1622 h 3202"/>
                <a:gd name="T20" fmla="*/ 275 w 999"/>
                <a:gd name="T21" fmla="*/ 1782 h 3202"/>
                <a:gd name="T22" fmla="*/ 244 w 999"/>
                <a:gd name="T23" fmla="*/ 1888 h 3202"/>
                <a:gd name="T24" fmla="*/ 295 w 999"/>
                <a:gd name="T25" fmla="*/ 2078 h 3202"/>
                <a:gd name="T26" fmla="*/ 319 w 999"/>
                <a:gd name="T27" fmla="*/ 2192 h 3202"/>
                <a:gd name="T28" fmla="*/ 349 w 999"/>
                <a:gd name="T29" fmla="*/ 2259 h 3202"/>
                <a:gd name="T30" fmla="*/ 404 w 999"/>
                <a:gd name="T31" fmla="*/ 2307 h 3202"/>
                <a:gd name="T32" fmla="*/ 404 w 999"/>
                <a:gd name="T33" fmla="*/ 2372 h 3202"/>
                <a:gd name="T34" fmla="*/ 409 w 999"/>
                <a:gd name="T35" fmla="*/ 2554 h 3202"/>
                <a:gd name="T36" fmla="*/ 431 w 999"/>
                <a:gd name="T37" fmla="*/ 2649 h 3202"/>
                <a:gd name="T38" fmla="*/ 436 w 999"/>
                <a:gd name="T39" fmla="*/ 2774 h 3202"/>
                <a:gd name="T40" fmla="*/ 513 w 999"/>
                <a:gd name="T41" fmla="*/ 2798 h 3202"/>
                <a:gd name="T42" fmla="*/ 583 w 999"/>
                <a:gd name="T43" fmla="*/ 2908 h 3202"/>
                <a:gd name="T44" fmla="*/ 808 w 999"/>
                <a:gd name="T45" fmla="*/ 2932 h 3202"/>
                <a:gd name="T46" fmla="*/ 728 w 999"/>
                <a:gd name="T47" fmla="*/ 2952 h 3202"/>
                <a:gd name="T48" fmla="*/ 706 w 999"/>
                <a:gd name="T49" fmla="*/ 3058 h 3202"/>
                <a:gd name="T50" fmla="*/ 596 w 999"/>
                <a:gd name="T51" fmla="*/ 3033 h 3202"/>
                <a:gd name="T52" fmla="*/ 498 w 999"/>
                <a:gd name="T53" fmla="*/ 2976 h 3202"/>
                <a:gd name="T54" fmla="*/ 354 w 999"/>
                <a:gd name="T55" fmla="*/ 2877 h 3202"/>
                <a:gd name="T56" fmla="*/ 296 w 999"/>
                <a:gd name="T57" fmla="*/ 2774 h 3202"/>
                <a:gd name="T58" fmla="*/ 226 w 999"/>
                <a:gd name="T59" fmla="*/ 2552 h 3202"/>
                <a:gd name="T60" fmla="*/ 162 w 999"/>
                <a:gd name="T61" fmla="*/ 2463 h 3202"/>
                <a:gd name="T62" fmla="*/ 173 w 999"/>
                <a:gd name="T63" fmla="*/ 2250 h 3202"/>
                <a:gd name="T64" fmla="*/ 237 w 999"/>
                <a:gd name="T65" fmla="*/ 2105 h 3202"/>
                <a:gd name="T66" fmla="*/ 196 w 999"/>
                <a:gd name="T67" fmla="*/ 2188 h 3202"/>
                <a:gd name="T68" fmla="*/ 132 w 999"/>
                <a:gd name="T69" fmla="*/ 2056 h 3202"/>
                <a:gd name="T70" fmla="*/ 124 w 999"/>
                <a:gd name="T71" fmla="*/ 1842 h 3202"/>
                <a:gd name="T72" fmla="*/ 50 w 999"/>
                <a:gd name="T73" fmla="*/ 1664 h 3202"/>
                <a:gd name="T74" fmla="*/ 88 w 999"/>
                <a:gd name="T75" fmla="*/ 1524 h 3202"/>
                <a:gd name="T76" fmla="*/ 107 w 999"/>
                <a:gd name="T77" fmla="*/ 1262 h 3202"/>
                <a:gd name="T78" fmla="*/ 72 w 999"/>
                <a:gd name="T79" fmla="*/ 1065 h 3202"/>
                <a:gd name="T80" fmla="*/ 68 w 999"/>
                <a:gd name="T81" fmla="*/ 856 h 3202"/>
                <a:gd name="T82" fmla="*/ 52 w 999"/>
                <a:gd name="T83" fmla="*/ 515 h 3202"/>
                <a:gd name="T84" fmla="*/ 28 w 999"/>
                <a:gd name="T85" fmla="*/ 185 h 3202"/>
                <a:gd name="T86" fmla="*/ 36 w 999"/>
                <a:gd name="T87" fmla="*/ 43 h 3202"/>
                <a:gd name="T88" fmla="*/ 93 w 999"/>
                <a:gd name="T89" fmla="*/ 57 h 3202"/>
                <a:gd name="T90" fmla="*/ 152 w 999"/>
                <a:gd name="T91" fmla="*/ 155 h 3202"/>
                <a:gd name="T92" fmla="*/ 189 w 999"/>
                <a:gd name="T93" fmla="*/ 333 h 3202"/>
                <a:gd name="T94" fmla="*/ 893 w 999"/>
                <a:gd name="T95" fmla="*/ 3142 h 3202"/>
                <a:gd name="T96" fmla="*/ 999 w 999"/>
                <a:gd name="T97" fmla="*/ 3144 h 3202"/>
                <a:gd name="T98" fmla="*/ 950 w 999"/>
                <a:gd name="T99" fmla="*/ 3202 h 3202"/>
                <a:gd name="T100" fmla="*/ 878 w 999"/>
                <a:gd name="T101" fmla="*/ 3193 h 3202"/>
                <a:gd name="T102" fmla="*/ 750 w 999"/>
                <a:gd name="T103" fmla="*/ 3157 h 3202"/>
                <a:gd name="T104" fmla="*/ 565 w 999"/>
                <a:gd name="T105" fmla="*/ 3068 h 3202"/>
                <a:gd name="T106" fmla="*/ 497 w 999"/>
                <a:gd name="T107" fmla="*/ 2993 h 3202"/>
                <a:gd name="T108" fmla="*/ 708 w 999"/>
                <a:gd name="T109" fmla="*/ 3077 h 3202"/>
                <a:gd name="T110" fmla="*/ 721 w 999"/>
                <a:gd name="T111" fmla="*/ 2984 h 3202"/>
                <a:gd name="T112" fmla="*/ 816 w 999"/>
                <a:gd name="T113" fmla="*/ 2960 h 3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99" h="3202">
                  <a:moveTo>
                    <a:pt x="189" y="333"/>
                  </a:moveTo>
                  <a:lnTo>
                    <a:pt x="233" y="450"/>
                  </a:lnTo>
                  <a:lnTo>
                    <a:pt x="284" y="439"/>
                  </a:lnTo>
                  <a:lnTo>
                    <a:pt x="296" y="460"/>
                  </a:lnTo>
                  <a:lnTo>
                    <a:pt x="282" y="548"/>
                  </a:lnTo>
                  <a:lnTo>
                    <a:pt x="208" y="590"/>
                  </a:lnTo>
                  <a:lnTo>
                    <a:pt x="231" y="732"/>
                  </a:lnTo>
                  <a:lnTo>
                    <a:pt x="221" y="759"/>
                  </a:lnTo>
                  <a:lnTo>
                    <a:pt x="248" y="793"/>
                  </a:lnTo>
                  <a:lnTo>
                    <a:pt x="205" y="846"/>
                  </a:lnTo>
                  <a:lnTo>
                    <a:pt x="171" y="926"/>
                  </a:lnTo>
                  <a:lnTo>
                    <a:pt x="159" y="1003"/>
                  </a:lnTo>
                  <a:lnTo>
                    <a:pt x="181" y="1085"/>
                  </a:lnTo>
                  <a:lnTo>
                    <a:pt x="154" y="1173"/>
                  </a:lnTo>
                  <a:lnTo>
                    <a:pt x="217" y="1319"/>
                  </a:lnTo>
                  <a:lnTo>
                    <a:pt x="239" y="1335"/>
                  </a:lnTo>
                  <a:lnTo>
                    <a:pt x="256" y="1413"/>
                  </a:lnTo>
                  <a:lnTo>
                    <a:pt x="234" y="1496"/>
                  </a:lnTo>
                  <a:lnTo>
                    <a:pt x="252" y="1566"/>
                  </a:lnTo>
                  <a:lnTo>
                    <a:pt x="212" y="1622"/>
                  </a:lnTo>
                  <a:lnTo>
                    <a:pt x="232" y="1700"/>
                  </a:lnTo>
                  <a:lnTo>
                    <a:pt x="275" y="1782"/>
                  </a:lnTo>
                  <a:lnTo>
                    <a:pt x="242" y="1813"/>
                  </a:lnTo>
                  <a:lnTo>
                    <a:pt x="244" y="1888"/>
                  </a:lnTo>
                  <a:lnTo>
                    <a:pt x="253" y="1975"/>
                  </a:lnTo>
                  <a:lnTo>
                    <a:pt x="295" y="2078"/>
                  </a:lnTo>
                  <a:lnTo>
                    <a:pt x="273" y="2095"/>
                  </a:lnTo>
                  <a:lnTo>
                    <a:pt x="319" y="2192"/>
                  </a:lnTo>
                  <a:lnTo>
                    <a:pt x="360" y="2224"/>
                  </a:lnTo>
                  <a:lnTo>
                    <a:pt x="349" y="2259"/>
                  </a:lnTo>
                  <a:lnTo>
                    <a:pt x="386" y="2276"/>
                  </a:lnTo>
                  <a:lnTo>
                    <a:pt x="404" y="2307"/>
                  </a:lnTo>
                  <a:lnTo>
                    <a:pt x="380" y="2323"/>
                  </a:lnTo>
                  <a:lnTo>
                    <a:pt x="404" y="2372"/>
                  </a:lnTo>
                  <a:lnTo>
                    <a:pt x="418" y="2483"/>
                  </a:lnTo>
                  <a:lnTo>
                    <a:pt x="409" y="2554"/>
                  </a:lnTo>
                  <a:lnTo>
                    <a:pt x="432" y="2596"/>
                  </a:lnTo>
                  <a:lnTo>
                    <a:pt x="431" y="2649"/>
                  </a:lnTo>
                  <a:lnTo>
                    <a:pt x="395" y="2686"/>
                  </a:lnTo>
                  <a:lnTo>
                    <a:pt x="436" y="2774"/>
                  </a:lnTo>
                  <a:lnTo>
                    <a:pt x="471" y="2804"/>
                  </a:lnTo>
                  <a:lnTo>
                    <a:pt x="513" y="2798"/>
                  </a:lnTo>
                  <a:lnTo>
                    <a:pt x="537" y="2860"/>
                  </a:lnTo>
                  <a:lnTo>
                    <a:pt x="583" y="2908"/>
                  </a:lnTo>
                  <a:lnTo>
                    <a:pt x="744" y="2919"/>
                  </a:lnTo>
                  <a:lnTo>
                    <a:pt x="808" y="2932"/>
                  </a:lnTo>
                  <a:lnTo>
                    <a:pt x="751" y="2931"/>
                  </a:lnTo>
                  <a:lnTo>
                    <a:pt x="728" y="2952"/>
                  </a:lnTo>
                  <a:lnTo>
                    <a:pt x="683" y="2981"/>
                  </a:lnTo>
                  <a:lnTo>
                    <a:pt x="706" y="3058"/>
                  </a:lnTo>
                  <a:lnTo>
                    <a:pt x="680" y="3060"/>
                  </a:lnTo>
                  <a:lnTo>
                    <a:pt x="596" y="3033"/>
                  </a:lnTo>
                  <a:lnTo>
                    <a:pt x="498" y="2976"/>
                  </a:lnTo>
                  <a:lnTo>
                    <a:pt x="498" y="2976"/>
                  </a:lnTo>
                  <a:lnTo>
                    <a:pt x="397" y="2929"/>
                  </a:lnTo>
                  <a:lnTo>
                    <a:pt x="354" y="2877"/>
                  </a:lnTo>
                  <a:lnTo>
                    <a:pt x="352" y="2829"/>
                  </a:lnTo>
                  <a:lnTo>
                    <a:pt x="296" y="2774"/>
                  </a:lnTo>
                  <a:lnTo>
                    <a:pt x="230" y="2632"/>
                  </a:lnTo>
                  <a:lnTo>
                    <a:pt x="226" y="2552"/>
                  </a:lnTo>
                  <a:lnTo>
                    <a:pt x="272" y="2488"/>
                  </a:lnTo>
                  <a:lnTo>
                    <a:pt x="162" y="2463"/>
                  </a:lnTo>
                  <a:lnTo>
                    <a:pt x="199" y="2389"/>
                  </a:lnTo>
                  <a:lnTo>
                    <a:pt x="173" y="2250"/>
                  </a:lnTo>
                  <a:lnTo>
                    <a:pt x="258" y="2280"/>
                  </a:lnTo>
                  <a:lnTo>
                    <a:pt x="237" y="2105"/>
                  </a:lnTo>
                  <a:lnTo>
                    <a:pt x="184" y="2083"/>
                  </a:lnTo>
                  <a:lnTo>
                    <a:pt x="196" y="2188"/>
                  </a:lnTo>
                  <a:lnTo>
                    <a:pt x="150" y="2176"/>
                  </a:lnTo>
                  <a:lnTo>
                    <a:pt x="132" y="2056"/>
                  </a:lnTo>
                  <a:lnTo>
                    <a:pt x="109" y="1900"/>
                  </a:lnTo>
                  <a:lnTo>
                    <a:pt x="124" y="1842"/>
                  </a:lnTo>
                  <a:lnTo>
                    <a:pt x="81" y="1759"/>
                  </a:lnTo>
                  <a:lnTo>
                    <a:pt x="50" y="1664"/>
                  </a:lnTo>
                  <a:lnTo>
                    <a:pt x="79" y="1661"/>
                  </a:lnTo>
                  <a:lnTo>
                    <a:pt x="88" y="1524"/>
                  </a:lnTo>
                  <a:lnTo>
                    <a:pt x="105" y="1389"/>
                  </a:lnTo>
                  <a:lnTo>
                    <a:pt x="107" y="1262"/>
                  </a:lnTo>
                  <a:lnTo>
                    <a:pt x="65" y="1135"/>
                  </a:lnTo>
                  <a:lnTo>
                    <a:pt x="72" y="1065"/>
                  </a:lnTo>
                  <a:lnTo>
                    <a:pt x="44" y="960"/>
                  </a:lnTo>
                  <a:lnTo>
                    <a:pt x="68" y="856"/>
                  </a:lnTo>
                  <a:lnTo>
                    <a:pt x="55" y="691"/>
                  </a:lnTo>
                  <a:lnTo>
                    <a:pt x="52" y="515"/>
                  </a:lnTo>
                  <a:lnTo>
                    <a:pt x="50" y="324"/>
                  </a:lnTo>
                  <a:lnTo>
                    <a:pt x="28" y="185"/>
                  </a:lnTo>
                  <a:lnTo>
                    <a:pt x="0" y="65"/>
                  </a:lnTo>
                  <a:lnTo>
                    <a:pt x="36" y="43"/>
                  </a:lnTo>
                  <a:lnTo>
                    <a:pt x="51" y="0"/>
                  </a:lnTo>
                  <a:lnTo>
                    <a:pt x="93" y="57"/>
                  </a:lnTo>
                  <a:lnTo>
                    <a:pt x="110" y="119"/>
                  </a:lnTo>
                  <a:lnTo>
                    <a:pt x="152" y="155"/>
                  </a:lnTo>
                  <a:lnTo>
                    <a:pt x="138" y="237"/>
                  </a:lnTo>
                  <a:lnTo>
                    <a:pt x="189" y="333"/>
                  </a:lnTo>
                  <a:moveTo>
                    <a:pt x="816" y="2960"/>
                  </a:moveTo>
                  <a:lnTo>
                    <a:pt x="893" y="3142"/>
                  </a:lnTo>
                  <a:lnTo>
                    <a:pt x="960" y="3142"/>
                  </a:lnTo>
                  <a:lnTo>
                    <a:pt x="999" y="3144"/>
                  </a:lnTo>
                  <a:lnTo>
                    <a:pt x="992" y="3177"/>
                  </a:lnTo>
                  <a:lnTo>
                    <a:pt x="950" y="3202"/>
                  </a:lnTo>
                  <a:lnTo>
                    <a:pt x="918" y="3200"/>
                  </a:lnTo>
                  <a:lnTo>
                    <a:pt x="878" y="3193"/>
                  </a:lnTo>
                  <a:lnTo>
                    <a:pt x="821" y="3169"/>
                  </a:lnTo>
                  <a:lnTo>
                    <a:pt x="750" y="3157"/>
                  </a:lnTo>
                  <a:lnTo>
                    <a:pt x="650" y="3112"/>
                  </a:lnTo>
                  <a:lnTo>
                    <a:pt x="565" y="3068"/>
                  </a:lnTo>
                  <a:lnTo>
                    <a:pt x="436" y="2976"/>
                  </a:lnTo>
                  <a:lnTo>
                    <a:pt x="497" y="2993"/>
                  </a:lnTo>
                  <a:lnTo>
                    <a:pt x="611" y="3048"/>
                  </a:lnTo>
                  <a:lnTo>
                    <a:pt x="708" y="3077"/>
                  </a:lnTo>
                  <a:lnTo>
                    <a:pt x="724" y="3040"/>
                  </a:lnTo>
                  <a:lnTo>
                    <a:pt x="721" y="2984"/>
                  </a:lnTo>
                  <a:lnTo>
                    <a:pt x="766" y="2950"/>
                  </a:lnTo>
                  <a:lnTo>
                    <a:pt x="816" y="2960"/>
                  </a:lnTo>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86" name="Freeform 39">
              <a:extLst>
                <a:ext uri="{FF2B5EF4-FFF2-40B4-BE49-F238E27FC236}">
                  <a16:creationId xmlns:a16="http://schemas.microsoft.com/office/drawing/2014/main" id="{4F012589-4049-5C4A-A0ED-308F9C61021E}"/>
                </a:ext>
              </a:extLst>
            </p:cNvPr>
            <p:cNvSpPr>
              <a:spLocks/>
            </p:cNvSpPr>
            <p:nvPr/>
          </p:nvSpPr>
          <p:spPr bwMode="auto">
            <a:xfrm>
              <a:off x="8823325" y="3246438"/>
              <a:ext cx="65088" cy="61913"/>
            </a:xfrm>
            <a:custGeom>
              <a:avLst/>
              <a:gdLst>
                <a:gd name="T0" fmla="*/ 33 w 41"/>
                <a:gd name="T1" fmla="*/ 29 h 39"/>
                <a:gd name="T2" fmla="*/ 19 w 41"/>
                <a:gd name="T3" fmla="*/ 39 h 39"/>
                <a:gd name="T4" fmla="*/ 3 w 41"/>
                <a:gd name="T5" fmla="*/ 33 h 39"/>
                <a:gd name="T6" fmla="*/ 0 w 41"/>
                <a:gd name="T7" fmla="*/ 15 h 39"/>
                <a:gd name="T8" fmla="*/ 7 w 41"/>
                <a:gd name="T9" fmla="*/ 6 h 39"/>
                <a:gd name="T10" fmla="*/ 25 w 41"/>
                <a:gd name="T11" fmla="*/ 0 h 39"/>
                <a:gd name="T12" fmla="*/ 36 w 41"/>
                <a:gd name="T13" fmla="*/ 0 h 39"/>
                <a:gd name="T14" fmla="*/ 41 w 41"/>
                <a:gd name="T15" fmla="*/ 8 h 39"/>
                <a:gd name="T16" fmla="*/ 35 w 41"/>
                <a:gd name="T17" fmla="*/ 17 h 39"/>
                <a:gd name="T18" fmla="*/ 33 w 41"/>
                <a:gd name="T19" fmla="*/ 2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39">
                  <a:moveTo>
                    <a:pt x="33" y="29"/>
                  </a:moveTo>
                  <a:lnTo>
                    <a:pt x="19" y="39"/>
                  </a:lnTo>
                  <a:lnTo>
                    <a:pt x="3" y="33"/>
                  </a:lnTo>
                  <a:lnTo>
                    <a:pt x="0" y="15"/>
                  </a:lnTo>
                  <a:lnTo>
                    <a:pt x="7" y="6"/>
                  </a:lnTo>
                  <a:lnTo>
                    <a:pt x="25" y="0"/>
                  </a:lnTo>
                  <a:lnTo>
                    <a:pt x="36" y="0"/>
                  </a:lnTo>
                  <a:lnTo>
                    <a:pt x="41" y="8"/>
                  </a:lnTo>
                  <a:lnTo>
                    <a:pt x="35" y="17"/>
                  </a:lnTo>
                  <a:lnTo>
                    <a:pt x="33" y="29"/>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87" name="Freeform 40">
              <a:extLst>
                <a:ext uri="{FF2B5EF4-FFF2-40B4-BE49-F238E27FC236}">
                  <a16:creationId xmlns:a16="http://schemas.microsoft.com/office/drawing/2014/main" id="{356984D8-B917-3644-9E08-AA77961E65DC}"/>
                </a:ext>
              </a:extLst>
            </p:cNvPr>
            <p:cNvSpPr>
              <a:spLocks/>
            </p:cNvSpPr>
            <p:nvPr/>
          </p:nvSpPr>
          <p:spPr bwMode="auto">
            <a:xfrm>
              <a:off x="7691437" y="2157413"/>
              <a:ext cx="1493838" cy="1082675"/>
            </a:xfrm>
            <a:custGeom>
              <a:avLst/>
              <a:gdLst>
                <a:gd name="T0" fmla="*/ 872 w 941"/>
                <a:gd name="T1" fmla="*/ 114 h 682"/>
                <a:gd name="T2" fmla="*/ 932 w 941"/>
                <a:gd name="T3" fmla="*/ 118 h 682"/>
                <a:gd name="T4" fmla="*/ 919 w 941"/>
                <a:gd name="T5" fmla="*/ 164 h 682"/>
                <a:gd name="T6" fmla="*/ 928 w 941"/>
                <a:gd name="T7" fmla="*/ 214 h 682"/>
                <a:gd name="T8" fmla="*/ 895 w 941"/>
                <a:gd name="T9" fmla="*/ 232 h 682"/>
                <a:gd name="T10" fmla="*/ 873 w 941"/>
                <a:gd name="T11" fmla="*/ 251 h 682"/>
                <a:gd name="T12" fmla="*/ 825 w 941"/>
                <a:gd name="T13" fmla="*/ 291 h 682"/>
                <a:gd name="T14" fmla="*/ 813 w 941"/>
                <a:gd name="T15" fmla="*/ 265 h 682"/>
                <a:gd name="T16" fmla="*/ 771 w 941"/>
                <a:gd name="T17" fmla="*/ 289 h 682"/>
                <a:gd name="T18" fmla="*/ 781 w 941"/>
                <a:gd name="T19" fmla="*/ 317 h 682"/>
                <a:gd name="T20" fmla="*/ 833 w 941"/>
                <a:gd name="T21" fmla="*/ 325 h 682"/>
                <a:gd name="T22" fmla="*/ 827 w 941"/>
                <a:gd name="T23" fmla="*/ 354 h 682"/>
                <a:gd name="T24" fmla="*/ 849 w 941"/>
                <a:gd name="T25" fmla="*/ 410 h 682"/>
                <a:gd name="T26" fmla="*/ 880 w 941"/>
                <a:gd name="T27" fmla="*/ 466 h 682"/>
                <a:gd name="T28" fmla="*/ 903 w 941"/>
                <a:gd name="T29" fmla="*/ 517 h 682"/>
                <a:gd name="T30" fmla="*/ 871 w 941"/>
                <a:gd name="T31" fmla="*/ 593 h 682"/>
                <a:gd name="T32" fmla="*/ 801 w 941"/>
                <a:gd name="T33" fmla="*/ 642 h 682"/>
                <a:gd name="T34" fmla="*/ 744 w 941"/>
                <a:gd name="T35" fmla="*/ 659 h 682"/>
                <a:gd name="T36" fmla="*/ 727 w 941"/>
                <a:gd name="T37" fmla="*/ 659 h 682"/>
                <a:gd name="T38" fmla="*/ 664 w 941"/>
                <a:gd name="T39" fmla="*/ 642 h 682"/>
                <a:gd name="T40" fmla="*/ 624 w 941"/>
                <a:gd name="T41" fmla="*/ 629 h 682"/>
                <a:gd name="T42" fmla="*/ 576 w 941"/>
                <a:gd name="T43" fmla="*/ 640 h 682"/>
                <a:gd name="T44" fmla="*/ 569 w 941"/>
                <a:gd name="T45" fmla="*/ 649 h 682"/>
                <a:gd name="T46" fmla="*/ 535 w 941"/>
                <a:gd name="T47" fmla="*/ 627 h 682"/>
                <a:gd name="T48" fmla="*/ 494 w 941"/>
                <a:gd name="T49" fmla="*/ 582 h 682"/>
                <a:gd name="T50" fmla="*/ 491 w 941"/>
                <a:gd name="T51" fmla="*/ 527 h 682"/>
                <a:gd name="T52" fmla="*/ 456 w 941"/>
                <a:gd name="T53" fmla="*/ 505 h 682"/>
                <a:gd name="T54" fmla="*/ 401 w 941"/>
                <a:gd name="T55" fmla="*/ 508 h 682"/>
                <a:gd name="T56" fmla="*/ 356 w 941"/>
                <a:gd name="T57" fmla="*/ 520 h 682"/>
                <a:gd name="T58" fmla="*/ 321 w 941"/>
                <a:gd name="T59" fmla="*/ 520 h 682"/>
                <a:gd name="T60" fmla="*/ 253 w 941"/>
                <a:gd name="T61" fmla="*/ 508 h 682"/>
                <a:gd name="T62" fmla="*/ 199 w 941"/>
                <a:gd name="T63" fmla="*/ 478 h 682"/>
                <a:gd name="T64" fmla="*/ 129 w 941"/>
                <a:gd name="T65" fmla="*/ 449 h 682"/>
                <a:gd name="T66" fmla="*/ 120 w 941"/>
                <a:gd name="T67" fmla="*/ 408 h 682"/>
                <a:gd name="T68" fmla="*/ 54 w 941"/>
                <a:gd name="T69" fmla="*/ 342 h 682"/>
                <a:gd name="T70" fmla="*/ 26 w 941"/>
                <a:gd name="T71" fmla="*/ 307 h 682"/>
                <a:gd name="T72" fmla="*/ 3 w 941"/>
                <a:gd name="T73" fmla="*/ 280 h 682"/>
                <a:gd name="T74" fmla="*/ 42 w 941"/>
                <a:gd name="T75" fmla="*/ 264 h 682"/>
                <a:gd name="T76" fmla="*/ 91 w 941"/>
                <a:gd name="T77" fmla="*/ 230 h 682"/>
                <a:gd name="T78" fmla="*/ 68 w 941"/>
                <a:gd name="T79" fmla="*/ 172 h 682"/>
                <a:gd name="T80" fmla="*/ 136 w 941"/>
                <a:gd name="T81" fmla="*/ 130 h 682"/>
                <a:gd name="T82" fmla="*/ 151 w 941"/>
                <a:gd name="T83" fmla="*/ 85 h 682"/>
                <a:gd name="T84" fmla="*/ 213 w 941"/>
                <a:gd name="T85" fmla="*/ 116 h 682"/>
                <a:gd name="T86" fmla="*/ 267 w 941"/>
                <a:gd name="T87" fmla="*/ 168 h 682"/>
                <a:gd name="T88" fmla="*/ 343 w 941"/>
                <a:gd name="T89" fmla="*/ 205 h 682"/>
                <a:gd name="T90" fmla="*/ 433 w 941"/>
                <a:gd name="T91" fmla="*/ 219 h 682"/>
                <a:gd name="T92" fmla="*/ 512 w 941"/>
                <a:gd name="T93" fmla="*/ 241 h 682"/>
                <a:gd name="T94" fmla="*/ 591 w 941"/>
                <a:gd name="T95" fmla="*/ 214 h 682"/>
                <a:gd name="T96" fmla="*/ 590 w 941"/>
                <a:gd name="T97" fmla="*/ 182 h 682"/>
                <a:gd name="T98" fmla="*/ 632 w 941"/>
                <a:gd name="T99" fmla="*/ 164 h 682"/>
                <a:gd name="T100" fmla="*/ 687 w 941"/>
                <a:gd name="T101" fmla="*/ 134 h 682"/>
                <a:gd name="T102" fmla="*/ 659 w 941"/>
                <a:gd name="T103" fmla="*/ 108 h 682"/>
                <a:gd name="T104" fmla="*/ 616 w 941"/>
                <a:gd name="T105" fmla="*/ 107 h 682"/>
                <a:gd name="T106" fmla="*/ 652 w 941"/>
                <a:gd name="T107" fmla="*/ 66 h 682"/>
                <a:gd name="T108" fmla="*/ 642 w 941"/>
                <a:gd name="T109" fmla="*/ 18 h 682"/>
                <a:gd name="T110" fmla="*/ 672 w 941"/>
                <a:gd name="T111" fmla="*/ 0 h 682"/>
                <a:gd name="T112" fmla="*/ 757 w 941"/>
                <a:gd name="T113" fmla="*/ 42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1" h="682">
                  <a:moveTo>
                    <a:pt x="791" y="74"/>
                  </a:moveTo>
                  <a:lnTo>
                    <a:pt x="823" y="80"/>
                  </a:lnTo>
                  <a:lnTo>
                    <a:pt x="852" y="95"/>
                  </a:lnTo>
                  <a:lnTo>
                    <a:pt x="872" y="114"/>
                  </a:lnTo>
                  <a:lnTo>
                    <a:pt x="896" y="114"/>
                  </a:lnTo>
                  <a:lnTo>
                    <a:pt x="905" y="106"/>
                  </a:lnTo>
                  <a:lnTo>
                    <a:pt x="927" y="100"/>
                  </a:lnTo>
                  <a:lnTo>
                    <a:pt x="932" y="118"/>
                  </a:lnTo>
                  <a:lnTo>
                    <a:pt x="930" y="126"/>
                  </a:lnTo>
                  <a:lnTo>
                    <a:pt x="940" y="148"/>
                  </a:lnTo>
                  <a:lnTo>
                    <a:pt x="941" y="168"/>
                  </a:lnTo>
                  <a:lnTo>
                    <a:pt x="919" y="164"/>
                  </a:lnTo>
                  <a:lnTo>
                    <a:pt x="909" y="171"/>
                  </a:lnTo>
                  <a:lnTo>
                    <a:pt x="924" y="189"/>
                  </a:lnTo>
                  <a:lnTo>
                    <a:pt x="936" y="213"/>
                  </a:lnTo>
                  <a:lnTo>
                    <a:pt x="928" y="214"/>
                  </a:lnTo>
                  <a:lnTo>
                    <a:pt x="934" y="224"/>
                  </a:lnTo>
                  <a:lnTo>
                    <a:pt x="916" y="212"/>
                  </a:lnTo>
                  <a:lnTo>
                    <a:pt x="916" y="223"/>
                  </a:lnTo>
                  <a:lnTo>
                    <a:pt x="895" y="232"/>
                  </a:lnTo>
                  <a:lnTo>
                    <a:pt x="904" y="243"/>
                  </a:lnTo>
                  <a:lnTo>
                    <a:pt x="889" y="243"/>
                  </a:lnTo>
                  <a:lnTo>
                    <a:pt x="877" y="236"/>
                  </a:lnTo>
                  <a:lnTo>
                    <a:pt x="873" y="251"/>
                  </a:lnTo>
                  <a:lnTo>
                    <a:pt x="861" y="262"/>
                  </a:lnTo>
                  <a:lnTo>
                    <a:pt x="853" y="275"/>
                  </a:lnTo>
                  <a:lnTo>
                    <a:pt x="833" y="281"/>
                  </a:lnTo>
                  <a:lnTo>
                    <a:pt x="825" y="291"/>
                  </a:lnTo>
                  <a:lnTo>
                    <a:pt x="809" y="296"/>
                  </a:lnTo>
                  <a:lnTo>
                    <a:pt x="814" y="287"/>
                  </a:lnTo>
                  <a:lnTo>
                    <a:pt x="806" y="279"/>
                  </a:lnTo>
                  <a:lnTo>
                    <a:pt x="813" y="265"/>
                  </a:lnTo>
                  <a:lnTo>
                    <a:pt x="799" y="254"/>
                  </a:lnTo>
                  <a:lnTo>
                    <a:pt x="788" y="261"/>
                  </a:lnTo>
                  <a:lnTo>
                    <a:pt x="776" y="275"/>
                  </a:lnTo>
                  <a:lnTo>
                    <a:pt x="771" y="289"/>
                  </a:lnTo>
                  <a:lnTo>
                    <a:pt x="755" y="290"/>
                  </a:lnTo>
                  <a:lnTo>
                    <a:pt x="751" y="299"/>
                  </a:lnTo>
                  <a:lnTo>
                    <a:pt x="766" y="313"/>
                  </a:lnTo>
                  <a:lnTo>
                    <a:pt x="781" y="317"/>
                  </a:lnTo>
                  <a:lnTo>
                    <a:pt x="786" y="326"/>
                  </a:lnTo>
                  <a:lnTo>
                    <a:pt x="802" y="332"/>
                  </a:lnTo>
                  <a:lnTo>
                    <a:pt x="815" y="317"/>
                  </a:lnTo>
                  <a:lnTo>
                    <a:pt x="833" y="325"/>
                  </a:lnTo>
                  <a:lnTo>
                    <a:pt x="845" y="326"/>
                  </a:lnTo>
                  <a:lnTo>
                    <a:pt x="852" y="337"/>
                  </a:lnTo>
                  <a:lnTo>
                    <a:pt x="830" y="343"/>
                  </a:lnTo>
                  <a:lnTo>
                    <a:pt x="827" y="354"/>
                  </a:lnTo>
                  <a:lnTo>
                    <a:pt x="815" y="364"/>
                  </a:lnTo>
                  <a:lnTo>
                    <a:pt x="811" y="378"/>
                  </a:lnTo>
                  <a:lnTo>
                    <a:pt x="834" y="390"/>
                  </a:lnTo>
                  <a:lnTo>
                    <a:pt x="849" y="410"/>
                  </a:lnTo>
                  <a:lnTo>
                    <a:pt x="867" y="429"/>
                  </a:lnTo>
                  <a:lnTo>
                    <a:pt x="884" y="445"/>
                  </a:lnTo>
                  <a:lnTo>
                    <a:pt x="889" y="461"/>
                  </a:lnTo>
                  <a:lnTo>
                    <a:pt x="880" y="466"/>
                  </a:lnTo>
                  <a:lnTo>
                    <a:pt x="888" y="477"/>
                  </a:lnTo>
                  <a:lnTo>
                    <a:pt x="900" y="484"/>
                  </a:lnTo>
                  <a:lnTo>
                    <a:pt x="903" y="501"/>
                  </a:lnTo>
                  <a:lnTo>
                    <a:pt x="903" y="517"/>
                  </a:lnTo>
                  <a:lnTo>
                    <a:pt x="894" y="519"/>
                  </a:lnTo>
                  <a:lnTo>
                    <a:pt x="888" y="541"/>
                  </a:lnTo>
                  <a:lnTo>
                    <a:pt x="881" y="569"/>
                  </a:lnTo>
                  <a:lnTo>
                    <a:pt x="871" y="593"/>
                  </a:lnTo>
                  <a:lnTo>
                    <a:pt x="851" y="613"/>
                  </a:lnTo>
                  <a:lnTo>
                    <a:pt x="830" y="630"/>
                  </a:lnTo>
                  <a:lnTo>
                    <a:pt x="810" y="632"/>
                  </a:lnTo>
                  <a:lnTo>
                    <a:pt x="801" y="642"/>
                  </a:lnTo>
                  <a:lnTo>
                    <a:pt x="793" y="635"/>
                  </a:lnTo>
                  <a:lnTo>
                    <a:pt x="785" y="645"/>
                  </a:lnTo>
                  <a:lnTo>
                    <a:pt x="762" y="656"/>
                  </a:lnTo>
                  <a:lnTo>
                    <a:pt x="744" y="659"/>
                  </a:lnTo>
                  <a:lnTo>
                    <a:pt x="742" y="681"/>
                  </a:lnTo>
                  <a:lnTo>
                    <a:pt x="732" y="682"/>
                  </a:lnTo>
                  <a:lnTo>
                    <a:pt x="725" y="667"/>
                  </a:lnTo>
                  <a:lnTo>
                    <a:pt x="727" y="659"/>
                  </a:lnTo>
                  <a:lnTo>
                    <a:pt x="702" y="652"/>
                  </a:lnTo>
                  <a:lnTo>
                    <a:pt x="694" y="656"/>
                  </a:lnTo>
                  <a:lnTo>
                    <a:pt x="675" y="650"/>
                  </a:lnTo>
                  <a:lnTo>
                    <a:pt x="664" y="642"/>
                  </a:lnTo>
                  <a:lnTo>
                    <a:pt x="665" y="630"/>
                  </a:lnTo>
                  <a:lnTo>
                    <a:pt x="648" y="626"/>
                  </a:lnTo>
                  <a:lnTo>
                    <a:pt x="638" y="618"/>
                  </a:lnTo>
                  <a:lnTo>
                    <a:pt x="624" y="629"/>
                  </a:lnTo>
                  <a:lnTo>
                    <a:pt x="608" y="632"/>
                  </a:lnTo>
                  <a:lnTo>
                    <a:pt x="593" y="632"/>
                  </a:lnTo>
                  <a:lnTo>
                    <a:pt x="585" y="637"/>
                  </a:lnTo>
                  <a:lnTo>
                    <a:pt x="576" y="640"/>
                  </a:lnTo>
                  <a:lnTo>
                    <a:pt x="583" y="663"/>
                  </a:lnTo>
                  <a:lnTo>
                    <a:pt x="573" y="663"/>
                  </a:lnTo>
                  <a:lnTo>
                    <a:pt x="571" y="658"/>
                  </a:lnTo>
                  <a:lnTo>
                    <a:pt x="569" y="649"/>
                  </a:lnTo>
                  <a:lnTo>
                    <a:pt x="557" y="656"/>
                  </a:lnTo>
                  <a:lnTo>
                    <a:pt x="548" y="652"/>
                  </a:lnTo>
                  <a:lnTo>
                    <a:pt x="533" y="644"/>
                  </a:lnTo>
                  <a:lnTo>
                    <a:pt x="535" y="627"/>
                  </a:lnTo>
                  <a:lnTo>
                    <a:pt x="523" y="623"/>
                  </a:lnTo>
                  <a:lnTo>
                    <a:pt x="515" y="604"/>
                  </a:lnTo>
                  <a:lnTo>
                    <a:pt x="497" y="607"/>
                  </a:lnTo>
                  <a:lnTo>
                    <a:pt x="494" y="582"/>
                  </a:lnTo>
                  <a:lnTo>
                    <a:pt x="507" y="565"/>
                  </a:lnTo>
                  <a:lnTo>
                    <a:pt x="504" y="548"/>
                  </a:lnTo>
                  <a:lnTo>
                    <a:pt x="500" y="532"/>
                  </a:lnTo>
                  <a:lnTo>
                    <a:pt x="491" y="527"/>
                  </a:lnTo>
                  <a:lnTo>
                    <a:pt x="482" y="515"/>
                  </a:lnTo>
                  <a:lnTo>
                    <a:pt x="472" y="516"/>
                  </a:lnTo>
                  <a:lnTo>
                    <a:pt x="452" y="513"/>
                  </a:lnTo>
                  <a:lnTo>
                    <a:pt x="456" y="505"/>
                  </a:lnTo>
                  <a:lnTo>
                    <a:pt x="445" y="492"/>
                  </a:lnTo>
                  <a:lnTo>
                    <a:pt x="434" y="500"/>
                  </a:lnTo>
                  <a:lnTo>
                    <a:pt x="418" y="495"/>
                  </a:lnTo>
                  <a:lnTo>
                    <a:pt x="401" y="508"/>
                  </a:lnTo>
                  <a:lnTo>
                    <a:pt x="389" y="524"/>
                  </a:lnTo>
                  <a:lnTo>
                    <a:pt x="375" y="527"/>
                  </a:lnTo>
                  <a:lnTo>
                    <a:pt x="366" y="521"/>
                  </a:lnTo>
                  <a:lnTo>
                    <a:pt x="356" y="520"/>
                  </a:lnTo>
                  <a:lnTo>
                    <a:pt x="343" y="516"/>
                  </a:lnTo>
                  <a:lnTo>
                    <a:pt x="334" y="521"/>
                  </a:lnTo>
                  <a:lnTo>
                    <a:pt x="326" y="536"/>
                  </a:lnTo>
                  <a:lnTo>
                    <a:pt x="321" y="520"/>
                  </a:lnTo>
                  <a:lnTo>
                    <a:pt x="311" y="524"/>
                  </a:lnTo>
                  <a:lnTo>
                    <a:pt x="290" y="522"/>
                  </a:lnTo>
                  <a:lnTo>
                    <a:pt x="269" y="517"/>
                  </a:lnTo>
                  <a:lnTo>
                    <a:pt x="253" y="508"/>
                  </a:lnTo>
                  <a:lnTo>
                    <a:pt x="238" y="504"/>
                  </a:lnTo>
                  <a:lnTo>
                    <a:pt x="230" y="494"/>
                  </a:lnTo>
                  <a:lnTo>
                    <a:pt x="219" y="491"/>
                  </a:lnTo>
                  <a:lnTo>
                    <a:pt x="199" y="478"/>
                  </a:lnTo>
                  <a:lnTo>
                    <a:pt x="183" y="472"/>
                  </a:lnTo>
                  <a:lnTo>
                    <a:pt x="177" y="476"/>
                  </a:lnTo>
                  <a:lnTo>
                    <a:pt x="149" y="462"/>
                  </a:lnTo>
                  <a:lnTo>
                    <a:pt x="129" y="449"/>
                  </a:lnTo>
                  <a:lnTo>
                    <a:pt x="119" y="426"/>
                  </a:lnTo>
                  <a:lnTo>
                    <a:pt x="132" y="429"/>
                  </a:lnTo>
                  <a:lnTo>
                    <a:pt x="130" y="418"/>
                  </a:lnTo>
                  <a:lnTo>
                    <a:pt x="120" y="408"/>
                  </a:lnTo>
                  <a:lnTo>
                    <a:pt x="118" y="391"/>
                  </a:lnTo>
                  <a:lnTo>
                    <a:pt x="93" y="366"/>
                  </a:lnTo>
                  <a:lnTo>
                    <a:pt x="63" y="358"/>
                  </a:lnTo>
                  <a:lnTo>
                    <a:pt x="54" y="342"/>
                  </a:lnTo>
                  <a:lnTo>
                    <a:pt x="38" y="333"/>
                  </a:lnTo>
                  <a:lnTo>
                    <a:pt x="34" y="327"/>
                  </a:lnTo>
                  <a:lnTo>
                    <a:pt x="28" y="315"/>
                  </a:lnTo>
                  <a:lnTo>
                    <a:pt x="26" y="307"/>
                  </a:lnTo>
                  <a:lnTo>
                    <a:pt x="15" y="302"/>
                  </a:lnTo>
                  <a:lnTo>
                    <a:pt x="9" y="304"/>
                  </a:lnTo>
                  <a:lnTo>
                    <a:pt x="0" y="285"/>
                  </a:lnTo>
                  <a:lnTo>
                    <a:pt x="3" y="280"/>
                  </a:lnTo>
                  <a:lnTo>
                    <a:pt x="0" y="276"/>
                  </a:lnTo>
                  <a:lnTo>
                    <a:pt x="13" y="266"/>
                  </a:lnTo>
                  <a:lnTo>
                    <a:pt x="23" y="262"/>
                  </a:lnTo>
                  <a:lnTo>
                    <a:pt x="42" y="264"/>
                  </a:lnTo>
                  <a:lnTo>
                    <a:pt x="44" y="252"/>
                  </a:lnTo>
                  <a:lnTo>
                    <a:pt x="65" y="249"/>
                  </a:lnTo>
                  <a:lnTo>
                    <a:pt x="68" y="241"/>
                  </a:lnTo>
                  <a:lnTo>
                    <a:pt x="91" y="230"/>
                  </a:lnTo>
                  <a:lnTo>
                    <a:pt x="92" y="225"/>
                  </a:lnTo>
                  <a:lnTo>
                    <a:pt x="87" y="213"/>
                  </a:lnTo>
                  <a:lnTo>
                    <a:pt x="96" y="208"/>
                  </a:lnTo>
                  <a:lnTo>
                    <a:pt x="68" y="172"/>
                  </a:lnTo>
                  <a:lnTo>
                    <a:pt x="98" y="164"/>
                  </a:lnTo>
                  <a:lnTo>
                    <a:pt x="104" y="160"/>
                  </a:lnTo>
                  <a:lnTo>
                    <a:pt x="101" y="123"/>
                  </a:lnTo>
                  <a:lnTo>
                    <a:pt x="136" y="130"/>
                  </a:lnTo>
                  <a:lnTo>
                    <a:pt x="141" y="121"/>
                  </a:lnTo>
                  <a:lnTo>
                    <a:pt x="133" y="100"/>
                  </a:lnTo>
                  <a:lnTo>
                    <a:pt x="146" y="98"/>
                  </a:lnTo>
                  <a:lnTo>
                    <a:pt x="151" y="85"/>
                  </a:lnTo>
                  <a:lnTo>
                    <a:pt x="157" y="83"/>
                  </a:lnTo>
                  <a:lnTo>
                    <a:pt x="168" y="97"/>
                  </a:lnTo>
                  <a:lnTo>
                    <a:pt x="186" y="108"/>
                  </a:lnTo>
                  <a:lnTo>
                    <a:pt x="213" y="116"/>
                  </a:lnTo>
                  <a:lnTo>
                    <a:pt x="232" y="132"/>
                  </a:lnTo>
                  <a:lnTo>
                    <a:pt x="236" y="156"/>
                  </a:lnTo>
                  <a:lnTo>
                    <a:pt x="246" y="165"/>
                  </a:lnTo>
                  <a:lnTo>
                    <a:pt x="267" y="168"/>
                  </a:lnTo>
                  <a:lnTo>
                    <a:pt x="290" y="171"/>
                  </a:lnTo>
                  <a:lnTo>
                    <a:pt x="316" y="184"/>
                  </a:lnTo>
                  <a:lnTo>
                    <a:pt x="327" y="186"/>
                  </a:lnTo>
                  <a:lnTo>
                    <a:pt x="343" y="205"/>
                  </a:lnTo>
                  <a:lnTo>
                    <a:pt x="358" y="217"/>
                  </a:lnTo>
                  <a:lnTo>
                    <a:pt x="376" y="217"/>
                  </a:lnTo>
                  <a:lnTo>
                    <a:pt x="412" y="222"/>
                  </a:lnTo>
                  <a:lnTo>
                    <a:pt x="433" y="219"/>
                  </a:lnTo>
                  <a:lnTo>
                    <a:pt x="451" y="222"/>
                  </a:lnTo>
                  <a:lnTo>
                    <a:pt x="481" y="234"/>
                  </a:lnTo>
                  <a:lnTo>
                    <a:pt x="502" y="234"/>
                  </a:lnTo>
                  <a:lnTo>
                    <a:pt x="512" y="241"/>
                  </a:lnTo>
                  <a:lnTo>
                    <a:pt x="527" y="230"/>
                  </a:lnTo>
                  <a:lnTo>
                    <a:pt x="550" y="222"/>
                  </a:lnTo>
                  <a:lnTo>
                    <a:pt x="575" y="222"/>
                  </a:lnTo>
                  <a:lnTo>
                    <a:pt x="591" y="214"/>
                  </a:lnTo>
                  <a:lnTo>
                    <a:pt x="598" y="203"/>
                  </a:lnTo>
                  <a:lnTo>
                    <a:pt x="606" y="196"/>
                  </a:lnTo>
                  <a:lnTo>
                    <a:pt x="600" y="190"/>
                  </a:lnTo>
                  <a:lnTo>
                    <a:pt x="590" y="182"/>
                  </a:lnTo>
                  <a:lnTo>
                    <a:pt x="592" y="169"/>
                  </a:lnTo>
                  <a:lnTo>
                    <a:pt x="602" y="171"/>
                  </a:lnTo>
                  <a:lnTo>
                    <a:pt x="621" y="175"/>
                  </a:lnTo>
                  <a:lnTo>
                    <a:pt x="632" y="164"/>
                  </a:lnTo>
                  <a:lnTo>
                    <a:pt x="653" y="156"/>
                  </a:lnTo>
                  <a:lnTo>
                    <a:pt x="657" y="142"/>
                  </a:lnTo>
                  <a:lnTo>
                    <a:pt x="665" y="137"/>
                  </a:lnTo>
                  <a:lnTo>
                    <a:pt x="687" y="134"/>
                  </a:lnTo>
                  <a:lnTo>
                    <a:pt x="702" y="136"/>
                  </a:lnTo>
                  <a:lnTo>
                    <a:pt x="699" y="129"/>
                  </a:lnTo>
                  <a:lnTo>
                    <a:pt x="676" y="115"/>
                  </a:lnTo>
                  <a:lnTo>
                    <a:pt x="659" y="108"/>
                  </a:lnTo>
                  <a:lnTo>
                    <a:pt x="651" y="116"/>
                  </a:lnTo>
                  <a:lnTo>
                    <a:pt x="633" y="112"/>
                  </a:lnTo>
                  <a:lnTo>
                    <a:pt x="625" y="115"/>
                  </a:lnTo>
                  <a:lnTo>
                    <a:pt x="616" y="107"/>
                  </a:lnTo>
                  <a:lnTo>
                    <a:pt x="615" y="87"/>
                  </a:lnTo>
                  <a:lnTo>
                    <a:pt x="613" y="71"/>
                  </a:lnTo>
                  <a:lnTo>
                    <a:pt x="638" y="79"/>
                  </a:lnTo>
                  <a:lnTo>
                    <a:pt x="652" y="66"/>
                  </a:lnTo>
                  <a:lnTo>
                    <a:pt x="646" y="57"/>
                  </a:lnTo>
                  <a:lnTo>
                    <a:pt x="646" y="36"/>
                  </a:lnTo>
                  <a:lnTo>
                    <a:pt x="650" y="30"/>
                  </a:lnTo>
                  <a:lnTo>
                    <a:pt x="642" y="18"/>
                  </a:lnTo>
                  <a:lnTo>
                    <a:pt x="630" y="14"/>
                  </a:lnTo>
                  <a:lnTo>
                    <a:pt x="635" y="4"/>
                  </a:lnTo>
                  <a:lnTo>
                    <a:pt x="652" y="0"/>
                  </a:lnTo>
                  <a:lnTo>
                    <a:pt x="672" y="0"/>
                  </a:lnTo>
                  <a:lnTo>
                    <a:pt x="700" y="5"/>
                  </a:lnTo>
                  <a:lnTo>
                    <a:pt x="719" y="13"/>
                  </a:lnTo>
                  <a:lnTo>
                    <a:pt x="744" y="33"/>
                  </a:lnTo>
                  <a:lnTo>
                    <a:pt x="757" y="42"/>
                  </a:lnTo>
                  <a:lnTo>
                    <a:pt x="771" y="54"/>
                  </a:lnTo>
                  <a:lnTo>
                    <a:pt x="791" y="74"/>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88" name="Freeform 41">
              <a:extLst>
                <a:ext uri="{FF2B5EF4-FFF2-40B4-BE49-F238E27FC236}">
                  <a16:creationId xmlns:a16="http://schemas.microsoft.com/office/drawing/2014/main" id="{8335B76A-42CF-CE4E-AFA4-B614AB6400F0}"/>
                </a:ext>
              </a:extLst>
            </p:cNvPr>
            <p:cNvSpPr>
              <a:spLocks/>
            </p:cNvSpPr>
            <p:nvPr/>
          </p:nvSpPr>
          <p:spPr bwMode="auto">
            <a:xfrm>
              <a:off x="5456238" y="3562350"/>
              <a:ext cx="174625" cy="203200"/>
            </a:xfrm>
            <a:custGeom>
              <a:avLst/>
              <a:gdLst>
                <a:gd name="T0" fmla="*/ 105 w 110"/>
                <a:gd name="T1" fmla="*/ 115 h 128"/>
                <a:gd name="T2" fmla="*/ 97 w 110"/>
                <a:gd name="T3" fmla="*/ 115 h 128"/>
                <a:gd name="T4" fmla="*/ 84 w 110"/>
                <a:gd name="T5" fmla="*/ 111 h 128"/>
                <a:gd name="T6" fmla="*/ 72 w 110"/>
                <a:gd name="T7" fmla="*/ 111 h 128"/>
                <a:gd name="T8" fmla="*/ 50 w 110"/>
                <a:gd name="T9" fmla="*/ 115 h 128"/>
                <a:gd name="T10" fmla="*/ 37 w 110"/>
                <a:gd name="T11" fmla="*/ 121 h 128"/>
                <a:gd name="T12" fmla="*/ 19 w 110"/>
                <a:gd name="T13" fmla="*/ 128 h 128"/>
                <a:gd name="T14" fmla="*/ 16 w 110"/>
                <a:gd name="T15" fmla="*/ 128 h 128"/>
                <a:gd name="T16" fmla="*/ 17 w 110"/>
                <a:gd name="T17" fmla="*/ 111 h 128"/>
                <a:gd name="T18" fmla="*/ 19 w 110"/>
                <a:gd name="T19" fmla="*/ 108 h 128"/>
                <a:gd name="T20" fmla="*/ 18 w 110"/>
                <a:gd name="T21" fmla="*/ 100 h 128"/>
                <a:gd name="T22" fmla="*/ 11 w 110"/>
                <a:gd name="T23" fmla="*/ 91 h 128"/>
                <a:gd name="T24" fmla="*/ 5 w 110"/>
                <a:gd name="T25" fmla="*/ 90 h 128"/>
                <a:gd name="T26" fmla="*/ 0 w 110"/>
                <a:gd name="T27" fmla="*/ 84 h 128"/>
                <a:gd name="T28" fmla="*/ 3 w 110"/>
                <a:gd name="T29" fmla="*/ 75 h 128"/>
                <a:gd name="T30" fmla="*/ 2 w 110"/>
                <a:gd name="T31" fmla="*/ 65 h 128"/>
                <a:gd name="T32" fmla="*/ 3 w 110"/>
                <a:gd name="T33" fmla="*/ 59 h 128"/>
                <a:gd name="T34" fmla="*/ 6 w 110"/>
                <a:gd name="T35" fmla="*/ 59 h 128"/>
                <a:gd name="T36" fmla="*/ 7 w 110"/>
                <a:gd name="T37" fmla="*/ 50 h 128"/>
                <a:gd name="T38" fmla="*/ 5 w 110"/>
                <a:gd name="T39" fmla="*/ 46 h 128"/>
                <a:gd name="T40" fmla="*/ 7 w 110"/>
                <a:gd name="T41" fmla="*/ 43 h 128"/>
                <a:gd name="T42" fmla="*/ 14 w 110"/>
                <a:gd name="T43" fmla="*/ 40 h 128"/>
                <a:gd name="T44" fmla="*/ 9 w 110"/>
                <a:gd name="T45" fmla="*/ 24 h 128"/>
                <a:gd name="T46" fmla="*/ 5 w 110"/>
                <a:gd name="T47" fmla="*/ 15 h 128"/>
                <a:gd name="T48" fmla="*/ 7 w 110"/>
                <a:gd name="T49" fmla="*/ 8 h 128"/>
                <a:gd name="T50" fmla="*/ 11 w 110"/>
                <a:gd name="T51" fmla="*/ 6 h 128"/>
                <a:gd name="T52" fmla="*/ 13 w 110"/>
                <a:gd name="T53" fmla="*/ 5 h 128"/>
                <a:gd name="T54" fmla="*/ 18 w 110"/>
                <a:gd name="T55" fmla="*/ 7 h 128"/>
                <a:gd name="T56" fmla="*/ 32 w 110"/>
                <a:gd name="T57" fmla="*/ 8 h 128"/>
                <a:gd name="T58" fmla="*/ 35 w 110"/>
                <a:gd name="T59" fmla="*/ 2 h 128"/>
                <a:gd name="T60" fmla="*/ 39 w 110"/>
                <a:gd name="T61" fmla="*/ 2 h 128"/>
                <a:gd name="T62" fmla="*/ 44 w 110"/>
                <a:gd name="T63" fmla="*/ 0 h 128"/>
                <a:gd name="T64" fmla="*/ 47 w 110"/>
                <a:gd name="T65" fmla="*/ 9 h 128"/>
                <a:gd name="T66" fmla="*/ 51 w 110"/>
                <a:gd name="T67" fmla="*/ 6 h 128"/>
                <a:gd name="T68" fmla="*/ 58 w 110"/>
                <a:gd name="T69" fmla="*/ 3 h 128"/>
                <a:gd name="T70" fmla="*/ 67 w 110"/>
                <a:gd name="T71" fmla="*/ 7 h 128"/>
                <a:gd name="T72" fmla="*/ 70 w 110"/>
                <a:gd name="T73" fmla="*/ 14 h 128"/>
                <a:gd name="T74" fmla="*/ 78 w 110"/>
                <a:gd name="T75" fmla="*/ 19 h 128"/>
                <a:gd name="T76" fmla="*/ 85 w 110"/>
                <a:gd name="T77" fmla="*/ 14 h 128"/>
                <a:gd name="T78" fmla="*/ 93 w 110"/>
                <a:gd name="T79" fmla="*/ 13 h 128"/>
                <a:gd name="T80" fmla="*/ 106 w 110"/>
                <a:gd name="T81" fmla="*/ 18 h 128"/>
                <a:gd name="T82" fmla="*/ 110 w 110"/>
                <a:gd name="T83" fmla="*/ 48 h 128"/>
                <a:gd name="T84" fmla="*/ 103 w 110"/>
                <a:gd name="T85" fmla="*/ 65 h 128"/>
                <a:gd name="T86" fmla="*/ 98 w 110"/>
                <a:gd name="T87" fmla="*/ 88 h 128"/>
                <a:gd name="T88" fmla="*/ 106 w 110"/>
                <a:gd name="T89" fmla="*/ 107 h 128"/>
                <a:gd name="T90" fmla="*/ 105 w 110"/>
                <a:gd name="T91" fmla="*/ 11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0" h="128">
                  <a:moveTo>
                    <a:pt x="105" y="115"/>
                  </a:moveTo>
                  <a:lnTo>
                    <a:pt x="97" y="115"/>
                  </a:lnTo>
                  <a:lnTo>
                    <a:pt x="84" y="111"/>
                  </a:lnTo>
                  <a:lnTo>
                    <a:pt x="72" y="111"/>
                  </a:lnTo>
                  <a:lnTo>
                    <a:pt x="50" y="115"/>
                  </a:lnTo>
                  <a:lnTo>
                    <a:pt x="37" y="121"/>
                  </a:lnTo>
                  <a:lnTo>
                    <a:pt x="19" y="128"/>
                  </a:lnTo>
                  <a:lnTo>
                    <a:pt x="16" y="128"/>
                  </a:lnTo>
                  <a:lnTo>
                    <a:pt x="17" y="111"/>
                  </a:lnTo>
                  <a:lnTo>
                    <a:pt x="19" y="108"/>
                  </a:lnTo>
                  <a:lnTo>
                    <a:pt x="18" y="100"/>
                  </a:lnTo>
                  <a:lnTo>
                    <a:pt x="11" y="91"/>
                  </a:lnTo>
                  <a:lnTo>
                    <a:pt x="5" y="90"/>
                  </a:lnTo>
                  <a:lnTo>
                    <a:pt x="0" y="84"/>
                  </a:lnTo>
                  <a:lnTo>
                    <a:pt x="3" y="75"/>
                  </a:lnTo>
                  <a:lnTo>
                    <a:pt x="2" y="65"/>
                  </a:lnTo>
                  <a:lnTo>
                    <a:pt x="3" y="59"/>
                  </a:lnTo>
                  <a:lnTo>
                    <a:pt x="6" y="59"/>
                  </a:lnTo>
                  <a:lnTo>
                    <a:pt x="7" y="50"/>
                  </a:lnTo>
                  <a:lnTo>
                    <a:pt x="5" y="46"/>
                  </a:lnTo>
                  <a:lnTo>
                    <a:pt x="7" y="43"/>
                  </a:lnTo>
                  <a:lnTo>
                    <a:pt x="14" y="40"/>
                  </a:lnTo>
                  <a:lnTo>
                    <a:pt x="9" y="24"/>
                  </a:lnTo>
                  <a:lnTo>
                    <a:pt x="5" y="15"/>
                  </a:lnTo>
                  <a:lnTo>
                    <a:pt x="7" y="8"/>
                  </a:lnTo>
                  <a:lnTo>
                    <a:pt x="11" y="6"/>
                  </a:lnTo>
                  <a:lnTo>
                    <a:pt x="13" y="5"/>
                  </a:lnTo>
                  <a:lnTo>
                    <a:pt x="18" y="7"/>
                  </a:lnTo>
                  <a:lnTo>
                    <a:pt x="32" y="8"/>
                  </a:lnTo>
                  <a:lnTo>
                    <a:pt x="35" y="2"/>
                  </a:lnTo>
                  <a:lnTo>
                    <a:pt x="39" y="2"/>
                  </a:lnTo>
                  <a:lnTo>
                    <a:pt x="44" y="0"/>
                  </a:lnTo>
                  <a:lnTo>
                    <a:pt x="47" y="9"/>
                  </a:lnTo>
                  <a:lnTo>
                    <a:pt x="51" y="6"/>
                  </a:lnTo>
                  <a:lnTo>
                    <a:pt x="58" y="3"/>
                  </a:lnTo>
                  <a:lnTo>
                    <a:pt x="67" y="7"/>
                  </a:lnTo>
                  <a:lnTo>
                    <a:pt x="70" y="14"/>
                  </a:lnTo>
                  <a:lnTo>
                    <a:pt x="78" y="19"/>
                  </a:lnTo>
                  <a:lnTo>
                    <a:pt x="85" y="14"/>
                  </a:lnTo>
                  <a:lnTo>
                    <a:pt x="93" y="13"/>
                  </a:lnTo>
                  <a:lnTo>
                    <a:pt x="106" y="18"/>
                  </a:lnTo>
                  <a:lnTo>
                    <a:pt x="110" y="48"/>
                  </a:lnTo>
                  <a:lnTo>
                    <a:pt x="103" y="65"/>
                  </a:lnTo>
                  <a:lnTo>
                    <a:pt x="98" y="88"/>
                  </a:lnTo>
                  <a:lnTo>
                    <a:pt x="106" y="107"/>
                  </a:lnTo>
                  <a:lnTo>
                    <a:pt x="105" y="115"/>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89" name="Freeform 42">
              <a:extLst>
                <a:ext uri="{FF2B5EF4-FFF2-40B4-BE49-F238E27FC236}">
                  <a16:creationId xmlns:a16="http://schemas.microsoft.com/office/drawing/2014/main" id="{2E772225-1A02-5E49-B13C-F69012D9AAD5}"/>
                </a:ext>
              </a:extLst>
            </p:cNvPr>
            <p:cNvSpPr>
              <a:spLocks/>
            </p:cNvSpPr>
            <p:nvPr/>
          </p:nvSpPr>
          <p:spPr bwMode="auto">
            <a:xfrm>
              <a:off x="5953126" y="3484563"/>
              <a:ext cx="220663" cy="366713"/>
            </a:xfrm>
            <a:custGeom>
              <a:avLst/>
              <a:gdLst>
                <a:gd name="T0" fmla="*/ 85 w 139"/>
                <a:gd name="T1" fmla="*/ 220 h 231"/>
                <a:gd name="T2" fmla="*/ 82 w 139"/>
                <a:gd name="T3" fmla="*/ 219 h 231"/>
                <a:gd name="T4" fmla="*/ 71 w 139"/>
                <a:gd name="T5" fmla="*/ 222 h 231"/>
                <a:gd name="T6" fmla="*/ 60 w 139"/>
                <a:gd name="T7" fmla="*/ 219 h 231"/>
                <a:gd name="T8" fmla="*/ 52 w 139"/>
                <a:gd name="T9" fmla="*/ 220 h 231"/>
                <a:gd name="T10" fmla="*/ 22 w 139"/>
                <a:gd name="T11" fmla="*/ 220 h 231"/>
                <a:gd name="T12" fmla="*/ 24 w 139"/>
                <a:gd name="T13" fmla="*/ 204 h 231"/>
                <a:gd name="T14" fmla="*/ 17 w 139"/>
                <a:gd name="T15" fmla="*/ 190 h 231"/>
                <a:gd name="T16" fmla="*/ 9 w 139"/>
                <a:gd name="T17" fmla="*/ 186 h 231"/>
                <a:gd name="T18" fmla="*/ 5 w 139"/>
                <a:gd name="T19" fmla="*/ 177 h 231"/>
                <a:gd name="T20" fmla="*/ 0 w 139"/>
                <a:gd name="T21" fmla="*/ 174 h 231"/>
                <a:gd name="T22" fmla="*/ 0 w 139"/>
                <a:gd name="T23" fmla="*/ 168 h 231"/>
                <a:gd name="T24" fmla="*/ 5 w 139"/>
                <a:gd name="T25" fmla="*/ 154 h 231"/>
                <a:gd name="T26" fmla="*/ 14 w 139"/>
                <a:gd name="T27" fmla="*/ 134 h 231"/>
                <a:gd name="T28" fmla="*/ 19 w 139"/>
                <a:gd name="T29" fmla="*/ 133 h 231"/>
                <a:gd name="T30" fmla="*/ 30 w 139"/>
                <a:gd name="T31" fmla="*/ 121 h 231"/>
                <a:gd name="T32" fmla="*/ 37 w 139"/>
                <a:gd name="T33" fmla="*/ 121 h 231"/>
                <a:gd name="T34" fmla="*/ 47 w 139"/>
                <a:gd name="T35" fmla="*/ 129 h 231"/>
                <a:gd name="T36" fmla="*/ 60 w 139"/>
                <a:gd name="T37" fmla="*/ 122 h 231"/>
                <a:gd name="T38" fmla="*/ 61 w 139"/>
                <a:gd name="T39" fmla="*/ 114 h 231"/>
                <a:gd name="T40" fmla="*/ 66 w 139"/>
                <a:gd name="T41" fmla="*/ 105 h 231"/>
                <a:gd name="T42" fmla="*/ 68 w 139"/>
                <a:gd name="T43" fmla="*/ 95 h 231"/>
                <a:gd name="T44" fmla="*/ 78 w 139"/>
                <a:gd name="T45" fmla="*/ 86 h 231"/>
                <a:gd name="T46" fmla="*/ 81 w 139"/>
                <a:gd name="T47" fmla="*/ 72 h 231"/>
                <a:gd name="T48" fmla="*/ 85 w 139"/>
                <a:gd name="T49" fmla="*/ 67 h 231"/>
                <a:gd name="T50" fmla="*/ 88 w 139"/>
                <a:gd name="T51" fmla="*/ 56 h 231"/>
                <a:gd name="T52" fmla="*/ 93 w 139"/>
                <a:gd name="T53" fmla="*/ 43 h 231"/>
                <a:gd name="T54" fmla="*/ 108 w 139"/>
                <a:gd name="T55" fmla="*/ 27 h 231"/>
                <a:gd name="T56" fmla="*/ 108 w 139"/>
                <a:gd name="T57" fmla="*/ 20 h 231"/>
                <a:gd name="T58" fmla="*/ 110 w 139"/>
                <a:gd name="T59" fmla="*/ 16 h 231"/>
                <a:gd name="T60" fmla="*/ 103 w 139"/>
                <a:gd name="T61" fmla="*/ 8 h 231"/>
                <a:gd name="T62" fmla="*/ 104 w 139"/>
                <a:gd name="T63" fmla="*/ 1 h 231"/>
                <a:gd name="T64" fmla="*/ 109 w 139"/>
                <a:gd name="T65" fmla="*/ 0 h 231"/>
                <a:gd name="T66" fmla="*/ 116 w 139"/>
                <a:gd name="T67" fmla="*/ 14 h 231"/>
                <a:gd name="T68" fmla="*/ 118 w 139"/>
                <a:gd name="T69" fmla="*/ 27 h 231"/>
                <a:gd name="T70" fmla="*/ 117 w 139"/>
                <a:gd name="T71" fmla="*/ 41 h 231"/>
                <a:gd name="T72" fmla="*/ 127 w 139"/>
                <a:gd name="T73" fmla="*/ 60 h 231"/>
                <a:gd name="T74" fmla="*/ 117 w 139"/>
                <a:gd name="T75" fmla="*/ 60 h 231"/>
                <a:gd name="T76" fmla="*/ 112 w 139"/>
                <a:gd name="T77" fmla="*/ 61 h 231"/>
                <a:gd name="T78" fmla="*/ 104 w 139"/>
                <a:gd name="T79" fmla="*/ 59 h 231"/>
                <a:gd name="T80" fmla="*/ 100 w 139"/>
                <a:gd name="T81" fmla="*/ 69 h 231"/>
                <a:gd name="T82" fmla="*/ 111 w 139"/>
                <a:gd name="T83" fmla="*/ 81 h 231"/>
                <a:gd name="T84" fmla="*/ 119 w 139"/>
                <a:gd name="T85" fmla="*/ 85 h 231"/>
                <a:gd name="T86" fmla="*/ 121 w 139"/>
                <a:gd name="T87" fmla="*/ 93 h 231"/>
                <a:gd name="T88" fmla="*/ 127 w 139"/>
                <a:gd name="T89" fmla="*/ 107 h 231"/>
                <a:gd name="T90" fmla="*/ 124 w 139"/>
                <a:gd name="T91" fmla="*/ 113 h 231"/>
                <a:gd name="T92" fmla="*/ 115 w 139"/>
                <a:gd name="T93" fmla="*/ 134 h 231"/>
                <a:gd name="T94" fmla="*/ 111 w 139"/>
                <a:gd name="T95" fmla="*/ 138 h 231"/>
                <a:gd name="T96" fmla="*/ 110 w 139"/>
                <a:gd name="T97" fmla="*/ 154 h 231"/>
                <a:gd name="T98" fmla="*/ 112 w 139"/>
                <a:gd name="T99" fmla="*/ 163 h 231"/>
                <a:gd name="T100" fmla="*/ 110 w 139"/>
                <a:gd name="T101" fmla="*/ 169 h 231"/>
                <a:gd name="T102" fmla="*/ 119 w 139"/>
                <a:gd name="T103" fmla="*/ 180 h 231"/>
                <a:gd name="T104" fmla="*/ 120 w 139"/>
                <a:gd name="T105" fmla="*/ 188 h 231"/>
                <a:gd name="T106" fmla="*/ 127 w 139"/>
                <a:gd name="T107" fmla="*/ 198 h 231"/>
                <a:gd name="T108" fmla="*/ 136 w 139"/>
                <a:gd name="T109" fmla="*/ 205 h 231"/>
                <a:gd name="T110" fmla="*/ 137 w 139"/>
                <a:gd name="T111" fmla="*/ 214 h 231"/>
                <a:gd name="T112" fmla="*/ 139 w 139"/>
                <a:gd name="T113" fmla="*/ 220 h 231"/>
                <a:gd name="T114" fmla="*/ 137 w 139"/>
                <a:gd name="T115" fmla="*/ 231 h 231"/>
                <a:gd name="T116" fmla="*/ 123 w 139"/>
                <a:gd name="T117" fmla="*/ 227 h 231"/>
                <a:gd name="T118" fmla="*/ 108 w 139"/>
                <a:gd name="T119" fmla="*/ 221 h 231"/>
                <a:gd name="T120" fmla="*/ 85 w 139"/>
                <a:gd name="T121" fmla="*/ 22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9" h="231">
                  <a:moveTo>
                    <a:pt x="85" y="220"/>
                  </a:moveTo>
                  <a:lnTo>
                    <a:pt x="82" y="219"/>
                  </a:lnTo>
                  <a:lnTo>
                    <a:pt x="71" y="222"/>
                  </a:lnTo>
                  <a:lnTo>
                    <a:pt x="60" y="219"/>
                  </a:lnTo>
                  <a:lnTo>
                    <a:pt x="52" y="220"/>
                  </a:lnTo>
                  <a:lnTo>
                    <a:pt x="22" y="220"/>
                  </a:lnTo>
                  <a:lnTo>
                    <a:pt x="24" y="204"/>
                  </a:lnTo>
                  <a:lnTo>
                    <a:pt x="17" y="190"/>
                  </a:lnTo>
                  <a:lnTo>
                    <a:pt x="9" y="186"/>
                  </a:lnTo>
                  <a:lnTo>
                    <a:pt x="5" y="177"/>
                  </a:lnTo>
                  <a:lnTo>
                    <a:pt x="0" y="174"/>
                  </a:lnTo>
                  <a:lnTo>
                    <a:pt x="0" y="168"/>
                  </a:lnTo>
                  <a:lnTo>
                    <a:pt x="5" y="154"/>
                  </a:lnTo>
                  <a:lnTo>
                    <a:pt x="14" y="134"/>
                  </a:lnTo>
                  <a:lnTo>
                    <a:pt x="19" y="133"/>
                  </a:lnTo>
                  <a:lnTo>
                    <a:pt x="30" y="121"/>
                  </a:lnTo>
                  <a:lnTo>
                    <a:pt x="37" y="121"/>
                  </a:lnTo>
                  <a:lnTo>
                    <a:pt x="47" y="129"/>
                  </a:lnTo>
                  <a:lnTo>
                    <a:pt x="60" y="122"/>
                  </a:lnTo>
                  <a:lnTo>
                    <a:pt x="61" y="114"/>
                  </a:lnTo>
                  <a:lnTo>
                    <a:pt x="66" y="105"/>
                  </a:lnTo>
                  <a:lnTo>
                    <a:pt x="68" y="95"/>
                  </a:lnTo>
                  <a:lnTo>
                    <a:pt x="78" y="86"/>
                  </a:lnTo>
                  <a:lnTo>
                    <a:pt x="81" y="72"/>
                  </a:lnTo>
                  <a:lnTo>
                    <a:pt x="85" y="67"/>
                  </a:lnTo>
                  <a:lnTo>
                    <a:pt x="88" y="56"/>
                  </a:lnTo>
                  <a:lnTo>
                    <a:pt x="93" y="43"/>
                  </a:lnTo>
                  <a:lnTo>
                    <a:pt x="108" y="27"/>
                  </a:lnTo>
                  <a:lnTo>
                    <a:pt x="108" y="20"/>
                  </a:lnTo>
                  <a:lnTo>
                    <a:pt x="110" y="16"/>
                  </a:lnTo>
                  <a:lnTo>
                    <a:pt x="103" y="8"/>
                  </a:lnTo>
                  <a:lnTo>
                    <a:pt x="104" y="1"/>
                  </a:lnTo>
                  <a:lnTo>
                    <a:pt x="109" y="0"/>
                  </a:lnTo>
                  <a:lnTo>
                    <a:pt x="116" y="14"/>
                  </a:lnTo>
                  <a:lnTo>
                    <a:pt x="118" y="27"/>
                  </a:lnTo>
                  <a:lnTo>
                    <a:pt x="117" y="41"/>
                  </a:lnTo>
                  <a:lnTo>
                    <a:pt x="127" y="60"/>
                  </a:lnTo>
                  <a:lnTo>
                    <a:pt x="117" y="60"/>
                  </a:lnTo>
                  <a:lnTo>
                    <a:pt x="112" y="61"/>
                  </a:lnTo>
                  <a:lnTo>
                    <a:pt x="104" y="59"/>
                  </a:lnTo>
                  <a:lnTo>
                    <a:pt x="100" y="69"/>
                  </a:lnTo>
                  <a:lnTo>
                    <a:pt x="111" y="81"/>
                  </a:lnTo>
                  <a:lnTo>
                    <a:pt x="119" y="85"/>
                  </a:lnTo>
                  <a:lnTo>
                    <a:pt x="121" y="93"/>
                  </a:lnTo>
                  <a:lnTo>
                    <a:pt x="127" y="107"/>
                  </a:lnTo>
                  <a:lnTo>
                    <a:pt x="124" y="113"/>
                  </a:lnTo>
                  <a:lnTo>
                    <a:pt x="115" y="134"/>
                  </a:lnTo>
                  <a:lnTo>
                    <a:pt x="111" y="138"/>
                  </a:lnTo>
                  <a:lnTo>
                    <a:pt x="110" y="154"/>
                  </a:lnTo>
                  <a:lnTo>
                    <a:pt x="112" y="163"/>
                  </a:lnTo>
                  <a:lnTo>
                    <a:pt x="110" y="169"/>
                  </a:lnTo>
                  <a:lnTo>
                    <a:pt x="119" y="180"/>
                  </a:lnTo>
                  <a:lnTo>
                    <a:pt x="120" y="188"/>
                  </a:lnTo>
                  <a:lnTo>
                    <a:pt x="127" y="198"/>
                  </a:lnTo>
                  <a:lnTo>
                    <a:pt x="136" y="205"/>
                  </a:lnTo>
                  <a:lnTo>
                    <a:pt x="137" y="214"/>
                  </a:lnTo>
                  <a:lnTo>
                    <a:pt x="139" y="220"/>
                  </a:lnTo>
                  <a:lnTo>
                    <a:pt x="137" y="231"/>
                  </a:lnTo>
                  <a:lnTo>
                    <a:pt x="123" y="227"/>
                  </a:lnTo>
                  <a:lnTo>
                    <a:pt x="108" y="221"/>
                  </a:lnTo>
                  <a:lnTo>
                    <a:pt x="85" y="220"/>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90" name="Freeform 43">
              <a:extLst>
                <a:ext uri="{FF2B5EF4-FFF2-40B4-BE49-F238E27FC236}">
                  <a16:creationId xmlns:a16="http://schemas.microsoft.com/office/drawing/2014/main" id="{360C886E-DFF5-514B-8B55-30A656A01B34}"/>
                </a:ext>
              </a:extLst>
            </p:cNvPr>
            <p:cNvSpPr>
              <a:spLocks/>
            </p:cNvSpPr>
            <p:nvPr/>
          </p:nvSpPr>
          <p:spPr bwMode="auto">
            <a:xfrm>
              <a:off x="6061075" y="3735388"/>
              <a:ext cx="554038" cy="611188"/>
            </a:xfrm>
            <a:custGeom>
              <a:avLst/>
              <a:gdLst>
                <a:gd name="T0" fmla="*/ 342 w 349"/>
                <a:gd name="T1" fmla="*/ 61 h 385"/>
                <a:gd name="T2" fmla="*/ 343 w 349"/>
                <a:gd name="T3" fmla="*/ 71 h 385"/>
                <a:gd name="T4" fmla="*/ 329 w 349"/>
                <a:gd name="T5" fmla="*/ 87 h 385"/>
                <a:gd name="T6" fmla="*/ 324 w 349"/>
                <a:gd name="T7" fmla="*/ 114 h 385"/>
                <a:gd name="T8" fmla="*/ 320 w 349"/>
                <a:gd name="T9" fmla="*/ 137 h 385"/>
                <a:gd name="T10" fmla="*/ 314 w 349"/>
                <a:gd name="T11" fmla="*/ 155 h 385"/>
                <a:gd name="T12" fmla="*/ 310 w 349"/>
                <a:gd name="T13" fmla="*/ 168 h 385"/>
                <a:gd name="T14" fmla="*/ 315 w 349"/>
                <a:gd name="T15" fmla="*/ 203 h 385"/>
                <a:gd name="T16" fmla="*/ 316 w 349"/>
                <a:gd name="T17" fmla="*/ 233 h 385"/>
                <a:gd name="T18" fmla="*/ 330 w 349"/>
                <a:gd name="T19" fmla="*/ 256 h 385"/>
                <a:gd name="T20" fmla="*/ 332 w 349"/>
                <a:gd name="T21" fmla="*/ 281 h 385"/>
                <a:gd name="T22" fmla="*/ 303 w 349"/>
                <a:gd name="T23" fmla="*/ 287 h 385"/>
                <a:gd name="T24" fmla="*/ 301 w 349"/>
                <a:gd name="T25" fmla="*/ 309 h 385"/>
                <a:gd name="T26" fmla="*/ 295 w 349"/>
                <a:gd name="T27" fmla="*/ 354 h 385"/>
                <a:gd name="T28" fmla="*/ 312 w 349"/>
                <a:gd name="T29" fmla="*/ 366 h 385"/>
                <a:gd name="T30" fmla="*/ 318 w 349"/>
                <a:gd name="T31" fmla="*/ 385 h 385"/>
                <a:gd name="T32" fmla="*/ 297 w 349"/>
                <a:gd name="T33" fmla="*/ 373 h 385"/>
                <a:gd name="T34" fmla="*/ 276 w 349"/>
                <a:gd name="T35" fmla="*/ 362 h 385"/>
                <a:gd name="T36" fmla="*/ 261 w 349"/>
                <a:gd name="T37" fmla="*/ 357 h 385"/>
                <a:gd name="T38" fmla="*/ 241 w 349"/>
                <a:gd name="T39" fmla="*/ 345 h 385"/>
                <a:gd name="T40" fmla="*/ 221 w 349"/>
                <a:gd name="T41" fmla="*/ 344 h 385"/>
                <a:gd name="T42" fmla="*/ 214 w 349"/>
                <a:gd name="T43" fmla="*/ 336 h 385"/>
                <a:gd name="T44" fmla="*/ 194 w 349"/>
                <a:gd name="T45" fmla="*/ 338 h 385"/>
                <a:gd name="T46" fmla="*/ 181 w 349"/>
                <a:gd name="T47" fmla="*/ 340 h 385"/>
                <a:gd name="T48" fmla="*/ 177 w 349"/>
                <a:gd name="T49" fmla="*/ 307 h 385"/>
                <a:gd name="T50" fmla="*/ 178 w 349"/>
                <a:gd name="T51" fmla="*/ 282 h 385"/>
                <a:gd name="T52" fmla="*/ 175 w 349"/>
                <a:gd name="T53" fmla="*/ 261 h 385"/>
                <a:gd name="T54" fmla="*/ 154 w 349"/>
                <a:gd name="T55" fmla="*/ 253 h 385"/>
                <a:gd name="T56" fmla="*/ 144 w 349"/>
                <a:gd name="T57" fmla="*/ 257 h 385"/>
                <a:gd name="T58" fmla="*/ 128 w 349"/>
                <a:gd name="T59" fmla="*/ 270 h 385"/>
                <a:gd name="T60" fmla="*/ 115 w 349"/>
                <a:gd name="T61" fmla="*/ 273 h 385"/>
                <a:gd name="T62" fmla="*/ 97 w 349"/>
                <a:gd name="T63" fmla="*/ 277 h 385"/>
                <a:gd name="T64" fmla="*/ 85 w 349"/>
                <a:gd name="T65" fmla="*/ 260 h 385"/>
                <a:gd name="T66" fmla="*/ 76 w 349"/>
                <a:gd name="T67" fmla="*/ 232 h 385"/>
                <a:gd name="T68" fmla="*/ 15 w 349"/>
                <a:gd name="T69" fmla="*/ 234 h 385"/>
                <a:gd name="T70" fmla="*/ 2 w 349"/>
                <a:gd name="T71" fmla="*/ 236 h 385"/>
                <a:gd name="T72" fmla="*/ 5 w 349"/>
                <a:gd name="T73" fmla="*/ 228 h 385"/>
                <a:gd name="T74" fmla="*/ 8 w 349"/>
                <a:gd name="T75" fmla="*/ 213 h 385"/>
                <a:gd name="T76" fmla="*/ 20 w 349"/>
                <a:gd name="T77" fmla="*/ 211 h 385"/>
                <a:gd name="T78" fmla="*/ 36 w 349"/>
                <a:gd name="T79" fmla="*/ 203 h 385"/>
                <a:gd name="T80" fmla="*/ 44 w 349"/>
                <a:gd name="T81" fmla="*/ 213 h 385"/>
                <a:gd name="T82" fmla="*/ 66 w 349"/>
                <a:gd name="T83" fmla="*/ 190 h 385"/>
                <a:gd name="T84" fmla="*/ 70 w 349"/>
                <a:gd name="T85" fmla="*/ 166 h 385"/>
                <a:gd name="T86" fmla="*/ 86 w 349"/>
                <a:gd name="T87" fmla="*/ 135 h 385"/>
                <a:gd name="T88" fmla="*/ 101 w 349"/>
                <a:gd name="T89" fmla="*/ 118 h 385"/>
                <a:gd name="T90" fmla="*/ 104 w 349"/>
                <a:gd name="T91" fmla="*/ 103 h 385"/>
                <a:gd name="T92" fmla="*/ 105 w 349"/>
                <a:gd name="T93" fmla="*/ 73 h 385"/>
                <a:gd name="T94" fmla="*/ 114 w 349"/>
                <a:gd name="T95" fmla="*/ 49 h 385"/>
                <a:gd name="T96" fmla="*/ 117 w 349"/>
                <a:gd name="T97" fmla="*/ 22 h 385"/>
                <a:gd name="T98" fmla="*/ 134 w 349"/>
                <a:gd name="T99" fmla="*/ 5 h 385"/>
                <a:gd name="T100" fmla="*/ 161 w 349"/>
                <a:gd name="T101" fmla="*/ 20 h 385"/>
                <a:gd name="T102" fmla="*/ 188 w 349"/>
                <a:gd name="T103" fmla="*/ 26 h 385"/>
                <a:gd name="T104" fmla="*/ 196 w 349"/>
                <a:gd name="T105" fmla="*/ 11 h 385"/>
                <a:gd name="T106" fmla="*/ 224 w 349"/>
                <a:gd name="T107" fmla="*/ 3 h 385"/>
                <a:gd name="T108" fmla="*/ 238 w 349"/>
                <a:gd name="T109" fmla="*/ 7 h 385"/>
                <a:gd name="T110" fmla="*/ 247 w 349"/>
                <a:gd name="T111" fmla="*/ 0 h 385"/>
                <a:gd name="T112" fmla="*/ 273 w 349"/>
                <a:gd name="T113" fmla="*/ 3 h 385"/>
                <a:gd name="T114" fmla="*/ 290 w 349"/>
                <a:gd name="T115" fmla="*/ 18 h 385"/>
                <a:gd name="T116" fmla="*/ 303 w 349"/>
                <a:gd name="T117" fmla="*/ 17 h 385"/>
                <a:gd name="T118" fmla="*/ 322 w 349"/>
                <a:gd name="T119" fmla="*/ 14 h 385"/>
                <a:gd name="T120" fmla="*/ 343 w 349"/>
                <a:gd name="T121" fmla="*/ 37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49" h="385">
                  <a:moveTo>
                    <a:pt x="343" y="37"/>
                  </a:moveTo>
                  <a:lnTo>
                    <a:pt x="342" y="61"/>
                  </a:lnTo>
                  <a:lnTo>
                    <a:pt x="349" y="64"/>
                  </a:lnTo>
                  <a:lnTo>
                    <a:pt x="343" y="71"/>
                  </a:lnTo>
                  <a:lnTo>
                    <a:pt x="336" y="77"/>
                  </a:lnTo>
                  <a:lnTo>
                    <a:pt x="329" y="87"/>
                  </a:lnTo>
                  <a:lnTo>
                    <a:pt x="325" y="97"/>
                  </a:lnTo>
                  <a:lnTo>
                    <a:pt x="324" y="114"/>
                  </a:lnTo>
                  <a:lnTo>
                    <a:pt x="320" y="122"/>
                  </a:lnTo>
                  <a:lnTo>
                    <a:pt x="320" y="137"/>
                  </a:lnTo>
                  <a:lnTo>
                    <a:pt x="314" y="143"/>
                  </a:lnTo>
                  <a:lnTo>
                    <a:pt x="314" y="155"/>
                  </a:lnTo>
                  <a:lnTo>
                    <a:pt x="311" y="157"/>
                  </a:lnTo>
                  <a:lnTo>
                    <a:pt x="310" y="168"/>
                  </a:lnTo>
                  <a:lnTo>
                    <a:pt x="314" y="178"/>
                  </a:lnTo>
                  <a:lnTo>
                    <a:pt x="315" y="203"/>
                  </a:lnTo>
                  <a:lnTo>
                    <a:pt x="318" y="222"/>
                  </a:lnTo>
                  <a:lnTo>
                    <a:pt x="316" y="233"/>
                  </a:lnTo>
                  <a:lnTo>
                    <a:pt x="320" y="245"/>
                  </a:lnTo>
                  <a:lnTo>
                    <a:pt x="330" y="256"/>
                  </a:lnTo>
                  <a:lnTo>
                    <a:pt x="340" y="283"/>
                  </a:lnTo>
                  <a:lnTo>
                    <a:pt x="332" y="281"/>
                  </a:lnTo>
                  <a:lnTo>
                    <a:pt x="308" y="284"/>
                  </a:lnTo>
                  <a:lnTo>
                    <a:pt x="303" y="287"/>
                  </a:lnTo>
                  <a:lnTo>
                    <a:pt x="297" y="300"/>
                  </a:lnTo>
                  <a:lnTo>
                    <a:pt x="301" y="309"/>
                  </a:lnTo>
                  <a:lnTo>
                    <a:pt x="297" y="334"/>
                  </a:lnTo>
                  <a:lnTo>
                    <a:pt x="295" y="354"/>
                  </a:lnTo>
                  <a:lnTo>
                    <a:pt x="300" y="358"/>
                  </a:lnTo>
                  <a:lnTo>
                    <a:pt x="312" y="366"/>
                  </a:lnTo>
                  <a:lnTo>
                    <a:pt x="317" y="363"/>
                  </a:lnTo>
                  <a:lnTo>
                    <a:pt x="318" y="385"/>
                  </a:lnTo>
                  <a:lnTo>
                    <a:pt x="304" y="385"/>
                  </a:lnTo>
                  <a:lnTo>
                    <a:pt x="297" y="373"/>
                  </a:lnTo>
                  <a:lnTo>
                    <a:pt x="290" y="364"/>
                  </a:lnTo>
                  <a:lnTo>
                    <a:pt x="276" y="362"/>
                  </a:lnTo>
                  <a:lnTo>
                    <a:pt x="273" y="351"/>
                  </a:lnTo>
                  <a:lnTo>
                    <a:pt x="261" y="357"/>
                  </a:lnTo>
                  <a:lnTo>
                    <a:pt x="247" y="354"/>
                  </a:lnTo>
                  <a:lnTo>
                    <a:pt x="241" y="345"/>
                  </a:lnTo>
                  <a:lnTo>
                    <a:pt x="229" y="343"/>
                  </a:lnTo>
                  <a:lnTo>
                    <a:pt x="221" y="344"/>
                  </a:lnTo>
                  <a:lnTo>
                    <a:pt x="220" y="337"/>
                  </a:lnTo>
                  <a:lnTo>
                    <a:pt x="214" y="336"/>
                  </a:lnTo>
                  <a:lnTo>
                    <a:pt x="205" y="335"/>
                  </a:lnTo>
                  <a:lnTo>
                    <a:pt x="194" y="338"/>
                  </a:lnTo>
                  <a:lnTo>
                    <a:pt x="186" y="338"/>
                  </a:lnTo>
                  <a:lnTo>
                    <a:pt x="181" y="340"/>
                  </a:lnTo>
                  <a:lnTo>
                    <a:pt x="183" y="315"/>
                  </a:lnTo>
                  <a:lnTo>
                    <a:pt x="177" y="307"/>
                  </a:lnTo>
                  <a:lnTo>
                    <a:pt x="176" y="294"/>
                  </a:lnTo>
                  <a:lnTo>
                    <a:pt x="178" y="282"/>
                  </a:lnTo>
                  <a:lnTo>
                    <a:pt x="175" y="274"/>
                  </a:lnTo>
                  <a:lnTo>
                    <a:pt x="175" y="261"/>
                  </a:lnTo>
                  <a:lnTo>
                    <a:pt x="153" y="261"/>
                  </a:lnTo>
                  <a:lnTo>
                    <a:pt x="154" y="253"/>
                  </a:lnTo>
                  <a:lnTo>
                    <a:pt x="145" y="254"/>
                  </a:lnTo>
                  <a:lnTo>
                    <a:pt x="144" y="257"/>
                  </a:lnTo>
                  <a:lnTo>
                    <a:pt x="132" y="258"/>
                  </a:lnTo>
                  <a:lnTo>
                    <a:pt x="128" y="270"/>
                  </a:lnTo>
                  <a:lnTo>
                    <a:pt x="125" y="275"/>
                  </a:lnTo>
                  <a:lnTo>
                    <a:pt x="115" y="273"/>
                  </a:lnTo>
                  <a:lnTo>
                    <a:pt x="109" y="275"/>
                  </a:lnTo>
                  <a:lnTo>
                    <a:pt x="97" y="277"/>
                  </a:lnTo>
                  <a:lnTo>
                    <a:pt x="90" y="266"/>
                  </a:lnTo>
                  <a:lnTo>
                    <a:pt x="85" y="260"/>
                  </a:lnTo>
                  <a:lnTo>
                    <a:pt x="80" y="247"/>
                  </a:lnTo>
                  <a:lnTo>
                    <a:pt x="76" y="232"/>
                  </a:lnTo>
                  <a:lnTo>
                    <a:pt x="22" y="231"/>
                  </a:lnTo>
                  <a:lnTo>
                    <a:pt x="15" y="234"/>
                  </a:lnTo>
                  <a:lnTo>
                    <a:pt x="10" y="233"/>
                  </a:lnTo>
                  <a:lnTo>
                    <a:pt x="2" y="236"/>
                  </a:lnTo>
                  <a:lnTo>
                    <a:pt x="0" y="230"/>
                  </a:lnTo>
                  <a:lnTo>
                    <a:pt x="5" y="228"/>
                  </a:lnTo>
                  <a:lnTo>
                    <a:pt x="5" y="218"/>
                  </a:lnTo>
                  <a:lnTo>
                    <a:pt x="8" y="213"/>
                  </a:lnTo>
                  <a:lnTo>
                    <a:pt x="15" y="209"/>
                  </a:lnTo>
                  <a:lnTo>
                    <a:pt x="20" y="211"/>
                  </a:lnTo>
                  <a:lnTo>
                    <a:pt x="26" y="203"/>
                  </a:lnTo>
                  <a:lnTo>
                    <a:pt x="36" y="203"/>
                  </a:lnTo>
                  <a:lnTo>
                    <a:pt x="37" y="209"/>
                  </a:lnTo>
                  <a:lnTo>
                    <a:pt x="44" y="213"/>
                  </a:lnTo>
                  <a:lnTo>
                    <a:pt x="55" y="200"/>
                  </a:lnTo>
                  <a:lnTo>
                    <a:pt x="66" y="190"/>
                  </a:lnTo>
                  <a:lnTo>
                    <a:pt x="70" y="183"/>
                  </a:lnTo>
                  <a:lnTo>
                    <a:pt x="70" y="166"/>
                  </a:lnTo>
                  <a:lnTo>
                    <a:pt x="78" y="146"/>
                  </a:lnTo>
                  <a:lnTo>
                    <a:pt x="86" y="135"/>
                  </a:lnTo>
                  <a:lnTo>
                    <a:pt x="98" y="125"/>
                  </a:lnTo>
                  <a:lnTo>
                    <a:pt x="101" y="118"/>
                  </a:lnTo>
                  <a:lnTo>
                    <a:pt x="101" y="111"/>
                  </a:lnTo>
                  <a:lnTo>
                    <a:pt x="104" y="103"/>
                  </a:lnTo>
                  <a:lnTo>
                    <a:pt x="103" y="92"/>
                  </a:lnTo>
                  <a:lnTo>
                    <a:pt x="105" y="73"/>
                  </a:lnTo>
                  <a:lnTo>
                    <a:pt x="109" y="60"/>
                  </a:lnTo>
                  <a:lnTo>
                    <a:pt x="114" y="49"/>
                  </a:lnTo>
                  <a:lnTo>
                    <a:pt x="115" y="37"/>
                  </a:lnTo>
                  <a:lnTo>
                    <a:pt x="117" y="22"/>
                  </a:lnTo>
                  <a:lnTo>
                    <a:pt x="124" y="11"/>
                  </a:lnTo>
                  <a:lnTo>
                    <a:pt x="134" y="5"/>
                  </a:lnTo>
                  <a:lnTo>
                    <a:pt x="149" y="12"/>
                  </a:lnTo>
                  <a:lnTo>
                    <a:pt x="161" y="20"/>
                  </a:lnTo>
                  <a:lnTo>
                    <a:pt x="174" y="22"/>
                  </a:lnTo>
                  <a:lnTo>
                    <a:pt x="188" y="26"/>
                  </a:lnTo>
                  <a:lnTo>
                    <a:pt x="193" y="13"/>
                  </a:lnTo>
                  <a:lnTo>
                    <a:pt x="196" y="11"/>
                  </a:lnTo>
                  <a:lnTo>
                    <a:pt x="204" y="14"/>
                  </a:lnTo>
                  <a:lnTo>
                    <a:pt x="224" y="3"/>
                  </a:lnTo>
                  <a:lnTo>
                    <a:pt x="232" y="8"/>
                  </a:lnTo>
                  <a:lnTo>
                    <a:pt x="238" y="7"/>
                  </a:lnTo>
                  <a:lnTo>
                    <a:pt x="240" y="2"/>
                  </a:lnTo>
                  <a:lnTo>
                    <a:pt x="247" y="0"/>
                  </a:lnTo>
                  <a:lnTo>
                    <a:pt x="261" y="2"/>
                  </a:lnTo>
                  <a:lnTo>
                    <a:pt x="273" y="3"/>
                  </a:lnTo>
                  <a:lnTo>
                    <a:pt x="279" y="1"/>
                  </a:lnTo>
                  <a:lnTo>
                    <a:pt x="290" y="18"/>
                  </a:lnTo>
                  <a:lnTo>
                    <a:pt x="298" y="20"/>
                  </a:lnTo>
                  <a:lnTo>
                    <a:pt x="303" y="17"/>
                  </a:lnTo>
                  <a:lnTo>
                    <a:pt x="312" y="18"/>
                  </a:lnTo>
                  <a:lnTo>
                    <a:pt x="322" y="14"/>
                  </a:lnTo>
                  <a:lnTo>
                    <a:pt x="326" y="23"/>
                  </a:lnTo>
                  <a:lnTo>
                    <a:pt x="343" y="37"/>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91" name="Freeform 44">
              <a:extLst>
                <a:ext uri="{FF2B5EF4-FFF2-40B4-BE49-F238E27FC236}">
                  <a16:creationId xmlns:a16="http://schemas.microsoft.com/office/drawing/2014/main" id="{FE534D42-C8A4-D648-B760-7613031E1527}"/>
                </a:ext>
              </a:extLst>
            </p:cNvPr>
            <p:cNvSpPr>
              <a:spLocks/>
            </p:cNvSpPr>
            <p:nvPr/>
          </p:nvSpPr>
          <p:spPr bwMode="auto">
            <a:xfrm>
              <a:off x="6029326" y="3786189"/>
              <a:ext cx="214313" cy="288925"/>
            </a:xfrm>
            <a:custGeom>
              <a:avLst/>
              <a:gdLst>
                <a:gd name="T0" fmla="*/ 35 w 135"/>
                <a:gd name="T1" fmla="*/ 177 h 182"/>
                <a:gd name="T2" fmla="*/ 28 w 135"/>
                <a:gd name="T3" fmla="*/ 170 h 182"/>
                <a:gd name="T4" fmla="*/ 22 w 135"/>
                <a:gd name="T5" fmla="*/ 173 h 182"/>
                <a:gd name="T6" fmla="*/ 15 w 135"/>
                <a:gd name="T7" fmla="*/ 182 h 182"/>
                <a:gd name="T8" fmla="*/ 0 w 135"/>
                <a:gd name="T9" fmla="*/ 160 h 182"/>
                <a:gd name="T10" fmla="*/ 14 w 135"/>
                <a:gd name="T11" fmla="*/ 149 h 182"/>
                <a:gd name="T12" fmla="*/ 7 w 135"/>
                <a:gd name="T13" fmla="*/ 135 h 182"/>
                <a:gd name="T14" fmla="*/ 14 w 135"/>
                <a:gd name="T15" fmla="*/ 130 h 182"/>
                <a:gd name="T16" fmla="*/ 26 w 135"/>
                <a:gd name="T17" fmla="*/ 127 h 182"/>
                <a:gd name="T18" fmla="*/ 27 w 135"/>
                <a:gd name="T19" fmla="*/ 118 h 182"/>
                <a:gd name="T20" fmla="*/ 37 w 135"/>
                <a:gd name="T21" fmla="*/ 128 h 182"/>
                <a:gd name="T22" fmla="*/ 53 w 135"/>
                <a:gd name="T23" fmla="*/ 129 h 182"/>
                <a:gd name="T24" fmla="*/ 59 w 135"/>
                <a:gd name="T25" fmla="*/ 119 h 182"/>
                <a:gd name="T26" fmla="*/ 61 w 135"/>
                <a:gd name="T27" fmla="*/ 105 h 182"/>
                <a:gd name="T28" fmla="*/ 60 w 135"/>
                <a:gd name="T29" fmla="*/ 89 h 182"/>
                <a:gd name="T30" fmla="*/ 51 w 135"/>
                <a:gd name="T31" fmla="*/ 77 h 182"/>
                <a:gd name="T32" fmla="*/ 59 w 135"/>
                <a:gd name="T33" fmla="*/ 53 h 182"/>
                <a:gd name="T34" fmla="*/ 54 w 135"/>
                <a:gd name="T35" fmla="*/ 48 h 182"/>
                <a:gd name="T36" fmla="*/ 40 w 135"/>
                <a:gd name="T37" fmla="*/ 50 h 182"/>
                <a:gd name="T38" fmla="*/ 35 w 135"/>
                <a:gd name="T39" fmla="*/ 39 h 182"/>
                <a:gd name="T40" fmla="*/ 37 w 135"/>
                <a:gd name="T41" fmla="*/ 30 h 182"/>
                <a:gd name="T42" fmla="*/ 60 w 135"/>
                <a:gd name="T43" fmla="*/ 31 h 182"/>
                <a:gd name="T44" fmla="*/ 75 w 135"/>
                <a:gd name="T45" fmla="*/ 37 h 182"/>
                <a:gd name="T46" fmla="*/ 89 w 135"/>
                <a:gd name="T47" fmla="*/ 41 h 182"/>
                <a:gd name="T48" fmla="*/ 91 w 135"/>
                <a:gd name="T49" fmla="*/ 30 h 182"/>
                <a:gd name="T50" fmla="*/ 100 w 135"/>
                <a:gd name="T51" fmla="*/ 11 h 182"/>
                <a:gd name="T52" fmla="*/ 111 w 135"/>
                <a:gd name="T53" fmla="*/ 0 h 182"/>
                <a:gd name="T54" fmla="*/ 123 w 135"/>
                <a:gd name="T55" fmla="*/ 3 h 182"/>
                <a:gd name="T56" fmla="*/ 135 w 135"/>
                <a:gd name="T57" fmla="*/ 5 h 182"/>
                <a:gd name="T58" fmla="*/ 134 w 135"/>
                <a:gd name="T59" fmla="*/ 17 h 182"/>
                <a:gd name="T60" fmla="*/ 129 w 135"/>
                <a:gd name="T61" fmla="*/ 28 h 182"/>
                <a:gd name="T62" fmla="*/ 125 w 135"/>
                <a:gd name="T63" fmla="*/ 41 h 182"/>
                <a:gd name="T64" fmla="*/ 123 w 135"/>
                <a:gd name="T65" fmla="*/ 60 h 182"/>
                <a:gd name="T66" fmla="*/ 124 w 135"/>
                <a:gd name="T67" fmla="*/ 71 h 182"/>
                <a:gd name="T68" fmla="*/ 121 w 135"/>
                <a:gd name="T69" fmla="*/ 79 h 182"/>
                <a:gd name="T70" fmla="*/ 121 w 135"/>
                <a:gd name="T71" fmla="*/ 86 h 182"/>
                <a:gd name="T72" fmla="*/ 118 w 135"/>
                <a:gd name="T73" fmla="*/ 93 h 182"/>
                <a:gd name="T74" fmla="*/ 106 w 135"/>
                <a:gd name="T75" fmla="*/ 103 h 182"/>
                <a:gd name="T76" fmla="*/ 98 w 135"/>
                <a:gd name="T77" fmla="*/ 114 h 182"/>
                <a:gd name="T78" fmla="*/ 90 w 135"/>
                <a:gd name="T79" fmla="*/ 134 h 182"/>
                <a:gd name="T80" fmla="*/ 90 w 135"/>
                <a:gd name="T81" fmla="*/ 151 h 182"/>
                <a:gd name="T82" fmla="*/ 86 w 135"/>
                <a:gd name="T83" fmla="*/ 158 h 182"/>
                <a:gd name="T84" fmla="*/ 75 w 135"/>
                <a:gd name="T85" fmla="*/ 168 h 182"/>
                <a:gd name="T86" fmla="*/ 64 w 135"/>
                <a:gd name="T87" fmla="*/ 181 h 182"/>
                <a:gd name="T88" fmla="*/ 57 w 135"/>
                <a:gd name="T89" fmla="*/ 177 h 182"/>
                <a:gd name="T90" fmla="*/ 56 w 135"/>
                <a:gd name="T91" fmla="*/ 171 h 182"/>
                <a:gd name="T92" fmla="*/ 46 w 135"/>
                <a:gd name="T93" fmla="*/ 171 h 182"/>
                <a:gd name="T94" fmla="*/ 40 w 135"/>
                <a:gd name="T95" fmla="*/ 179 h 182"/>
                <a:gd name="T96" fmla="*/ 35 w 135"/>
                <a:gd name="T97" fmla="*/ 177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5" h="182">
                  <a:moveTo>
                    <a:pt x="35" y="177"/>
                  </a:moveTo>
                  <a:lnTo>
                    <a:pt x="28" y="170"/>
                  </a:lnTo>
                  <a:lnTo>
                    <a:pt x="22" y="173"/>
                  </a:lnTo>
                  <a:lnTo>
                    <a:pt x="15" y="182"/>
                  </a:lnTo>
                  <a:lnTo>
                    <a:pt x="0" y="160"/>
                  </a:lnTo>
                  <a:lnTo>
                    <a:pt x="14" y="149"/>
                  </a:lnTo>
                  <a:lnTo>
                    <a:pt x="7" y="135"/>
                  </a:lnTo>
                  <a:lnTo>
                    <a:pt x="14" y="130"/>
                  </a:lnTo>
                  <a:lnTo>
                    <a:pt x="26" y="127"/>
                  </a:lnTo>
                  <a:lnTo>
                    <a:pt x="27" y="118"/>
                  </a:lnTo>
                  <a:lnTo>
                    <a:pt x="37" y="128"/>
                  </a:lnTo>
                  <a:lnTo>
                    <a:pt x="53" y="129"/>
                  </a:lnTo>
                  <a:lnTo>
                    <a:pt x="59" y="119"/>
                  </a:lnTo>
                  <a:lnTo>
                    <a:pt x="61" y="105"/>
                  </a:lnTo>
                  <a:lnTo>
                    <a:pt x="60" y="89"/>
                  </a:lnTo>
                  <a:lnTo>
                    <a:pt x="51" y="77"/>
                  </a:lnTo>
                  <a:lnTo>
                    <a:pt x="59" y="53"/>
                  </a:lnTo>
                  <a:lnTo>
                    <a:pt x="54" y="48"/>
                  </a:lnTo>
                  <a:lnTo>
                    <a:pt x="40" y="50"/>
                  </a:lnTo>
                  <a:lnTo>
                    <a:pt x="35" y="39"/>
                  </a:lnTo>
                  <a:lnTo>
                    <a:pt x="37" y="30"/>
                  </a:lnTo>
                  <a:lnTo>
                    <a:pt x="60" y="31"/>
                  </a:lnTo>
                  <a:lnTo>
                    <a:pt x="75" y="37"/>
                  </a:lnTo>
                  <a:lnTo>
                    <a:pt x="89" y="41"/>
                  </a:lnTo>
                  <a:lnTo>
                    <a:pt x="91" y="30"/>
                  </a:lnTo>
                  <a:lnTo>
                    <a:pt x="100" y="11"/>
                  </a:lnTo>
                  <a:lnTo>
                    <a:pt x="111" y="0"/>
                  </a:lnTo>
                  <a:lnTo>
                    <a:pt x="123" y="3"/>
                  </a:lnTo>
                  <a:lnTo>
                    <a:pt x="135" y="5"/>
                  </a:lnTo>
                  <a:lnTo>
                    <a:pt x="134" y="17"/>
                  </a:lnTo>
                  <a:lnTo>
                    <a:pt x="129" y="28"/>
                  </a:lnTo>
                  <a:lnTo>
                    <a:pt x="125" y="41"/>
                  </a:lnTo>
                  <a:lnTo>
                    <a:pt x="123" y="60"/>
                  </a:lnTo>
                  <a:lnTo>
                    <a:pt x="124" y="71"/>
                  </a:lnTo>
                  <a:lnTo>
                    <a:pt x="121" y="79"/>
                  </a:lnTo>
                  <a:lnTo>
                    <a:pt x="121" y="86"/>
                  </a:lnTo>
                  <a:lnTo>
                    <a:pt x="118" y="93"/>
                  </a:lnTo>
                  <a:lnTo>
                    <a:pt x="106" y="103"/>
                  </a:lnTo>
                  <a:lnTo>
                    <a:pt x="98" y="114"/>
                  </a:lnTo>
                  <a:lnTo>
                    <a:pt x="90" y="134"/>
                  </a:lnTo>
                  <a:lnTo>
                    <a:pt x="90" y="151"/>
                  </a:lnTo>
                  <a:lnTo>
                    <a:pt x="86" y="158"/>
                  </a:lnTo>
                  <a:lnTo>
                    <a:pt x="75" y="168"/>
                  </a:lnTo>
                  <a:lnTo>
                    <a:pt x="64" y="181"/>
                  </a:lnTo>
                  <a:lnTo>
                    <a:pt x="57" y="177"/>
                  </a:lnTo>
                  <a:lnTo>
                    <a:pt x="56" y="171"/>
                  </a:lnTo>
                  <a:lnTo>
                    <a:pt x="46" y="171"/>
                  </a:lnTo>
                  <a:lnTo>
                    <a:pt x="40" y="179"/>
                  </a:lnTo>
                  <a:lnTo>
                    <a:pt x="35" y="177"/>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92" name="Freeform 45">
              <a:extLst>
                <a:ext uri="{FF2B5EF4-FFF2-40B4-BE49-F238E27FC236}">
                  <a16:creationId xmlns:a16="http://schemas.microsoft.com/office/drawing/2014/main" id="{10A89A33-460E-2940-9C1B-858210D14F2B}"/>
                </a:ext>
              </a:extLst>
            </p:cNvPr>
            <p:cNvSpPr>
              <a:spLocks/>
            </p:cNvSpPr>
            <p:nvPr/>
          </p:nvSpPr>
          <p:spPr bwMode="auto">
            <a:xfrm>
              <a:off x="3402013" y="3498850"/>
              <a:ext cx="354013" cy="552450"/>
            </a:xfrm>
            <a:custGeom>
              <a:avLst/>
              <a:gdLst>
                <a:gd name="T0" fmla="*/ 59 w 223"/>
                <a:gd name="T1" fmla="*/ 257 h 348"/>
                <a:gd name="T2" fmla="*/ 44 w 223"/>
                <a:gd name="T3" fmla="*/ 253 h 348"/>
                <a:gd name="T4" fmla="*/ 24 w 223"/>
                <a:gd name="T5" fmla="*/ 241 h 348"/>
                <a:gd name="T6" fmla="*/ 3 w 223"/>
                <a:gd name="T7" fmla="*/ 230 h 348"/>
                <a:gd name="T8" fmla="*/ 7 w 223"/>
                <a:gd name="T9" fmla="*/ 222 h 348"/>
                <a:gd name="T10" fmla="*/ 11 w 223"/>
                <a:gd name="T11" fmla="*/ 204 h 348"/>
                <a:gd name="T12" fmla="*/ 28 w 223"/>
                <a:gd name="T13" fmla="*/ 189 h 348"/>
                <a:gd name="T14" fmla="*/ 28 w 223"/>
                <a:gd name="T15" fmla="*/ 173 h 348"/>
                <a:gd name="T16" fmla="*/ 29 w 223"/>
                <a:gd name="T17" fmla="*/ 142 h 348"/>
                <a:gd name="T18" fmla="*/ 30 w 223"/>
                <a:gd name="T19" fmla="*/ 119 h 348"/>
                <a:gd name="T20" fmla="*/ 26 w 223"/>
                <a:gd name="T21" fmla="*/ 98 h 348"/>
                <a:gd name="T22" fmla="*/ 36 w 223"/>
                <a:gd name="T23" fmla="*/ 94 h 348"/>
                <a:gd name="T24" fmla="*/ 34 w 223"/>
                <a:gd name="T25" fmla="*/ 78 h 348"/>
                <a:gd name="T26" fmla="*/ 58 w 223"/>
                <a:gd name="T27" fmla="*/ 64 h 348"/>
                <a:gd name="T28" fmla="*/ 67 w 223"/>
                <a:gd name="T29" fmla="*/ 55 h 348"/>
                <a:gd name="T30" fmla="*/ 82 w 223"/>
                <a:gd name="T31" fmla="*/ 28 h 348"/>
                <a:gd name="T32" fmla="*/ 96 w 223"/>
                <a:gd name="T33" fmla="*/ 23 h 348"/>
                <a:gd name="T34" fmla="*/ 125 w 223"/>
                <a:gd name="T35" fmla="*/ 15 h 348"/>
                <a:gd name="T36" fmla="*/ 142 w 223"/>
                <a:gd name="T37" fmla="*/ 0 h 348"/>
                <a:gd name="T38" fmla="*/ 152 w 223"/>
                <a:gd name="T39" fmla="*/ 7 h 348"/>
                <a:gd name="T40" fmla="*/ 137 w 223"/>
                <a:gd name="T41" fmla="*/ 17 h 348"/>
                <a:gd name="T42" fmla="*/ 124 w 223"/>
                <a:gd name="T43" fmla="*/ 34 h 348"/>
                <a:gd name="T44" fmla="*/ 115 w 223"/>
                <a:gd name="T45" fmla="*/ 56 h 348"/>
                <a:gd name="T46" fmla="*/ 118 w 223"/>
                <a:gd name="T47" fmla="*/ 70 h 348"/>
                <a:gd name="T48" fmla="*/ 124 w 223"/>
                <a:gd name="T49" fmla="*/ 84 h 348"/>
                <a:gd name="T50" fmla="*/ 123 w 223"/>
                <a:gd name="T51" fmla="*/ 100 h 348"/>
                <a:gd name="T52" fmla="*/ 128 w 223"/>
                <a:gd name="T53" fmla="*/ 106 h 348"/>
                <a:gd name="T54" fmla="*/ 156 w 223"/>
                <a:gd name="T55" fmla="*/ 111 h 348"/>
                <a:gd name="T56" fmla="*/ 178 w 223"/>
                <a:gd name="T57" fmla="*/ 132 h 348"/>
                <a:gd name="T58" fmla="*/ 199 w 223"/>
                <a:gd name="T59" fmla="*/ 131 h 348"/>
                <a:gd name="T60" fmla="*/ 216 w 223"/>
                <a:gd name="T61" fmla="*/ 132 h 348"/>
                <a:gd name="T62" fmla="*/ 208 w 223"/>
                <a:gd name="T63" fmla="*/ 150 h 348"/>
                <a:gd name="T64" fmla="*/ 210 w 223"/>
                <a:gd name="T65" fmla="*/ 179 h 348"/>
                <a:gd name="T66" fmla="*/ 215 w 223"/>
                <a:gd name="T67" fmla="*/ 189 h 348"/>
                <a:gd name="T68" fmla="*/ 212 w 223"/>
                <a:gd name="T69" fmla="*/ 204 h 348"/>
                <a:gd name="T70" fmla="*/ 223 w 223"/>
                <a:gd name="T71" fmla="*/ 232 h 348"/>
                <a:gd name="T72" fmla="*/ 216 w 223"/>
                <a:gd name="T73" fmla="*/ 223 h 348"/>
                <a:gd name="T74" fmla="*/ 204 w 223"/>
                <a:gd name="T75" fmla="*/ 223 h 348"/>
                <a:gd name="T76" fmla="*/ 169 w 223"/>
                <a:gd name="T77" fmla="*/ 236 h 348"/>
                <a:gd name="T78" fmla="*/ 179 w 223"/>
                <a:gd name="T79" fmla="*/ 246 h 348"/>
                <a:gd name="T80" fmla="*/ 165 w 223"/>
                <a:gd name="T81" fmla="*/ 247 h 348"/>
                <a:gd name="T82" fmla="*/ 173 w 223"/>
                <a:gd name="T83" fmla="*/ 270 h 348"/>
                <a:gd name="T84" fmla="*/ 175 w 223"/>
                <a:gd name="T85" fmla="*/ 291 h 348"/>
                <a:gd name="T86" fmla="*/ 159 w 223"/>
                <a:gd name="T87" fmla="*/ 337 h 348"/>
                <a:gd name="T88" fmla="*/ 165 w 223"/>
                <a:gd name="T89" fmla="*/ 315 h 348"/>
                <a:gd name="T90" fmla="*/ 139 w 223"/>
                <a:gd name="T91" fmla="*/ 307 h 348"/>
                <a:gd name="T92" fmla="*/ 123 w 223"/>
                <a:gd name="T93" fmla="*/ 309 h 348"/>
                <a:gd name="T94" fmla="*/ 98 w 223"/>
                <a:gd name="T95" fmla="*/ 285 h 348"/>
                <a:gd name="T96" fmla="*/ 84 w 223"/>
                <a:gd name="T97" fmla="*/ 270 h 348"/>
                <a:gd name="T98" fmla="*/ 66 w 223"/>
                <a:gd name="T99" fmla="*/ 261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 h="348">
                  <a:moveTo>
                    <a:pt x="66" y="261"/>
                  </a:moveTo>
                  <a:lnTo>
                    <a:pt x="59" y="257"/>
                  </a:lnTo>
                  <a:lnTo>
                    <a:pt x="50" y="250"/>
                  </a:lnTo>
                  <a:lnTo>
                    <a:pt x="44" y="253"/>
                  </a:lnTo>
                  <a:lnTo>
                    <a:pt x="29" y="250"/>
                  </a:lnTo>
                  <a:lnTo>
                    <a:pt x="24" y="241"/>
                  </a:lnTo>
                  <a:lnTo>
                    <a:pt x="21" y="242"/>
                  </a:lnTo>
                  <a:lnTo>
                    <a:pt x="3" y="230"/>
                  </a:lnTo>
                  <a:lnTo>
                    <a:pt x="0" y="223"/>
                  </a:lnTo>
                  <a:lnTo>
                    <a:pt x="7" y="222"/>
                  </a:lnTo>
                  <a:lnTo>
                    <a:pt x="6" y="211"/>
                  </a:lnTo>
                  <a:lnTo>
                    <a:pt x="11" y="204"/>
                  </a:lnTo>
                  <a:lnTo>
                    <a:pt x="20" y="202"/>
                  </a:lnTo>
                  <a:lnTo>
                    <a:pt x="28" y="189"/>
                  </a:lnTo>
                  <a:lnTo>
                    <a:pt x="35" y="179"/>
                  </a:lnTo>
                  <a:lnTo>
                    <a:pt x="28" y="173"/>
                  </a:lnTo>
                  <a:lnTo>
                    <a:pt x="32" y="161"/>
                  </a:lnTo>
                  <a:lnTo>
                    <a:pt x="29" y="142"/>
                  </a:lnTo>
                  <a:lnTo>
                    <a:pt x="33" y="137"/>
                  </a:lnTo>
                  <a:lnTo>
                    <a:pt x="30" y="119"/>
                  </a:lnTo>
                  <a:lnTo>
                    <a:pt x="23" y="108"/>
                  </a:lnTo>
                  <a:lnTo>
                    <a:pt x="26" y="98"/>
                  </a:lnTo>
                  <a:lnTo>
                    <a:pt x="32" y="100"/>
                  </a:lnTo>
                  <a:lnTo>
                    <a:pt x="36" y="94"/>
                  </a:lnTo>
                  <a:lnTo>
                    <a:pt x="32" y="81"/>
                  </a:lnTo>
                  <a:lnTo>
                    <a:pt x="34" y="78"/>
                  </a:lnTo>
                  <a:lnTo>
                    <a:pt x="44" y="79"/>
                  </a:lnTo>
                  <a:lnTo>
                    <a:pt x="58" y="64"/>
                  </a:lnTo>
                  <a:lnTo>
                    <a:pt x="66" y="62"/>
                  </a:lnTo>
                  <a:lnTo>
                    <a:pt x="67" y="55"/>
                  </a:lnTo>
                  <a:lnTo>
                    <a:pt x="71" y="38"/>
                  </a:lnTo>
                  <a:lnTo>
                    <a:pt x="82" y="28"/>
                  </a:lnTo>
                  <a:lnTo>
                    <a:pt x="94" y="28"/>
                  </a:lnTo>
                  <a:lnTo>
                    <a:pt x="96" y="23"/>
                  </a:lnTo>
                  <a:lnTo>
                    <a:pt x="110" y="25"/>
                  </a:lnTo>
                  <a:lnTo>
                    <a:pt x="125" y="15"/>
                  </a:lnTo>
                  <a:lnTo>
                    <a:pt x="132" y="10"/>
                  </a:lnTo>
                  <a:lnTo>
                    <a:pt x="142" y="0"/>
                  </a:lnTo>
                  <a:lnTo>
                    <a:pt x="148" y="1"/>
                  </a:lnTo>
                  <a:lnTo>
                    <a:pt x="152" y="7"/>
                  </a:lnTo>
                  <a:lnTo>
                    <a:pt x="149" y="14"/>
                  </a:lnTo>
                  <a:lnTo>
                    <a:pt x="137" y="17"/>
                  </a:lnTo>
                  <a:lnTo>
                    <a:pt x="131" y="28"/>
                  </a:lnTo>
                  <a:lnTo>
                    <a:pt x="124" y="34"/>
                  </a:lnTo>
                  <a:lnTo>
                    <a:pt x="118" y="41"/>
                  </a:lnTo>
                  <a:lnTo>
                    <a:pt x="115" y="56"/>
                  </a:lnTo>
                  <a:lnTo>
                    <a:pt x="109" y="68"/>
                  </a:lnTo>
                  <a:lnTo>
                    <a:pt x="118" y="70"/>
                  </a:lnTo>
                  <a:lnTo>
                    <a:pt x="120" y="79"/>
                  </a:lnTo>
                  <a:lnTo>
                    <a:pt x="124" y="84"/>
                  </a:lnTo>
                  <a:lnTo>
                    <a:pt x="125" y="92"/>
                  </a:lnTo>
                  <a:lnTo>
                    <a:pt x="123" y="100"/>
                  </a:lnTo>
                  <a:lnTo>
                    <a:pt x="123" y="104"/>
                  </a:lnTo>
                  <a:lnTo>
                    <a:pt x="128" y="106"/>
                  </a:lnTo>
                  <a:lnTo>
                    <a:pt x="132" y="113"/>
                  </a:lnTo>
                  <a:lnTo>
                    <a:pt x="156" y="111"/>
                  </a:lnTo>
                  <a:lnTo>
                    <a:pt x="166" y="114"/>
                  </a:lnTo>
                  <a:lnTo>
                    <a:pt x="178" y="132"/>
                  </a:lnTo>
                  <a:lnTo>
                    <a:pt x="186" y="129"/>
                  </a:lnTo>
                  <a:lnTo>
                    <a:pt x="199" y="131"/>
                  </a:lnTo>
                  <a:lnTo>
                    <a:pt x="210" y="128"/>
                  </a:lnTo>
                  <a:lnTo>
                    <a:pt x="216" y="132"/>
                  </a:lnTo>
                  <a:lnTo>
                    <a:pt x="212" y="143"/>
                  </a:lnTo>
                  <a:lnTo>
                    <a:pt x="208" y="150"/>
                  </a:lnTo>
                  <a:lnTo>
                    <a:pt x="206" y="165"/>
                  </a:lnTo>
                  <a:lnTo>
                    <a:pt x="210" y="179"/>
                  </a:lnTo>
                  <a:lnTo>
                    <a:pt x="215" y="185"/>
                  </a:lnTo>
                  <a:lnTo>
                    <a:pt x="215" y="189"/>
                  </a:lnTo>
                  <a:lnTo>
                    <a:pt x="206" y="200"/>
                  </a:lnTo>
                  <a:lnTo>
                    <a:pt x="212" y="204"/>
                  </a:lnTo>
                  <a:lnTo>
                    <a:pt x="217" y="212"/>
                  </a:lnTo>
                  <a:lnTo>
                    <a:pt x="223" y="232"/>
                  </a:lnTo>
                  <a:lnTo>
                    <a:pt x="219" y="235"/>
                  </a:lnTo>
                  <a:lnTo>
                    <a:pt x="216" y="223"/>
                  </a:lnTo>
                  <a:lnTo>
                    <a:pt x="211" y="216"/>
                  </a:lnTo>
                  <a:lnTo>
                    <a:pt x="204" y="223"/>
                  </a:lnTo>
                  <a:lnTo>
                    <a:pt x="169" y="223"/>
                  </a:lnTo>
                  <a:lnTo>
                    <a:pt x="169" y="236"/>
                  </a:lnTo>
                  <a:lnTo>
                    <a:pt x="180" y="238"/>
                  </a:lnTo>
                  <a:lnTo>
                    <a:pt x="179" y="246"/>
                  </a:lnTo>
                  <a:lnTo>
                    <a:pt x="175" y="244"/>
                  </a:lnTo>
                  <a:lnTo>
                    <a:pt x="165" y="247"/>
                  </a:lnTo>
                  <a:lnTo>
                    <a:pt x="165" y="262"/>
                  </a:lnTo>
                  <a:lnTo>
                    <a:pt x="173" y="270"/>
                  </a:lnTo>
                  <a:lnTo>
                    <a:pt x="176" y="282"/>
                  </a:lnTo>
                  <a:lnTo>
                    <a:pt x="175" y="291"/>
                  </a:lnTo>
                  <a:lnTo>
                    <a:pt x="168" y="348"/>
                  </a:lnTo>
                  <a:lnTo>
                    <a:pt x="159" y="337"/>
                  </a:lnTo>
                  <a:lnTo>
                    <a:pt x="153" y="336"/>
                  </a:lnTo>
                  <a:lnTo>
                    <a:pt x="165" y="315"/>
                  </a:lnTo>
                  <a:lnTo>
                    <a:pt x="150" y="305"/>
                  </a:lnTo>
                  <a:lnTo>
                    <a:pt x="139" y="307"/>
                  </a:lnTo>
                  <a:lnTo>
                    <a:pt x="133" y="303"/>
                  </a:lnTo>
                  <a:lnTo>
                    <a:pt x="123" y="309"/>
                  </a:lnTo>
                  <a:lnTo>
                    <a:pt x="109" y="306"/>
                  </a:lnTo>
                  <a:lnTo>
                    <a:pt x="98" y="285"/>
                  </a:lnTo>
                  <a:lnTo>
                    <a:pt x="89" y="279"/>
                  </a:lnTo>
                  <a:lnTo>
                    <a:pt x="84" y="270"/>
                  </a:lnTo>
                  <a:lnTo>
                    <a:pt x="71" y="260"/>
                  </a:lnTo>
                  <a:lnTo>
                    <a:pt x="66" y="261"/>
                  </a:lnTo>
                  <a:close/>
                </a:path>
              </a:pathLst>
            </a:custGeom>
            <a:solidFill>
              <a:srgbClr val="EEAE41"/>
            </a:solid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93" name="Freeform 46">
              <a:extLst>
                <a:ext uri="{FF2B5EF4-FFF2-40B4-BE49-F238E27FC236}">
                  <a16:creationId xmlns:a16="http://schemas.microsoft.com/office/drawing/2014/main" id="{6730FBB3-7D1C-1741-9FEC-33B6D0B66862}"/>
                </a:ext>
              </a:extLst>
            </p:cNvPr>
            <p:cNvSpPr>
              <a:spLocks/>
            </p:cNvSpPr>
            <p:nvPr/>
          </p:nvSpPr>
          <p:spPr bwMode="auto">
            <a:xfrm>
              <a:off x="3211512" y="3538539"/>
              <a:ext cx="95250" cy="100013"/>
            </a:xfrm>
            <a:custGeom>
              <a:avLst/>
              <a:gdLst>
                <a:gd name="T0" fmla="*/ 51 w 60"/>
                <a:gd name="T1" fmla="*/ 63 h 63"/>
                <a:gd name="T2" fmla="*/ 41 w 60"/>
                <a:gd name="T3" fmla="*/ 58 h 63"/>
                <a:gd name="T4" fmla="*/ 38 w 60"/>
                <a:gd name="T5" fmla="*/ 53 h 63"/>
                <a:gd name="T6" fmla="*/ 40 w 60"/>
                <a:gd name="T7" fmla="*/ 50 h 63"/>
                <a:gd name="T8" fmla="*/ 40 w 60"/>
                <a:gd name="T9" fmla="*/ 45 h 63"/>
                <a:gd name="T10" fmla="*/ 35 w 60"/>
                <a:gd name="T11" fmla="*/ 40 h 63"/>
                <a:gd name="T12" fmla="*/ 28 w 60"/>
                <a:gd name="T13" fmla="*/ 36 h 63"/>
                <a:gd name="T14" fmla="*/ 22 w 60"/>
                <a:gd name="T15" fmla="*/ 34 h 63"/>
                <a:gd name="T16" fmla="*/ 21 w 60"/>
                <a:gd name="T17" fmla="*/ 28 h 63"/>
                <a:gd name="T18" fmla="*/ 17 w 60"/>
                <a:gd name="T19" fmla="*/ 24 h 63"/>
                <a:gd name="T20" fmla="*/ 18 w 60"/>
                <a:gd name="T21" fmla="*/ 30 h 63"/>
                <a:gd name="T22" fmla="*/ 14 w 60"/>
                <a:gd name="T23" fmla="*/ 35 h 63"/>
                <a:gd name="T24" fmla="*/ 10 w 60"/>
                <a:gd name="T25" fmla="*/ 29 h 63"/>
                <a:gd name="T26" fmla="*/ 4 w 60"/>
                <a:gd name="T27" fmla="*/ 27 h 63"/>
                <a:gd name="T28" fmla="*/ 2 w 60"/>
                <a:gd name="T29" fmla="*/ 23 h 63"/>
                <a:gd name="T30" fmla="*/ 2 w 60"/>
                <a:gd name="T31" fmla="*/ 17 h 63"/>
                <a:gd name="T32" fmla="*/ 5 w 60"/>
                <a:gd name="T33" fmla="*/ 10 h 63"/>
                <a:gd name="T34" fmla="*/ 0 w 60"/>
                <a:gd name="T35" fmla="*/ 7 h 63"/>
                <a:gd name="T36" fmla="*/ 5 w 60"/>
                <a:gd name="T37" fmla="*/ 3 h 63"/>
                <a:gd name="T38" fmla="*/ 8 w 60"/>
                <a:gd name="T39" fmla="*/ 0 h 63"/>
                <a:gd name="T40" fmla="*/ 19 w 60"/>
                <a:gd name="T41" fmla="*/ 6 h 63"/>
                <a:gd name="T42" fmla="*/ 24 w 60"/>
                <a:gd name="T43" fmla="*/ 3 h 63"/>
                <a:gd name="T44" fmla="*/ 29 w 60"/>
                <a:gd name="T45" fmla="*/ 5 h 63"/>
                <a:gd name="T46" fmla="*/ 32 w 60"/>
                <a:gd name="T47" fmla="*/ 9 h 63"/>
                <a:gd name="T48" fmla="*/ 37 w 60"/>
                <a:gd name="T49" fmla="*/ 11 h 63"/>
                <a:gd name="T50" fmla="*/ 42 w 60"/>
                <a:gd name="T51" fmla="*/ 6 h 63"/>
                <a:gd name="T52" fmla="*/ 46 w 60"/>
                <a:gd name="T53" fmla="*/ 17 h 63"/>
                <a:gd name="T54" fmla="*/ 52 w 60"/>
                <a:gd name="T55" fmla="*/ 26 h 63"/>
                <a:gd name="T56" fmla="*/ 60 w 60"/>
                <a:gd name="T57" fmla="*/ 35 h 63"/>
                <a:gd name="T58" fmla="*/ 53 w 60"/>
                <a:gd name="T59" fmla="*/ 36 h 63"/>
                <a:gd name="T60" fmla="*/ 53 w 60"/>
                <a:gd name="T61" fmla="*/ 45 h 63"/>
                <a:gd name="T62" fmla="*/ 57 w 60"/>
                <a:gd name="T63" fmla="*/ 48 h 63"/>
                <a:gd name="T64" fmla="*/ 54 w 60"/>
                <a:gd name="T65" fmla="*/ 51 h 63"/>
                <a:gd name="T66" fmla="*/ 54 w 60"/>
                <a:gd name="T67" fmla="*/ 54 h 63"/>
                <a:gd name="T68" fmla="*/ 52 w 60"/>
                <a:gd name="T69" fmla="*/ 58 h 63"/>
                <a:gd name="T70" fmla="*/ 51 w 60"/>
                <a:gd name="T71"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0" h="63">
                  <a:moveTo>
                    <a:pt x="51" y="63"/>
                  </a:moveTo>
                  <a:lnTo>
                    <a:pt x="41" y="58"/>
                  </a:lnTo>
                  <a:lnTo>
                    <a:pt x="38" y="53"/>
                  </a:lnTo>
                  <a:lnTo>
                    <a:pt x="40" y="50"/>
                  </a:lnTo>
                  <a:lnTo>
                    <a:pt x="40" y="45"/>
                  </a:lnTo>
                  <a:lnTo>
                    <a:pt x="35" y="40"/>
                  </a:lnTo>
                  <a:lnTo>
                    <a:pt x="28" y="36"/>
                  </a:lnTo>
                  <a:lnTo>
                    <a:pt x="22" y="34"/>
                  </a:lnTo>
                  <a:lnTo>
                    <a:pt x="21" y="28"/>
                  </a:lnTo>
                  <a:lnTo>
                    <a:pt x="17" y="24"/>
                  </a:lnTo>
                  <a:lnTo>
                    <a:pt x="18" y="30"/>
                  </a:lnTo>
                  <a:lnTo>
                    <a:pt x="14" y="35"/>
                  </a:lnTo>
                  <a:lnTo>
                    <a:pt x="10" y="29"/>
                  </a:lnTo>
                  <a:lnTo>
                    <a:pt x="4" y="27"/>
                  </a:lnTo>
                  <a:lnTo>
                    <a:pt x="2" y="23"/>
                  </a:lnTo>
                  <a:lnTo>
                    <a:pt x="2" y="17"/>
                  </a:lnTo>
                  <a:lnTo>
                    <a:pt x="5" y="10"/>
                  </a:lnTo>
                  <a:lnTo>
                    <a:pt x="0" y="7"/>
                  </a:lnTo>
                  <a:lnTo>
                    <a:pt x="5" y="3"/>
                  </a:lnTo>
                  <a:lnTo>
                    <a:pt x="8" y="0"/>
                  </a:lnTo>
                  <a:lnTo>
                    <a:pt x="19" y="6"/>
                  </a:lnTo>
                  <a:lnTo>
                    <a:pt x="24" y="3"/>
                  </a:lnTo>
                  <a:lnTo>
                    <a:pt x="29" y="5"/>
                  </a:lnTo>
                  <a:lnTo>
                    <a:pt x="32" y="9"/>
                  </a:lnTo>
                  <a:lnTo>
                    <a:pt x="37" y="11"/>
                  </a:lnTo>
                  <a:lnTo>
                    <a:pt x="42" y="6"/>
                  </a:lnTo>
                  <a:lnTo>
                    <a:pt x="46" y="17"/>
                  </a:lnTo>
                  <a:lnTo>
                    <a:pt x="52" y="26"/>
                  </a:lnTo>
                  <a:lnTo>
                    <a:pt x="60" y="35"/>
                  </a:lnTo>
                  <a:lnTo>
                    <a:pt x="53" y="36"/>
                  </a:lnTo>
                  <a:lnTo>
                    <a:pt x="53" y="45"/>
                  </a:lnTo>
                  <a:lnTo>
                    <a:pt x="57" y="48"/>
                  </a:lnTo>
                  <a:lnTo>
                    <a:pt x="54" y="51"/>
                  </a:lnTo>
                  <a:lnTo>
                    <a:pt x="54" y="54"/>
                  </a:lnTo>
                  <a:lnTo>
                    <a:pt x="52" y="58"/>
                  </a:lnTo>
                  <a:lnTo>
                    <a:pt x="51" y="63"/>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94" name="Freeform 47">
              <a:extLst>
                <a:ext uri="{FF2B5EF4-FFF2-40B4-BE49-F238E27FC236}">
                  <a16:creationId xmlns:a16="http://schemas.microsoft.com/office/drawing/2014/main" id="{033F3D64-5E02-F142-A97E-D985358202D8}"/>
                </a:ext>
              </a:extLst>
            </p:cNvPr>
            <p:cNvSpPr>
              <a:spLocks/>
            </p:cNvSpPr>
            <p:nvPr/>
          </p:nvSpPr>
          <p:spPr bwMode="auto">
            <a:xfrm>
              <a:off x="3279776" y="3144837"/>
              <a:ext cx="301625" cy="109538"/>
            </a:xfrm>
            <a:custGeom>
              <a:avLst/>
              <a:gdLst>
                <a:gd name="T0" fmla="*/ 53 w 190"/>
                <a:gd name="T1" fmla="*/ 0 h 69"/>
                <a:gd name="T2" fmla="*/ 68 w 190"/>
                <a:gd name="T3" fmla="*/ 1 h 69"/>
                <a:gd name="T4" fmla="*/ 82 w 190"/>
                <a:gd name="T5" fmla="*/ 1 h 69"/>
                <a:gd name="T6" fmla="*/ 98 w 190"/>
                <a:gd name="T7" fmla="*/ 8 h 69"/>
                <a:gd name="T8" fmla="*/ 104 w 190"/>
                <a:gd name="T9" fmla="*/ 16 h 69"/>
                <a:gd name="T10" fmla="*/ 121 w 190"/>
                <a:gd name="T11" fmla="*/ 14 h 69"/>
                <a:gd name="T12" fmla="*/ 127 w 190"/>
                <a:gd name="T13" fmla="*/ 19 h 69"/>
                <a:gd name="T14" fmla="*/ 140 w 190"/>
                <a:gd name="T15" fmla="*/ 31 h 69"/>
                <a:gd name="T16" fmla="*/ 150 w 190"/>
                <a:gd name="T17" fmla="*/ 41 h 69"/>
                <a:gd name="T18" fmla="*/ 156 w 190"/>
                <a:gd name="T19" fmla="*/ 40 h 69"/>
                <a:gd name="T20" fmla="*/ 166 w 190"/>
                <a:gd name="T21" fmla="*/ 45 h 69"/>
                <a:gd name="T22" fmla="*/ 164 w 190"/>
                <a:gd name="T23" fmla="*/ 51 h 69"/>
                <a:gd name="T24" fmla="*/ 177 w 190"/>
                <a:gd name="T25" fmla="*/ 51 h 69"/>
                <a:gd name="T26" fmla="*/ 190 w 190"/>
                <a:gd name="T27" fmla="*/ 60 h 69"/>
                <a:gd name="T28" fmla="*/ 187 w 190"/>
                <a:gd name="T29" fmla="*/ 65 h 69"/>
                <a:gd name="T30" fmla="*/ 175 w 190"/>
                <a:gd name="T31" fmla="*/ 67 h 69"/>
                <a:gd name="T32" fmla="*/ 163 w 190"/>
                <a:gd name="T33" fmla="*/ 68 h 69"/>
                <a:gd name="T34" fmla="*/ 151 w 190"/>
                <a:gd name="T35" fmla="*/ 67 h 69"/>
                <a:gd name="T36" fmla="*/ 124 w 190"/>
                <a:gd name="T37" fmla="*/ 69 h 69"/>
                <a:gd name="T38" fmla="*/ 138 w 190"/>
                <a:gd name="T39" fmla="*/ 57 h 69"/>
                <a:gd name="T40" fmla="*/ 131 w 190"/>
                <a:gd name="T41" fmla="*/ 52 h 69"/>
                <a:gd name="T42" fmla="*/ 120 w 190"/>
                <a:gd name="T43" fmla="*/ 50 h 69"/>
                <a:gd name="T44" fmla="*/ 114 w 190"/>
                <a:gd name="T45" fmla="*/ 45 h 69"/>
                <a:gd name="T46" fmla="*/ 112 w 190"/>
                <a:gd name="T47" fmla="*/ 33 h 69"/>
                <a:gd name="T48" fmla="*/ 101 w 190"/>
                <a:gd name="T49" fmla="*/ 34 h 69"/>
                <a:gd name="T50" fmla="*/ 86 w 190"/>
                <a:gd name="T51" fmla="*/ 28 h 69"/>
                <a:gd name="T52" fmla="*/ 81 w 190"/>
                <a:gd name="T53" fmla="*/ 24 h 69"/>
                <a:gd name="T54" fmla="*/ 58 w 190"/>
                <a:gd name="T55" fmla="*/ 20 h 69"/>
                <a:gd name="T56" fmla="*/ 52 w 190"/>
                <a:gd name="T57" fmla="*/ 16 h 69"/>
                <a:gd name="T58" fmla="*/ 60 w 190"/>
                <a:gd name="T59" fmla="*/ 11 h 69"/>
                <a:gd name="T60" fmla="*/ 42 w 190"/>
                <a:gd name="T61" fmla="*/ 10 h 69"/>
                <a:gd name="T62" fmla="*/ 28 w 190"/>
                <a:gd name="T63" fmla="*/ 21 h 69"/>
                <a:gd name="T64" fmla="*/ 20 w 190"/>
                <a:gd name="T65" fmla="*/ 21 h 69"/>
                <a:gd name="T66" fmla="*/ 17 w 190"/>
                <a:gd name="T67" fmla="*/ 26 h 69"/>
                <a:gd name="T68" fmla="*/ 7 w 190"/>
                <a:gd name="T69" fmla="*/ 28 h 69"/>
                <a:gd name="T70" fmla="*/ 0 w 190"/>
                <a:gd name="T71" fmla="*/ 27 h 69"/>
                <a:gd name="T72" fmla="*/ 11 w 190"/>
                <a:gd name="T73" fmla="*/ 20 h 69"/>
                <a:gd name="T74" fmla="*/ 16 w 190"/>
                <a:gd name="T75" fmla="*/ 13 h 69"/>
                <a:gd name="T76" fmla="*/ 25 w 190"/>
                <a:gd name="T77" fmla="*/ 8 h 69"/>
                <a:gd name="T78" fmla="*/ 34 w 190"/>
                <a:gd name="T79" fmla="*/ 4 h 69"/>
                <a:gd name="T80" fmla="*/ 48 w 190"/>
                <a:gd name="T81" fmla="*/ 2 h 69"/>
                <a:gd name="T82" fmla="*/ 53 w 190"/>
                <a:gd name="T8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0" h="69">
                  <a:moveTo>
                    <a:pt x="53" y="0"/>
                  </a:moveTo>
                  <a:lnTo>
                    <a:pt x="68" y="1"/>
                  </a:lnTo>
                  <a:lnTo>
                    <a:pt x="82" y="1"/>
                  </a:lnTo>
                  <a:lnTo>
                    <a:pt x="98" y="8"/>
                  </a:lnTo>
                  <a:lnTo>
                    <a:pt x="104" y="16"/>
                  </a:lnTo>
                  <a:lnTo>
                    <a:pt x="121" y="14"/>
                  </a:lnTo>
                  <a:lnTo>
                    <a:pt x="127" y="19"/>
                  </a:lnTo>
                  <a:lnTo>
                    <a:pt x="140" y="31"/>
                  </a:lnTo>
                  <a:lnTo>
                    <a:pt x="150" y="41"/>
                  </a:lnTo>
                  <a:lnTo>
                    <a:pt x="156" y="40"/>
                  </a:lnTo>
                  <a:lnTo>
                    <a:pt x="166" y="45"/>
                  </a:lnTo>
                  <a:lnTo>
                    <a:pt x="164" y="51"/>
                  </a:lnTo>
                  <a:lnTo>
                    <a:pt x="177" y="51"/>
                  </a:lnTo>
                  <a:lnTo>
                    <a:pt x="190" y="60"/>
                  </a:lnTo>
                  <a:lnTo>
                    <a:pt x="187" y="65"/>
                  </a:lnTo>
                  <a:lnTo>
                    <a:pt x="175" y="67"/>
                  </a:lnTo>
                  <a:lnTo>
                    <a:pt x="163" y="68"/>
                  </a:lnTo>
                  <a:lnTo>
                    <a:pt x="151" y="67"/>
                  </a:lnTo>
                  <a:lnTo>
                    <a:pt x="124" y="69"/>
                  </a:lnTo>
                  <a:lnTo>
                    <a:pt x="138" y="57"/>
                  </a:lnTo>
                  <a:lnTo>
                    <a:pt x="131" y="52"/>
                  </a:lnTo>
                  <a:lnTo>
                    <a:pt x="120" y="50"/>
                  </a:lnTo>
                  <a:lnTo>
                    <a:pt x="114" y="45"/>
                  </a:lnTo>
                  <a:lnTo>
                    <a:pt x="112" y="33"/>
                  </a:lnTo>
                  <a:lnTo>
                    <a:pt x="101" y="34"/>
                  </a:lnTo>
                  <a:lnTo>
                    <a:pt x="86" y="28"/>
                  </a:lnTo>
                  <a:lnTo>
                    <a:pt x="81" y="24"/>
                  </a:lnTo>
                  <a:lnTo>
                    <a:pt x="58" y="20"/>
                  </a:lnTo>
                  <a:lnTo>
                    <a:pt x="52" y="16"/>
                  </a:lnTo>
                  <a:lnTo>
                    <a:pt x="60" y="11"/>
                  </a:lnTo>
                  <a:lnTo>
                    <a:pt x="42" y="10"/>
                  </a:lnTo>
                  <a:lnTo>
                    <a:pt x="28" y="21"/>
                  </a:lnTo>
                  <a:lnTo>
                    <a:pt x="20" y="21"/>
                  </a:lnTo>
                  <a:lnTo>
                    <a:pt x="17" y="26"/>
                  </a:lnTo>
                  <a:lnTo>
                    <a:pt x="7" y="28"/>
                  </a:lnTo>
                  <a:lnTo>
                    <a:pt x="0" y="27"/>
                  </a:lnTo>
                  <a:lnTo>
                    <a:pt x="11" y="20"/>
                  </a:lnTo>
                  <a:lnTo>
                    <a:pt x="16" y="13"/>
                  </a:lnTo>
                  <a:lnTo>
                    <a:pt x="25" y="8"/>
                  </a:lnTo>
                  <a:lnTo>
                    <a:pt x="34" y="4"/>
                  </a:lnTo>
                  <a:lnTo>
                    <a:pt x="48" y="2"/>
                  </a:lnTo>
                  <a:lnTo>
                    <a:pt x="53" y="0"/>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95" name="Freeform 48">
              <a:extLst>
                <a:ext uri="{FF2B5EF4-FFF2-40B4-BE49-F238E27FC236}">
                  <a16:creationId xmlns:a16="http://schemas.microsoft.com/office/drawing/2014/main" id="{DA1D7A37-6EDF-6242-BF7F-C73888D5FDD6}"/>
                </a:ext>
              </a:extLst>
            </p:cNvPr>
            <p:cNvSpPr>
              <a:spLocks/>
            </p:cNvSpPr>
            <p:nvPr/>
          </p:nvSpPr>
          <p:spPr bwMode="auto">
            <a:xfrm>
              <a:off x="6604001" y="2733676"/>
              <a:ext cx="49213" cy="22225"/>
            </a:xfrm>
            <a:custGeom>
              <a:avLst/>
              <a:gdLst>
                <a:gd name="T0" fmla="*/ 0 w 31"/>
                <a:gd name="T1" fmla="*/ 11 h 14"/>
                <a:gd name="T2" fmla="*/ 1 w 31"/>
                <a:gd name="T3" fmla="*/ 11 h 14"/>
                <a:gd name="T4" fmla="*/ 3 w 31"/>
                <a:gd name="T5" fmla="*/ 6 h 14"/>
                <a:gd name="T6" fmla="*/ 16 w 31"/>
                <a:gd name="T7" fmla="*/ 6 h 14"/>
                <a:gd name="T8" fmla="*/ 31 w 31"/>
                <a:gd name="T9" fmla="*/ 0 h 14"/>
                <a:gd name="T10" fmla="*/ 20 w 31"/>
                <a:gd name="T11" fmla="*/ 9 h 14"/>
                <a:gd name="T12" fmla="*/ 22 w 31"/>
                <a:gd name="T13" fmla="*/ 12 h 14"/>
                <a:gd name="T14" fmla="*/ 20 w 31"/>
                <a:gd name="T15" fmla="*/ 12 h 14"/>
                <a:gd name="T16" fmla="*/ 17 w 31"/>
                <a:gd name="T17" fmla="*/ 13 h 14"/>
                <a:gd name="T18" fmla="*/ 14 w 31"/>
                <a:gd name="T19" fmla="*/ 13 h 14"/>
                <a:gd name="T20" fmla="*/ 13 w 31"/>
                <a:gd name="T21" fmla="*/ 14 h 14"/>
                <a:gd name="T22" fmla="*/ 13 w 31"/>
                <a:gd name="T23" fmla="*/ 12 h 14"/>
                <a:gd name="T24" fmla="*/ 11 w 31"/>
                <a:gd name="T25" fmla="*/ 10 h 14"/>
                <a:gd name="T26" fmla="*/ 8 w 31"/>
                <a:gd name="T27" fmla="*/ 10 h 14"/>
                <a:gd name="T28" fmla="*/ 4 w 31"/>
                <a:gd name="T29" fmla="*/ 12 h 14"/>
                <a:gd name="T30" fmla="*/ 0 w 31"/>
                <a:gd name="T31" fmla="*/ 1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14">
                  <a:moveTo>
                    <a:pt x="0" y="11"/>
                  </a:moveTo>
                  <a:lnTo>
                    <a:pt x="1" y="11"/>
                  </a:lnTo>
                  <a:lnTo>
                    <a:pt x="3" y="6"/>
                  </a:lnTo>
                  <a:lnTo>
                    <a:pt x="16" y="6"/>
                  </a:lnTo>
                  <a:lnTo>
                    <a:pt x="31" y="0"/>
                  </a:lnTo>
                  <a:lnTo>
                    <a:pt x="20" y="9"/>
                  </a:lnTo>
                  <a:lnTo>
                    <a:pt x="22" y="12"/>
                  </a:lnTo>
                  <a:lnTo>
                    <a:pt x="20" y="12"/>
                  </a:lnTo>
                  <a:lnTo>
                    <a:pt x="17" y="13"/>
                  </a:lnTo>
                  <a:lnTo>
                    <a:pt x="14" y="13"/>
                  </a:lnTo>
                  <a:lnTo>
                    <a:pt x="13" y="14"/>
                  </a:lnTo>
                  <a:lnTo>
                    <a:pt x="13" y="12"/>
                  </a:lnTo>
                  <a:lnTo>
                    <a:pt x="11" y="10"/>
                  </a:lnTo>
                  <a:lnTo>
                    <a:pt x="8" y="10"/>
                  </a:lnTo>
                  <a:lnTo>
                    <a:pt x="4" y="12"/>
                  </a:lnTo>
                  <a:lnTo>
                    <a:pt x="0" y="11"/>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96" name="Freeform 49">
              <a:extLst>
                <a:ext uri="{FF2B5EF4-FFF2-40B4-BE49-F238E27FC236}">
                  <a16:creationId xmlns:a16="http://schemas.microsoft.com/office/drawing/2014/main" id="{0662709E-B57A-814F-90B4-A35CAC1E6010}"/>
                </a:ext>
              </a:extLst>
            </p:cNvPr>
            <p:cNvSpPr>
              <a:spLocks/>
            </p:cNvSpPr>
            <p:nvPr/>
          </p:nvSpPr>
          <p:spPr bwMode="auto">
            <a:xfrm>
              <a:off x="6591301" y="2749550"/>
              <a:ext cx="49213" cy="19050"/>
            </a:xfrm>
            <a:custGeom>
              <a:avLst/>
              <a:gdLst>
                <a:gd name="T0" fmla="*/ 30 w 31"/>
                <a:gd name="T1" fmla="*/ 2 h 12"/>
                <a:gd name="T2" fmla="*/ 31 w 31"/>
                <a:gd name="T3" fmla="*/ 4 h 12"/>
                <a:gd name="T4" fmla="*/ 14 w 31"/>
                <a:gd name="T5" fmla="*/ 12 h 12"/>
                <a:gd name="T6" fmla="*/ 5 w 31"/>
                <a:gd name="T7" fmla="*/ 10 h 12"/>
                <a:gd name="T8" fmla="*/ 0 w 31"/>
                <a:gd name="T9" fmla="*/ 2 h 12"/>
                <a:gd name="T10" fmla="*/ 8 w 31"/>
                <a:gd name="T11" fmla="*/ 1 h 12"/>
                <a:gd name="T12" fmla="*/ 12 w 31"/>
                <a:gd name="T13" fmla="*/ 2 h 12"/>
                <a:gd name="T14" fmla="*/ 16 w 31"/>
                <a:gd name="T15" fmla="*/ 0 h 12"/>
                <a:gd name="T16" fmla="*/ 19 w 31"/>
                <a:gd name="T17" fmla="*/ 0 h 12"/>
                <a:gd name="T18" fmla="*/ 21 w 31"/>
                <a:gd name="T19" fmla="*/ 2 h 12"/>
                <a:gd name="T20" fmla="*/ 21 w 31"/>
                <a:gd name="T21" fmla="*/ 4 h 12"/>
                <a:gd name="T22" fmla="*/ 22 w 31"/>
                <a:gd name="T23" fmla="*/ 3 h 12"/>
                <a:gd name="T24" fmla="*/ 25 w 31"/>
                <a:gd name="T25" fmla="*/ 3 h 12"/>
                <a:gd name="T26" fmla="*/ 28 w 31"/>
                <a:gd name="T27" fmla="*/ 2 h 12"/>
                <a:gd name="T28" fmla="*/ 30 w 31"/>
                <a:gd name="T29"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12">
                  <a:moveTo>
                    <a:pt x="30" y="2"/>
                  </a:moveTo>
                  <a:lnTo>
                    <a:pt x="31" y="4"/>
                  </a:lnTo>
                  <a:lnTo>
                    <a:pt x="14" y="12"/>
                  </a:lnTo>
                  <a:lnTo>
                    <a:pt x="5" y="10"/>
                  </a:lnTo>
                  <a:lnTo>
                    <a:pt x="0" y="2"/>
                  </a:lnTo>
                  <a:lnTo>
                    <a:pt x="8" y="1"/>
                  </a:lnTo>
                  <a:lnTo>
                    <a:pt x="12" y="2"/>
                  </a:lnTo>
                  <a:lnTo>
                    <a:pt x="16" y="0"/>
                  </a:lnTo>
                  <a:lnTo>
                    <a:pt x="19" y="0"/>
                  </a:lnTo>
                  <a:lnTo>
                    <a:pt x="21" y="2"/>
                  </a:lnTo>
                  <a:lnTo>
                    <a:pt x="21" y="4"/>
                  </a:lnTo>
                  <a:lnTo>
                    <a:pt x="22" y="3"/>
                  </a:lnTo>
                  <a:lnTo>
                    <a:pt x="25" y="3"/>
                  </a:lnTo>
                  <a:lnTo>
                    <a:pt x="28" y="2"/>
                  </a:lnTo>
                  <a:lnTo>
                    <a:pt x="30" y="2"/>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97" name="Freeform 50">
              <a:extLst>
                <a:ext uri="{FF2B5EF4-FFF2-40B4-BE49-F238E27FC236}">
                  <a16:creationId xmlns:a16="http://schemas.microsoft.com/office/drawing/2014/main" id="{8A795D7D-29E0-1C4B-BA23-09A91C11258D}"/>
                </a:ext>
              </a:extLst>
            </p:cNvPr>
            <p:cNvSpPr>
              <a:spLocks/>
            </p:cNvSpPr>
            <p:nvPr/>
          </p:nvSpPr>
          <p:spPr bwMode="auto">
            <a:xfrm>
              <a:off x="6015038" y="2230437"/>
              <a:ext cx="169863" cy="82550"/>
            </a:xfrm>
            <a:custGeom>
              <a:avLst/>
              <a:gdLst>
                <a:gd name="T0" fmla="*/ 79 w 107"/>
                <a:gd name="T1" fmla="*/ 51 h 52"/>
                <a:gd name="T2" fmla="*/ 71 w 107"/>
                <a:gd name="T3" fmla="*/ 48 h 52"/>
                <a:gd name="T4" fmla="*/ 63 w 107"/>
                <a:gd name="T5" fmla="*/ 49 h 52"/>
                <a:gd name="T6" fmla="*/ 50 w 107"/>
                <a:gd name="T7" fmla="*/ 43 h 52"/>
                <a:gd name="T8" fmla="*/ 45 w 107"/>
                <a:gd name="T9" fmla="*/ 44 h 52"/>
                <a:gd name="T10" fmla="*/ 37 w 107"/>
                <a:gd name="T11" fmla="*/ 52 h 52"/>
                <a:gd name="T12" fmla="*/ 24 w 107"/>
                <a:gd name="T13" fmla="*/ 46 h 52"/>
                <a:gd name="T14" fmla="*/ 14 w 107"/>
                <a:gd name="T15" fmla="*/ 37 h 52"/>
                <a:gd name="T16" fmla="*/ 6 w 107"/>
                <a:gd name="T17" fmla="*/ 32 h 52"/>
                <a:gd name="T18" fmla="*/ 4 w 107"/>
                <a:gd name="T19" fmla="*/ 24 h 52"/>
                <a:gd name="T20" fmla="*/ 0 w 107"/>
                <a:gd name="T21" fmla="*/ 18 h 52"/>
                <a:gd name="T22" fmla="*/ 12 w 107"/>
                <a:gd name="T23" fmla="*/ 13 h 52"/>
                <a:gd name="T24" fmla="*/ 17 w 107"/>
                <a:gd name="T25" fmla="*/ 8 h 52"/>
                <a:gd name="T26" fmla="*/ 28 w 107"/>
                <a:gd name="T27" fmla="*/ 4 h 52"/>
                <a:gd name="T28" fmla="*/ 32 w 107"/>
                <a:gd name="T29" fmla="*/ 0 h 52"/>
                <a:gd name="T30" fmla="*/ 36 w 107"/>
                <a:gd name="T31" fmla="*/ 3 h 52"/>
                <a:gd name="T32" fmla="*/ 43 w 107"/>
                <a:gd name="T33" fmla="*/ 1 h 52"/>
                <a:gd name="T34" fmla="*/ 51 w 107"/>
                <a:gd name="T35" fmla="*/ 7 h 52"/>
                <a:gd name="T36" fmla="*/ 63 w 107"/>
                <a:gd name="T37" fmla="*/ 9 h 52"/>
                <a:gd name="T38" fmla="*/ 63 w 107"/>
                <a:gd name="T39" fmla="*/ 15 h 52"/>
                <a:gd name="T40" fmla="*/ 72 w 107"/>
                <a:gd name="T41" fmla="*/ 19 h 52"/>
                <a:gd name="T42" fmla="*/ 74 w 107"/>
                <a:gd name="T43" fmla="*/ 14 h 52"/>
                <a:gd name="T44" fmla="*/ 85 w 107"/>
                <a:gd name="T45" fmla="*/ 16 h 52"/>
                <a:gd name="T46" fmla="*/ 87 w 107"/>
                <a:gd name="T47" fmla="*/ 22 h 52"/>
                <a:gd name="T48" fmla="*/ 99 w 107"/>
                <a:gd name="T49" fmla="*/ 23 h 52"/>
                <a:gd name="T50" fmla="*/ 107 w 107"/>
                <a:gd name="T51" fmla="*/ 33 h 52"/>
                <a:gd name="T52" fmla="*/ 103 w 107"/>
                <a:gd name="T53" fmla="*/ 33 h 52"/>
                <a:gd name="T54" fmla="*/ 100 w 107"/>
                <a:gd name="T55" fmla="*/ 37 h 52"/>
                <a:gd name="T56" fmla="*/ 97 w 107"/>
                <a:gd name="T57" fmla="*/ 38 h 52"/>
                <a:gd name="T58" fmla="*/ 96 w 107"/>
                <a:gd name="T59" fmla="*/ 42 h 52"/>
                <a:gd name="T60" fmla="*/ 93 w 107"/>
                <a:gd name="T61" fmla="*/ 43 h 52"/>
                <a:gd name="T62" fmla="*/ 93 w 107"/>
                <a:gd name="T63" fmla="*/ 45 h 52"/>
                <a:gd name="T64" fmla="*/ 88 w 107"/>
                <a:gd name="T65" fmla="*/ 47 h 52"/>
                <a:gd name="T66" fmla="*/ 80 w 107"/>
                <a:gd name="T67" fmla="*/ 47 h 52"/>
                <a:gd name="T68" fmla="*/ 79 w 107"/>
                <a:gd name="T69" fmla="*/ 5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 h="52">
                  <a:moveTo>
                    <a:pt x="79" y="51"/>
                  </a:moveTo>
                  <a:lnTo>
                    <a:pt x="71" y="48"/>
                  </a:lnTo>
                  <a:lnTo>
                    <a:pt x="63" y="49"/>
                  </a:lnTo>
                  <a:lnTo>
                    <a:pt x="50" y="43"/>
                  </a:lnTo>
                  <a:lnTo>
                    <a:pt x="45" y="44"/>
                  </a:lnTo>
                  <a:lnTo>
                    <a:pt x="37" y="52"/>
                  </a:lnTo>
                  <a:lnTo>
                    <a:pt x="24" y="46"/>
                  </a:lnTo>
                  <a:lnTo>
                    <a:pt x="14" y="37"/>
                  </a:lnTo>
                  <a:lnTo>
                    <a:pt x="6" y="32"/>
                  </a:lnTo>
                  <a:lnTo>
                    <a:pt x="4" y="24"/>
                  </a:lnTo>
                  <a:lnTo>
                    <a:pt x="0" y="18"/>
                  </a:lnTo>
                  <a:lnTo>
                    <a:pt x="12" y="13"/>
                  </a:lnTo>
                  <a:lnTo>
                    <a:pt x="17" y="8"/>
                  </a:lnTo>
                  <a:lnTo>
                    <a:pt x="28" y="4"/>
                  </a:lnTo>
                  <a:lnTo>
                    <a:pt x="32" y="0"/>
                  </a:lnTo>
                  <a:lnTo>
                    <a:pt x="36" y="3"/>
                  </a:lnTo>
                  <a:lnTo>
                    <a:pt x="43" y="1"/>
                  </a:lnTo>
                  <a:lnTo>
                    <a:pt x="51" y="7"/>
                  </a:lnTo>
                  <a:lnTo>
                    <a:pt x="63" y="9"/>
                  </a:lnTo>
                  <a:lnTo>
                    <a:pt x="63" y="15"/>
                  </a:lnTo>
                  <a:lnTo>
                    <a:pt x="72" y="19"/>
                  </a:lnTo>
                  <a:lnTo>
                    <a:pt x="74" y="14"/>
                  </a:lnTo>
                  <a:lnTo>
                    <a:pt x="85" y="16"/>
                  </a:lnTo>
                  <a:lnTo>
                    <a:pt x="87" y="22"/>
                  </a:lnTo>
                  <a:lnTo>
                    <a:pt x="99" y="23"/>
                  </a:lnTo>
                  <a:lnTo>
                    <a:pt x="107" y="33"/>
                  </a:lnTo>
                  <a:lnTo>
                    <a:pt x="103" y="33"/>
                  </a:lnTo>
                  <a:lnTo>
                    <a:pt x="100" y="37"/>
                  </a:lnTo>
                  <a:lnTo>
                    <a:pt x="97" y="38"/>
                  </a:lnTo>
                  <a:lnTo>
                    <a:pt x="96" y="42"/>
                  </a:lnTo>
                  <a:lnTo>
                    <a:pt x="93" y="43"/>
                  </a:lnTo>
                  <a:lnTo>
                    <a:pt x="93" y="45"/>
                  </a:lnTo>
                  <a:lnTo>
                    <a:pt x="88" y="47"/>
                  </a:lnTo>
                  <a:lnTo>
                    <a:pt x="80" y="47"/>
                  </a:lnTo>
                  <a:lnTo>
                    <a:pt x="79" y="51"/>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98" name="Freeform 51">
              <a:extLst>
                <a:ext uri="{FF2B5EF4-FFF2-40B4-BE49-F238E27FC236}">
                  <a16:creationId xmlns:a16="http://schemas.microsoft.com/office/drawing/2014/main" id="{8CF493F1-D53C-5045-95FB-B4F138CC2A15}"/>
                </a:ext>
              </a:extLst>
            </p:cNvPr>
            <p:cNvSpPr>
              <a:spLocks/>
            </p:cNvSpPr>
            <p:nvPr/>
          </p:nvSpPr>
          <p:spPr bwMode="auto">
            <a:xfrm>
              <a:off x="5856288" y="2108201"/>
              <a:ext cx="227013" cy="246063"/>
            </a:xfrm>
            <a:custGeom>
              <a:avLst/>
              <a:gdLst>
                <a:gd name="T0" fmla="*/ 58 w 143"/>
                <a:gd name="T1" fmla="*/ 0 h 155"/>
                <a:gd name="T2" fmla="*/ 59 w 143"/>
                <a:gd name="T3" fmla="*/ 8 h 155"/>
                <a:gd name="T4" fmla="*/ 75 w 143"/>
                <a:gd name="T5" fmla="*/ 12 h 155"/>
                <a:gd name="T6" fmla="*/ 75 w 143"/>
                <a:gd name="T7" fmla="*/ 20 h 155"/>
                <a:gd name="T8" fmla="*/ 90 w 143"/>
                <a:gd name="T9" fmla="*/ 16 h 155"/>
                <a:gd name="T10" fmla="*/ 99 w 143"/>
                <a:gd name="T11" fmla="*/ 10 h 155"/>
                <a:gd name="T12" fmla="*/ 117 w 143"/>
                <a:gd name="T13" fmla="*/ 18 h 155"/>
                <a:gd name="T14" fmla="*/ 125 w 143"/>
                <a:gd name="T15" fmla="*/ 25 h 155"/>
                <a:gd name="T16" fmla="*/ 129 w 143"/>
                <a:gd name="T17" fmla="*/ 35 h 155"/>
                <a:gd name="T18" fmla="*/ 125 w 143"/>
                <a:gd name="T19" fmla="*/ 40 h 155"/>
                <a:gd name="T20" fmla="*/ 131 w 143"/>
                <a:gd name="T21" fmla="*/ 47 h 155"/>
                <a:gd name="T22" fmla="*/ 136 w 143"/>
                <a:gd name="T23" fmla="*/ 58 h 155"/>
                <a:gd name="T24" fmla="*/ 136 w 143"/>
                <a:gd name="T25" fmla="*/ 65 h 155"/>
                <a:gd name="T26" fmla="*/ 143 w 143"/>
                <a:gd name="T27" fmla="*/ 78 h 155"/>
                <a:gd name="T28" fmla="*/ 136 w 143"/>
                <a:gd name="T29" fmla="*/ 80 h 155"/>
                <a:gd name="T30" fmla="*/ 132 w 143"/>
                <a:gd name="T31" fmla="*/ 77 h 155"/>
                <a:gd name="T32" fmla="*/ 128 w 143"/>
                <a:gd name="T33" fmla="*/ 81 h 155"/>
                <a:gd name="T34" fmla="*/ 117 w 143"/>
                <a:gd name="T35" fmla="*/ 85 h 155"/>
                <a:gd name="T36" fmla="*/ 112 w 143"/>
                <a:gd name="T37" fmla="*/ 90 h 155"/>
                <a:gd name="T38" fmla="*/ 100 w 143"/>
                <a:gd name="T39" fmla="*/ 95 h 155"/>
                <a:gd name="T40" fmla="*/ 104 w 143"/>
                <a:gd name="T41" fmla="*/ 101 h 155"/>
                <a:gd name="T42" fmla="*/ 106 w 143"/>
                <a:gd name="T43" fmla="*/ 109 h 155"/>
                <a:gd name="T44" fmla="*/ 114 w 143"/>
                <a:gd name="T45" fmla="*/ 114 h 155"/>
                <a:gd name="T46" fmla="*/ 124 w 143"/>
                <a:gd name="T47" fmla="*/ 123 h 155"/>
                <a:gd name="T48" fmla="*/ 119 w 143"/>
                <a:gd name="T49" fmla="*/ 132 h 155"/>
                <a:gd name="T50" fmla="*/ 113 w 143"/>
                <a:gd name="T51" fmla="*/ 135 h 155"/>
                <a:gd name="T52" fmla="*/ 117 w 143"/>
                <a:gd name="T53" fmla="*/ 148 h 155"/>
                <a:gd name="T54" fmla="*/ 115 w 143"/>
                <a:gd name="T55" fmla="*/ 151 h 155"/>
                <a:gd name="T56" fmla="*/ 110 w 143"/>
                <a:gd name="T57" fmla="*/ 147 h 155"/>
                <a:gd name="T58" fmla="*/ 102 w 143"/>
                <a:gd name="T59" fmla="*/ 147 h 155"/>
                <a:gd name="T60" fmla="*/ 91 w 143"/>
                <a:gd name="T61" fmla="*/ 150 h 155"/>
                <a:gd name="T62" fmla="*/ 76 w 143"/>
                <a:gd name="T63" fmla="*/ 149 h 155"/>
                <a:gd name="T64" fmla="*/ 75 w 143"/>
                <a:gd name="T65" fmla="*/ 155 h 155"/>
                <a:gd name="T66" fmla="*/ 66 w 143"/>
                <a:gd name="T67" fmla="*/ 149 h 155"/>
                <a:gd name="T68" fmla="*/ 61 w 143"/>
                <a:gd name="T69" fmla="*/ 150 h 155"/>
                <a:gd name="T70" fmla="*/ 44 w 143"/>
                <a:gd name="T71" fmla="*/ 144 h 155"/>
                <a:gd name="T72" fmla="*/ 40 w 143"/>
                <a:gd name="T73" fmla="*/ 148 h 155"/>
                <a:gd name="T74" fmla="*/ 26 w 143"/>
                <a:gd name="T75" fmla="*/ 148 h 155"/>
                <a:gd name="T76" fmla="*/ 28 w 143"/>
                <a:gd name="T77" fmla="*/ 134 h 155"/>
                <a:gd name="T78" fmla="*/ 35 w 143"/>
                <a:gd name="T79" fmla="*/ 120 h 155"/>
                <a:gd name="T80" fmla="*/ 12 w 143"/>
                <a:gd name="T81" fmla="*/ 116 h 155"/>
                <a:gd name="T82" fmla="*/ 4 w 143"/>
                <a:gd name="T83" fmla="*/ 111 h 155"/>
                <a:gd name="T84" fmla="*/ 5 w 143"/>
                <a:gd name="T85" fmla="*/ 102 h 155"/>
                <a:gd name="T86" fmla="*/ 2 w 143"/>
                <a:gd name="T87" fmla="*/ 97 h 155"/>
                <a:gd name="T88" fmla="*/ 3 w 143"/>
                <a:gd name="T89" fmla="*/ 84 h 155"/>
                <a:gd name="T90" fmla="*/ 0 w 143"/>
                <a:gd name="T91" fmla="*/ 63 h 155"/>
                <a:gd name="T92" fmla="*/ 9 w 143"/>
                <a:gd name="T93" fmla="*/ 63 h 155"/>
                <a:gd name="T94" fmla="*/ 13 w 143"/>
                <a:gd name="T95" fmla="*/ 55 h 155"/>
                <a:gd name="T96" fmla="*/ 16 w 143"/>
                <a:gd name="T97" fmla="*/ 37 h 155"/>
                <a:gd name="T98" fmla="*/ 13 w 143"/>
                <a:gd name="T99" fmla="*/ 30 h 155"/>
                <a:gd name="T100" fmla="*/ 16 w 143"/>
                <a:gd name="T101" fmla="*/ 26 h 155"/>
                <a:gd name="T102" fmla="*/ 29 w 143"/>
                <a:gd name="T103" fmla="*/ 25 h 155"/>
                <a:gd name="T104" fmla="*/ 32 w 143"/>
                <a:gd name="T105" fmla="*/ 29 h 155"/>
                <a:gd name="T106" fmla="*/ 42 w 143"/>
                <a:gd name="T107" fmla="*/ 19 h 155"/>
                <a:gd name="T108" fmla="*/ 38 w 143"/>
                <a:gd name="T109" fmla="*/ 12 h 155"/>
                <a:gd name="T110" fmla="*/ 36 w 143"/>
                <a:gd name="T111" fmla="*/ 1 h 155"/>
                <a:gd name="T112" fmla="*/ 48 w 143"/>
                <a:gd name="T113" fmla="*/ 3 h 155"/>
                <a:gd name="T114" fmla="*/ 58 w 143"/>
                <a:gd name="T115"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3" h="155">
                  <a:moveTo>
                    <a:pt x="58" y="0"/>
                  </a:moveTo>
                  <a:lnTo>
                    <a:pt x="59" y="8"/>
                  </a:lnTo>
                  <a:lnTo>
                    <a:pt x="75" y="12"/>
                  </a:lnTo>
                  <a:lnTo>
                    <a:pt x="75" y="20"/>
                  </a:lnTo>
                  <a:lnTo>
                    <a:pt x="90" y="16"/>
                  </a:lnTo>
                  <a:lnTo>
                    <a:pt x="99" y="10"/>
                  </a:lnTo>
                  <a:lnTo>
                    <a:pt x="117" y="18"/>
                  </a:lnTo>
                  <a:lnTo>
                    <a:pt x="125" y="25"/>
                  </a:lnTo>
                  <a:lnTo>
                    <a:pt x="129" y="35"/>
                  </a:lnTo>
                  <a:lnTo>
                    <a:pt x="125" y="40"/>
                  </a:lnTo>
                  <a:lnTo>
                    <a:pt x="131" y="47"/>
                  </a:lnTo>
                  <a:lnTo>
                    <a:pt x="136" y="58"/>
                  </a:lnTo>
                  <a:lnTo>
                    <a:pt x="136" y="65"/>
                  </a:lnTo>
                  <a:lnTo>
                    <a:pt x="143" y="78"/>
                  </a:lnTo>
                  <a:lnTo>
                    <a:pt x="136" y="80"/>
                  </a:lnTo>
                  <a:lnTo>
                    <a:pt x="132" y="77"/>
                  </a:lnTo>
                  <a:lnTo>
                    <a:pt x="128" y="81"/>
                  </a:lnTo>
                  <a:lnTo>
                    <a:pt x="117" y="85"/>
                  </a:lnTo>
                  <a:lnTo>
                    <a:pt x="112" y="90"/>
                  </a:lnTo>
                  <a:lnTo>
                    <a:pt x="100" y="95"/>
                  </a:lnTo>
                  <a:lnTo>
                    <a:pt x="104" y="101"/>
                  </a:lnTo>
                  <a:lnTo>
                    <a:pt x="106" y="109"/>
                  </a:lnTo>
                  <a:lnTo>
                    <a:pt x="114" y="114"/>
                  </a:lnTo>
                  <a:lnTo>
                    <a:pt x="124" y="123"/>
                  </a:lnTo>
                  <a:lnTo>
                    <a:pt x="119" y="132"/>
                  </a:lnTo>
                  <a:lnTo>
                    <a:pt x="113" y="135"/>
                  </a:lnTo>
                  <a:lnTo>
                    <a:pt x="117" y="148"/>
                  </a:lnTo>
                  <a:lnTo>
                    <a:pt x="115" y="151"/>
                  </a:lnTo>
                  <a:lnTo>
                    <a:pt x="110" y="147"/>
                  </a:lnTo>
                  <a:lnTo>
                    <a:pt x="102" y="147"/>
                  </a:lnTo>
                  <a:lnTo>
                    <a:pt x="91" y="150"/>
                  </a:lnTo>
                  <a:lnTo>
                    <a:pt x="76" y="149"/>
                  </a:lnTo>
                  <a:lnTo>
                    <a:pt x="75" y="155"/>
                  </a:lnTo>
                  <a:lnTo>
                    <a:pt x="66" y="149"/>
                  </a:lnTo>
                  <a:lnTo>
                    <a:pt x="61" y="150"/>
                  </a:lnTo>
                  <a:lnTo>
                    <a:pt x="44" y="144"/>
                  </a:lnTo>
                  <a:lnTo>
                    <a:pt x="40" y="148"/>
                  </a:lnTo>
                  <a:lnTo>
                    <a:pt x="26" y="148"/>
                  </a:lnTo>
                  <a:lnTo>
                    <a:pt x="28" y="134"/>
                  </a:lnTo>
                  <a:lnTo>
                    <a:pt x="35" y="120"/>
                  </a:lnTo>
                  <a:lnTo>
                    <a:pt x="12" y="116"/>
                  </a:lnTo>
                  <a:lnTo>
                    <a:pt x="4" y="111"/>
                  </a:lnTo>
                  <a:lnTo>
                    <a:pt x="5" y="102"/>
                  </a:lnTo>
                  <a:lnTo>
                    <a:pt x="2" y="97"/>
                  </a:lnTo>
                  <a:lnTo>
                    <a:pt x="3" y="84"/>
                  </a:lnTo>
                  <a:lnTo>
                    <a:pt x="0" y="63"/>
                  </a:lnTo>
                  <a:lnTo>
                    <a:pt x="9" y="63"/>
                  </a:lnTo>
                  <a:lnTo>
                    <a:pt x="13" y="55"/>
                  </a:lnTo>
                  <a:lnTo>
                    <a:pt x="16" y="37"/>
                  </a:lnTo>
                  <a:lnTo>
                    <a:pt x="13" y="30"/>
                  </a:lnTo>
                  <a:lnTo>
                    <a:pt x="16" y="26"/>
                  </a:lnTo>
                  <a:lnTo>
                    <a:pt x="29" y="25"/>
                  </a:lnTo>
                  <a:lnTo>
                    <a:pt x="32" y="29"/>
                  </a:lnTo>
                  <a:lnTo>
                    <a:pt x="42" y="19"/>
                  </a:lnTo>
                  <a:lnTo>
                    <a:pt x="38" y="12"/>
                  </a:lnTo>
                  <a:lnTo>
                    <a:pt x="36" y="1"/>
                  </a:lnTo>
                  <a:lnTo>
                    <a:pt x="48" y="3"/>
                  </a:lnTo>
                  <a:lnTo>
                    <a:pt x="58" y="0"/>
                  </a:lnTo>
                  <a:close/>
                </a:path>
              </a:pathLst>
            </a:custGeom>
            <a:solidFill>
              <a:schemeClr val="bg1">
                <a:lumMod val="40000"/>
                <a:lumOff val="60000"/>
              </a:schemeClr>
            </a:solid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99" name="Freeform 52">
              <a:extLst>
                <a:ext uri="{FF2B5EF4-FFF2-40B4-BE49-F238E27FC236}">
                  <a16:creationId xmlns:a16="http://schemas.microsoft.com/office/drawing/2014/main" id="{A60CD33D-E9A4-8946-BE3C-0AEC0F15B786}"/>
                </a:ext>
              </a:extLst>
            </p:cNvPr>
            <p:cNvSpPr>
              <a:spLocks/>
            </p:cNvSpPr>
            <p:nvPr/>
          </p:nvSpPr>
          <p:spPr bwMode="auto">
            <a:xfrm>
              <a:off x="6913563" y="3490912"/>
              <a:ext cx="47625" cy="57150"/>
            </a:xfrm>
            <a:custGeom>
              <a:avLst/>
              <a:gdLst>
                <a:gd name="T0" fmla="*/ 25 w 30"/>
                <a:gd name="T1" fmla="*/ 0 h 36"/>
                <a:gd name="T2" fmla="*/ 30 w 30"/>
                <a:gd name="T3" fmla="*/ 6 h 36"/>
                <a:gd name="T4" fmla="*/ 30 w 30"/>
                <a:gd name="T5" fmla="*/ 15 h 36"/>
                <a:gd name="T6" fmla="*/ 20 w 30"/>
                <a:gd name="T7" fmla="*/ 20 h 36"/>
                <a:gd name="T8" fmla="*/ 28 w 30"/>
                <a:gd name="T9" fmla="*/ 25 h 36"/>
                <a:gd name="T10" fmla="*/ 21 w 30"/>
                <a:gd name="T11" fmla="*/ 36 h 36"/>
                <a:gd name="T12" fmla="*/ 17 w 30"/>
                <a:gd name="T13" fmla="*/ 33 h 36"/>
                <a:gd name="T14" fmla="*/ 13 w 30"/>
                <a:gd name="T15" fmla="*/ 34 h 36"/>
                <a:gd name="T16" fmla="*/ 3 w 30"/>
                <a:gd name="T17" fmla="*/ 34 h 36"/>
                <a:gd name="T18" fmla="*/ 2 w 30"/>
                <a:gd name="T19" fmla="*/ 28 h 36"/>
                <a:gd name="T20" fmla="*/ 0 w 30"/>
                <a:gd name="T21" fmla="*/ 22 h 36"/>
                <a:gd name="T22" fmla="*/ 6 w 30"/>
                <a:gd name="T23" fmla="*/ 12 h 36"/>
                <a:gd name="T24" fmla="*/ 12 w 30"/>
                <a:gd name="T25" fmla="*/ 3 h 36"/>
                <a:gd name="T26" fmla="*/ 20 w 30"/>
                <a:gd name="T27" fmla="*/ 5 h 36"/>
                <a:gd name="T28" fmla="*/ 25 w 30"/>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36">
                  <a:moveTo>
                    <a:pt x="25" y="0"/>
                  </a:moveTo>
                  <a:lnTo>
                    <a:pt x="30" y="6"/>
                  </a:lnTo>
                  <a:lnTo>
                    <a:pt x="30" y="15"/>
                  </a:lnTo>
                  <a:lnTo>
                    <a:pt x="20" y="20"/>
                  </a:lnTo>
                  <a:lnTo>
                    <a:pt x="28" y="25"/>
                  </a:lnTo>
                  <a:lnTo>
                    <a:pt x="21" y="36"/>
                  </a:lnTo>
                  <a:lnTo>
                    <a:pt x="17" y="33"/>
                  </a:lnTo>
                  <a:lnTo>
                    <a:pt x="13" y="34"/>
                  </a:lnTo>
                  <a:lnTo>
                    <a:pt x="3" y="34"/>
                  </a:lnTo>
                  <a:lnTo>
                    <a:pt x="2" y="28"/>
                  </a:lnTo>
                  <a:lnTo>
                    <a:pt x="0" y="22"/>
                  </a:lnTo>
                  <a:lnTo>
                    <a:pt x="6" y="12"/>
                  </a:lnTo>
                  <a:lnTo>
                    <a:pt x="12" y="3"/>
                  </a:lnTo>
                  <a:lnTo>
                    <a:pt x="20" y="5"/>
                  </a:lnTo>
                  <a:lnTo>
                    <a:pt x="25" y="0"/>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00" name="Freeform 53">
              <a:extLst>
                <a:ext uri="{FF2B5EF4-FFF2-40B4-BE49-F238E27FC236}">
                  <a16:creationId xmlns:a16="http://schemas.microsoft.com/office/drawing/2014/main" id="{7D9EAD30-E4EA-A44D-A64F-4E087204BBA8}"/>
                </a:ext>
              </a:extLst>
            </p:cNvPr>
            <p:cNvSpPr>
              <a:spLocks/>
            </p:cNvSpPr>
            <p:nvPr/>
          </p:nvSpPr>
          <p:spPr bwMode="auto">
            <a:xfrm>
              <a:off x="5970588" y="2073276"/>
              <a:ext cx="42863" cy="41275"/>
            </a:xfrm>
            <a:custGeom>
              <a:avLst/>
              <a:gdLst>
                <a:gd name="T0" fmla="*/ 27 w 27"/>
                <a:gd name="T1" fmla="*/ 10 h 26"/>
                <a:gd name="T2" fmla="*/ 20 w 27"/>
                <a:gd name="T3" fmla="*/ 26 h 26"/>
                <a:gd name="T4" fmla="*/ 3 w 27"/>
                <a:gd name="T5" fmla="*/ 15 h 26"/>
                <a:gd name="T6" fmla="*/ 0 w 27"/>
                <a:gd name="T7" fmla="*/ 6 h 26"/>
                <a:gd name="T8" fmla="*/ 22 w 27"/>
                <a:gd name="T9" fmla="*/ 0 h 26"/>
                <a:gd name="T10" fmla="*/ 27 w 27"/>
                <a:gd name="T11" fmla="*/ 10 h 26"/>
              </a:gdLst>
              <a:ahLst/>
              <a:cxnLst>
                <a:cxn ang="0">
                  <a:pos x="T0" y="T1"/>
                </a:cxn>
                <a:cxn ang="0">
                  <a:pos x="T2" y="T3"/>
                </a:cxn>
                <a:cxn ang="0">
                  <a:pos x="T4" y="T5"/>
                </a:cxn>
                <a:cxn ang="0">
                  <a:pos x="T6" y="T7"/>
                </a:cxn>
                <a:cxn ang="0">
                  <a:pos x="T8" y="T9"/>
                </a:cxn>
                <a:cxn ang="0">
                  <a:pos x="T10" y="T11"/>
                </a:cxn>
              </a:cxnLst>
              <a:rect l="0" t="0" r="r" b="b"/>
              <a:pathLst>
                <a:path w="27" h="26">
                  <a:moveTo>
                    <a:pt x="27" y="10"/>
                  </a:moveTo>
                  <a:lnTo>
                    <a:pt x="20" y="26"/>
                  </a:lnTo>
                  <a:lnTo>
                    <a:pt x="3" y="15"/>
                  </a:lnTo>
                  <a:lnTo>
                    <a:pt x="0" y="6"/>
                  </a:lnTo>
                  <a:lnTo>
                    <a:pt x="22" y="0"/>
                  </a:lnTo>
                  <a:lnTo>
                    <a:pt x="27" y="10"/>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01" name="Freeform 54">
              <a:extLst>
                <a:ext uri="{FF2B5EF4-FFF2-40B4-BE49-F238E27FC236}">
                  <a16:creationId xmlns:a16="http://schemas.microsoft.com/office/drawing/2014/main" id="{EBFAE8F2-B4B5-B546-A1E6-3E769E069251}"/>
                </a:ext>
              </a:extLst>
            </p:cNvPr>
            <p:cNvSpPr>
              <a:spLocks/>
            </p:cNvSpPr>
            <p:nvPr/>
          </p:nvSpPr>
          <p:spPr bwMode="auto">
            <a:xfrm>
              <a:off x="5900738" y="2022475"/>
              <a:ext cx="68263" cy="90488"/>
            </a:xfrm>
            <a:custGeom>
              <a:avLst/>
              <a:gdLst>
                <a:gd name="T0" fmla="*/ 43 w 43"/>
                <a:gd name="T1" fmla="*/ 25 h 57"/>
                <a:gd name="T2" fmla="*/ 40 w 43"/>
                <a:gd name="T3" fmla="*/ 33 h 57"/>
                <a:gd name="T4" fmla="*/ 35 w 43"/>
                <a:gd name="T5" fmla="*/ 30 h 57"/>
                <a:gd name="T6" fmla="*/ 25 w 43"/>
                <a:gd name="T7" fmla="*/ 44 h 57"/>
                <a:gd name="T8" fmla="*/ 30 w 43"/>
                <a:gd name="T9" fmla="*/ 54 h 57"/>
                <a:gd name="T10" fmla="*/ 20 w 43"/>
                <a:gd name="T11" fmla="*/ 57 h 57"/>
                <a:gd name="T12" fmla="*/ 8 w 43"/>
                <a:gd name="T13" fmla="*/ 55 h 57"/>
                <a:gd name="T14" fmla="*/ 2 w 43"/>
                <a:gd name="T15" fmla="*/ 44 h 57"/>
                <a:gd name="T16" fmla="*/ 0 w 43"/>
                <a:gd name="T17" fmla="*/ 24 h 57"/>
                <a:gd name="T18" fmla="*/ 2 w 43"/>
                <a:gd name="T19" fmla="*/ 18 h 57"/>
                <a:gd name="T20" fmla="*/ 6 w 43"/>
                <a:gd name="T21" fmla="*/ 12 h 57"/>
                <a:gd name="T22" fmla="*/ 20 w 43"/>
                <a:gd name="T23" fmla="*/ 11 h 57"/>
                <a:gd name="T24" fmla="*/ 25 w 43"/>
                <a:gd name="T25" fmla="*/ 6 h 57"/>
                <a:gd name="T26" fmla="*/ 36 w 43"/>
                <a:gd name="T27" fmla="*/ 0 h 57"/>
                <a:gd name="T28" fmla="*/ 37 w 43"/>
                <a:gd name="T29" fmla="*/ 10 h 57"/>
                <a:gd name="T30" fmla="*/ 32 w 43"/>
                <a:gd name="T31" fmla="*/ 16 h 57"/>
                <a:gd name="T32" fmla="*/ 35 w 43"/>
                <a:gd name="T33" fmla="*/ 22 h 57"/>
                <a:gd name="T34" fmla="*/ 43 w 43"/>
                <a:gd name="T35" fmla="*/ 2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 h="57">
                  <a:moveTo>
                    <a:pt x="43" y="25"/>
                  </a:moveTo>
                  <a:lnTo>
                    <a:pt x="40" y="33"/>
                  </a:lnTo>
                  <a:lnTo>
                    <a:pt x="35" y="30"/>
                  </a:lnTo>
                  <a:lnTo>
                    <a:pt x="25" y="44"/>
                  </a:lnTo>
                  <a:lnTo>
                    <a:pt x="30" y="54"/>
                  </a:lnTo>
                  <a:lnTo>
                    <a:pt x="20" y="57"/>
                  </a:lnTo>
                  <a:lnTo>
                    <a:pt x="8" y="55"/>
                  </a:lnTo>
                  <a:lnTo>
                    <a:pt x="2" y="44"/>
                  </a:lnTo>
                  <a:lnTo>
                    <a:pt x="0" y="24"/>
                  </a:lnTo>
                  <a:lnTo>
                    <a:pt x="2" y="18"/>
                  </a:lnTo>
                  <a:lnTo>
                    <a:pt x="6" y="12"/>
                  </a:lnTo>
                  <a:lnTo>
                    <a:pt x="20" y="11"/>
                  </a:lnTo>
                  <a:lnTo>
                    <a:pt x="25" y="6"/>
                  </a:lnTo>
                  <a:lnTo>
                    <a:pt x="36" y="0"/>
                  </a:lnTo>
                  <a:lnTo>
                    <a:pt x="37" y="10"/>
                  </a:lnTo>
                  <a:lnTo>
                    <a:pt x="32" y="16"/>
                  </a:lnTo>
                  <a:lnTo>
                    <a:pt x="35" y="22"/>
                  </a:lnTo>
                  <a:lnTo>
                    <a:pt x="43" y="25"/>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02" name="Freeform 55">
              <a:extLst>
                <a:ext uri="{FF2B5EF4-FFF2-40B4-BE49-F238E27FC236}">
                  <a16:creationId xmlns:a16="http://schemas.microsoft.com/office/drawing/2014/main" id="{538433A6-4609-3F4D-9498-6B538D4F9277}"/>
                </a:ext>
              </a:extLst>
            </p:cNvPr>
            <p:cNvSpPr>
              <a:spLocks/>
            </p:cNvSpPr>
            <p:nvPr/>
          </p:nvSpPr>
          <p:spPr bwMode="auto">
            <a:xfrm>
              <a:off x="3638551" y="3252787"/>
              <a:ext cx="104775" cy="76200"/>
            </a:xfrm>
            <a:custGeom>
              <a:avLst/>
              <a:gdLst>
                <a:gd name="T0" fmla="*/ 7 w 66"/>
                <a:gd name="T1" fmla="*/ 4 h 48"/>
                <a:gd name="T2" fmla="*/ 10 w 66"/>
                <a:gd name="T3" fmla="*/ 0 h 48"/>
                <a:gd name="T4" fmla="*/ 24 w 66"/>
                <a:gd name="T5" fmla="*/ 0 h 48"/>
                <a:gd name="T6" fmla="*/ 34 w 66"/>
                <a:gd name="T7" fmla="*/ 6 h 48"/>
                <a:gd name="T8" fmla="*/ 39 w 66"/>
                <a:gd name="T9" fmla="*/ 5 h 48"/>
                <a:gd name="T10" fmla="*/ 41 w 66"/>
                <a:gd name="T11" fmla="*/ 13 h 48"/>
                <a:gd name="T12" fmla="*/ 51 w 66"/>
                <a:gd name="T13" fmla="*/ 12 h 48"/>
                <a:gd name="T14" fmla="*/ 50 w 66"/>
                <a:gd name="T15" fmla="*/ 18 h 48"/>
                <a:gd name="T16" fmla="*/ 58 w 66"/>
                <a:gd name="T17" fmla="*/ 19 h 48"/>
                <a:gd name="T18" fmla="*/ 66 w 66"/>
                <a:gd name="T19" fmla="*/ 27 h 48"/>
                <a:gd name="T20" fmla="*/ 58 w 66"/>
                <a:gd name="T21" fmla="*/ 35 h 48"/>
                <a:gd name="T22" fmla="*/ 50 w 66"/>
                <a:gd name="T23" fmla="*/ 31 h 48"/>
                <a:gd name="T24" fmla="*/ 42 w 66"/>
                <a:gd name="T25" fmla="*/ 31 h 48"/>
                <a:gd name="T26" fmla="*/ 36 w 66"/>
                <a:gd name="T27" fmla="*/ 30 h 48"/>
                <a:gd name="T28" fmla="*/ 32 w 66"/>
                <a:gd name="T29" fmla="*/ 34 h 48"/>
                <a:gd name="T30" fmla="*/ 25 w 66"/>
                <a:gd name="T31" fmla="*/ 36 h 48"/>
                <a:gd name="T32" fmla="*/ 23 w 66"/>
                <a:gd name="T33" fmla="*/ 30 h 48"/>
                <a:gd name="T34" fmla="*/ 17 w 66"/>
                <a:gd name="T35" fmla="*/ 34 h 48"/>
                <a:gd name="T36" fmla="*/ 8 w 66"/>
                <a:gd name="T37" fmla="*/ 48 h 48"/>
                <a:gd name="T38" fmla="*/ 4 w 66"/>
                <a:gd name="T39" fmla="*/ 44 h 48"/>
                <a:gd name="T40" fmla="*/ 3 w 66"/>
                <a:gd name="T41" fmla="*/ 39 h 48"/>
                <a:gd name="T42" fmla="*/ 4 w 66"/>
                <a:gd name="T43" fmla="*/ 33 h 48"/>
                <a:gd name="T44" fmla="*/ 0 w 66"/>
                <a:gd name="T45" fmla="*/ 27 h 48"/>
                <a:gd name="T46" fmla="*/ 5 w 66"/>
                <a:gd name="T47" fmla="*/ 23 h 48"/>
                <a:gd name="T48" fmla="*/ 8 w 66"/>
                <a:gd name="T49" fmla="*/ 15 h 48"/>
                <a:gd name="T50" fmla="*/ 7 w 66"/>
                <a:gd name="T51" fmla="*/ 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48">
                  <a:moveTo>
                    <a:pt x="7" y="4"/>
                  </a:moveTo>
                  <a:lnTo>
                    <a:pt x="10" y="0"/>
                  </a:lnTo>
                  <a:lnTo>
                    <a:pt x="24" y="0"/>
                  </a:lnTo>
                  <a:lnTo>
                    <a:pt x="34" y="6"/>
                  </a:lnTo>
                  <a:lnTo>
                    <a:pt x="39" y="5"/>
                  </a:lnTo>
                  <a:lnTo>
                    <a:pt x="41" y="13"/>
                  </a:lnTo>
                  <a:lnTo>
                    <a:pt x="51" y="12"/>
                  </a:lnTo>
                  <a:lnTo>
                    <a:pt x="50" y="18"/>
                  </a:lnTo>
                  <a:lnTo>
                    <a:pt x="58" y="19"/>
                  </a:lnTo>
                  <a:lnTo>
                    <a:pt x="66" y="27"/>
                  </a:lnTo>
                  <a:lnTo>
                    <a:pt x="58" y="35"/>
                  </a:lnTo>
                  <a:lnTo>
                    <a:pt x="50" y="31"/>
                  </a:lnTo>
                  <a:lnTo>
                    <a:pt x="42" y="31"/>
                  </a:lnTo>
                  <a:lnTo>
                    <a:pt x="36" y="30"/>
                  </a:lnTo>
                  <a:lnTo>
                    <a:pt x="32" y="34"/>
                  </a:lnTo>
                  <a:lnTo>
                    <a:pt x="25" y="36"/>
                  </a:lnTo>
                  <a:lnTo>
                    <a:pt x="23" y="30"/>
                  </a:lnTo>
                  <a:lnTo>
                    <a:pt x="17" y="34"/>
                  </a:lnTo>
                  <a:lnTo>
                    <a:pt x="8" y="48"/>
                  </a:lnTo>
                  <a:lnTo>
                    <a:pt x="4" y="44"/>
                  </a:lnTo>
                  <a:lnTo>
                    <a:pt x="3" y="39"/>
                  </a:lnTo>
                  <a:lnTo>
                    <a:pt x="4" y="33"/>
                  </a:lnTo>
                  <a:lnTo>
                    <a:pt x="0" y="27"/>
                  </a:lnTo>
                  <a:lnTo>
                    <a:pt x="5" y="23"/>
                  </a:lnTo>
                  <a:lnTo>
                    <a:pt x="8" y="15"/>
                  </a:lnTo>
                  <a:lnTo>
                    <a:pt x="7" y="4"/>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03" name="Freeform 56">
              <a:extLst>
                <a:ext uri="{FF2B5EF4-FFF2-40B4-BE49-F238E27FC236}">
                  <a16:creationId xmlns:a16="http://schemas.microsoft.com/office/drawing/2014/main" id="{131BF507-C191-424E-BFB9-03E226C9766B}"/>
                </a:ext>
              </a:extLst>
            </p:cNvPr>
            <p:cNvSpPr>
              <a:spLocks/>
            </p:cNvSpPr>
            <p:nvPr/>
          </p:nvSpPr>
          <p:spPr bwMode="auto">
            <a:xfrm>
              <a:off x="5461000" y="2686051"/>
              <a:ext cx="585788" cy="595313"/>
            </a:xfrm>
            <a:custGeom>
              <a:avLst/>
              <a:gdLst>
                <a:gd name="T0" fmla="*/ 369 w 369"/>
                <a:gd name="T1" fmla="*/ 283 h 375"/>
                <a:gd name="T2" fmla="*/ 309 w 369"/>
                <a:gd name="T3" fmla="*/ 322 h 375"/>
                <a:gd name="T4" fmla="*/ 257 w 369"/>
                <a:gd name="T5" fmla="*/ 363 h 375"/>
                <a:gd name="T6" fmla="*/ 231 w 369"/>
                <a:gd name="T7" fmla="*/ 372 h 375"/>
                <a:gd name="T8" fmla="*/ 211 w 369"/>
                <a:gd name="T9" fmla="*/ 375 h 375"/>
                <a:gd name="T10" fmla="*/ 211 w 369"/>
                <a:gd name="T11" fmla="*/ 361 h 375"/>
                <a:gd name="T12" fmla="*/ 203 w 369"/>
                <a:gd name="T13" fmla="*/ 358 h 375"/>
                <a:gd name="T14" fmla="*/ 191 w 369"/>
                <a:gd name="T15" fmla="*/ 352 h 375"/>
                <a:gd name="T16" fmla="*/ 187 w 369"/>
                <a:gd name="T17" fmla="*/ 342 h 375"/>
                <a:gd name="T18" fmla="*/ 126 w 369"/>
                <a:gd name="T19" fmla="*/ 297 h 375"/>
                <a:gd name="T20" fmla="*/ 66 w 369"/>
                <a:gd name="T21" fmla="*/ 252 h 375"/>
                <a:gd name="T22" fmla="*/ 0 w 369"/>
                <a:gd name="T23" fmla="*/ 201 h 375"/>
                <a:gd name="T24" fmla="*/ 1 w 369"/>
                <a:gd name="T25" fmla="*/ 197 h 375"/>
                <a:gd name="T26" fmla="*/ 1 w 369"/>
                <a:gd name="T27" fmla="*/ 196 h 375"/>
                <a:gd name="T28" fmla="*/ 1 w 369"/>
                <a:gd name="T29" fmla="*/ 171 h 375"/>
                <a:gd name="T30" fmla="*/ 30 w 369"/>
                <a:gd name="T31" fmla="*/ 156 h 375"/>
                <a:gd name="T32" fmla="*/ 48 w 369"/>
                <a:gd name="T33" fmla="*/ 153 h 375"/>
                <a:gd name="T34" fmla="*/ 62 w 369"/>
                <a:gd name="T35" fmla="*/ 147 h 375"/>
                <a:gd name="T36" fmla="*/ 69 w 369"/>
                <a:gd name="T37" fmla="*/ 137 h 375"/>
                <a:gd name="T38" fmla="*/ 90 w 369"/>
                <a:gd name="T39" fmla="*/ 129 h 375"/>
                <a:gd name="T40" fmla="*/ 91 w 369"/>
                <a:gd name="T41" fmla="*/ 113 h 375"/>
                <a:gd name="T42" fmla="*/ 101 w 369"/>
                <a:gd name="T43" fmla="*/ 112 h 375"/>
                <a:gd name="T44" fmla="*/ 109 w 369"/>
                <a:gd name="T45" fmla="*/ 104 h 375"/>
                <a:gd name="T46" fmla="*/ 132 w 369"/>
                <a:gd name="T47" fmla="*/ 100 h 375"/>
                <a:gd name="T48" fmla="*/ 135 w 369"/>
                <a:gd name="T49" fmla="*/ 92 h 375"/>
                <a:gd name="T50" fmla="*/ 130 w 369"/>
                <a:gd name="T51" fmla="*/ 88 h 375"/>
                <a:gd name="T52" fmla="*/ 124 w 369"/>
                <a:gd name="T53" fmla="*/ 66 h 375"/>
                <a:gd name="T54" fmla="*/ 123 w 369"/>
                <a:gd name="T55" fmla="*/ 53 h 375"/>
                <a:gd name="T56" fmla="*/ 117 w 369"/>
                <a:gd name="T57" fmla="*/ 40 h 375"/>
                <a:gd name="T58" fmla="*/ 134 w 369"/>
                <a:gd name="T59" fmla="*/ 29 h 375"/>
                <a:gd name="T60" fmla="*/ 152 w 369"/>
                <a:gd name="T61" fmla="*/ 25 h 375"/>
                <a:gd name="T62" fmla="*/ 163 w 369"/>
                <a:gd name="T63" fmla="*/ 17 h 375"/>
                <a:gd name="T64" fmla="*/ 179 w 369"/>
                <a:gd name="T65" fmla="*/ 11 h 375"/>
                <a:gd name="T66" fmla="*/ 209 w 369"/>
                <a:gd name="T67" fmla="*/ 7 h 375"/>
                <a:gd name="T68" fmla="*/ 237 w 369"/>
                <a:gd name="T69" fmla="*/ 5 h 375"/>
                <a:gd name="T70" fmla="*/ 246 w 369"/>
                <a:gd name="T71" fmla="*/ 8 h 375"/>
                <a:gd name="T72" fmla="*/ 262 w 369"/>
                <a:gd name="T73" fmla="*/ 0 h 375"/>
                <a:gd name="T74" fmla="*/ 280 w 369"/>
                <a:gd name="T75" fmla="*/ 0 h 375"/>
                <a:gd name="T76" fmla="*/ 287 w 369"/>
                <a:gd name="T77" fmla="*/ 5 h 375"/>
                <a:gd name="T78" fmla="*/ 299 w 369"/>
                <a:gd name="T79" fmla="*/ 3 h 375"/>
                <a:gd name="T80" fmla="*/ 296 w 369"/>
                <a:gd name="T81" fmla="*/ 14 h 375"/>
                <a:gd name="T82" fmla="*/ 299 w 369"/>
                <a:gd name="T83" fmla="*/ 34 h 375"/>
                <a:gd name="T84" fmla="*/ 295 w 369"/>
                <a:gd name="T85" fmla="*/ 51 h 375"/>
                <a:gd name="T86" fmla="*/ 285 w 369"/>
                <a:gd name="T87" fmla="*/ 62 h 375"/>
                <a:gd name="T88" fmla="*/ 287 w 369"/>
                <a:gd name="T89" fmla="*/ 78 h 375"/>
                <a:gd name="T90" fmla="*/ 302 w 369"/>
                <a:gd name="T91" fmla="*/ 90 h 375"/>
                <a:gd name="T92" fmla="*/ 302 w 369"/>
                <a:gd name="T93" fmla="*/ 95 h 375"/>
                <a:gd name="T94" fmla="*/ 313 w 369"/>
                <a:gd name="T95" fmla="*/ 104 h 375"/>
                <a:gd name="T96" fmla="*/ 321 w 369"/>
                <a:gd name="T97" fmla="*/ 141 h 375"/>
                <a:gd name="T98" fmla="*/ 327 w 369"/>
                <a:gd name="T99" fmla="*/ 159 h 375"/>
                <a:gd name="T100" fmla="*/ 329 w 369"/>
                <a:gd name="T101" fmla="*/ 169 h 375"/>
                <a:gd name="T102" fmla="*/ 326 w 369"/>
                <a:gd name="T103" fmla="*/ 186 h 375"/>
                <a:gd name="T104" fmla="*/ 327 w 369"/>
                <a:gd name="T105" fmla="*/ 195 h 375"/>
                <a:gd name="T106" fmla="*/ 325 w 369"/>
                <a:gd name="T107" fmla="*/ 207 h 375"/>
                <a:gd name="T108" fmla="*/ 327 w 369"/>
                <a:gd name="T109" fmla="*/ 220 h 375"/>
                <a:gd name="T110" fmla="*/ 320 w 369"/>
                <a:gd name="T111" fmla="*/ 228 h 375"/>
                <a:gd name="T112" fmla="*/ 331 w 369"/>
                <a:gd name="T113" fmla="*/ 244 h 375"/>
                <a:gd name="T114" fmla="*/ 332 w 369"/>
                <a:gd name="T115" fmla="*/ 252 h 375"/>
                <a:gd name="T116" fmla="*/ 339 w 369"/>
                <a:gd name="T117" fmla="*/ 264 h 375"/>
                <a:gd name="T118" fmla="*/ 347 w 369"/>
                <a:gd name="T119" fmla="*/ 260 h 375"/>
                <a:gd name="T120" fmla="*/ 361 w 369"/>
                <a:gd name="T121" fmla="*/ 270 h 375"/>
                <a:gd name="T122" fmla="*/ 369 w 369"/>
                <a:gd name="T123" fmla="*/ 28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69" h="375">
                  <a:moveTo>
                    <a:pt x="369" y="283"/>
                  </a:moveTo>
                  <a:lnTo>
                    <a:pt x="309" y="322"/>
                  </a:lnTo>
                  <a:lnTo>
                    <a:pt x="257" y="363"/>
                  </a:lnTo>
                  <a:lnTo>
                    <a:pt x="231" y="372"/>
                  </a:lnTo>
                  <a:lnTo>
                    <a:pt x="211" y="375"/>
                  </a:lnTo>
                  <a:lnTo>
                    <a:pt x="211" y="361"/>
                  </a:lnTo>
                  <a:lnTo>
                    <a:pt x="203" y="358"/>
                  </a:lnTo>
                  <a:lnTo>
                    <a:pt x="191" y="352"/>
                  </a:lnTo>
                  <a:lnTo>
                    <a:pt x="187" y="342"/>
                  </a:lnTo>
                  <a:lnTo>
                    <a:pt x="126" y="297"/>
                  </a:lnTo>
                  <a:lnTo>
                    <a:pt x="66" y="252"/>
                  </a:lnTo>
                  <a:lnTo>
                    <a:pt x="0" y="201"/>
                  </a:lnTo>
                  <a:lnTo>
                    <a:pt x="1" y="197"/>
                  </a:lnTo>
                  <a:lnTo>
                    <a:pt x="1" y="196"/>
                  </a:lnTo>
                  <a:lnTo>
                    <a:pt x="1" y="171"/>
                  </a:lnTo>
                  <a:lnTo>
                    <a:pt x="30" y="156"/>
                  </a:lnTo>
                  <a:lnTo>
                    <a:pt x="48" y="153"/>
                  </a:lnTo>
                  <a:lnTo>
                    <a:pt x="62" y="147"/>
                  </a:lnTo>
                  <a:lnTo>
                    <a:pt x="69" y="137"/>
                  </a:lnTo>
                  <a:lnTo>
                    <a:pt x="90" y="129"/>
                  </a:lnTo>
                  <a:lnTo>
                    <a:pt x="91" y="113"/>
                  </a:lnTo>
                  <a:lnTo>
                    <a:pt x="101" y="112"/>
                  </a:lnTo>
                  <a:lnTo>
                    <a:pt x="109" y="104"/>
                  </a:lnTo>
                  <a:lnTo>
                    <a:pt x="132" y="100"/>
                  </a:lnTo>
                  <a:lnTo>
                    <a:pt x="135" y="92"/>
                  </a:lnTo>
                  <a:lnTo>
                    <a:pt x="130" y="88"/>
                  </a:lnTo>
                  <a:lnTo>
                    <a:pt x="124" y="66"/>
                  </a:lnTo>
                  <a:lnTo>
                    <a:pt x="123" y="53"/>
                  </a:lnTo>
                  <a:lnTo>
                    <a:pt x="117" y="40"/>
                  </a:lnTo>
                  <a:lnTo>
                    <a:pt x="134" y="29"/>
                  </a:lnTo>
                  <a:lnTo>
                    <a:pt x="152" y="25"/>
                  </a:lnTo>
                  <a:lnTo>
                    <a:pt x="163" y="17"/>
                  </a:lnTo>
                  <a:lnTo>
                    <a:pt x="179" y="11"/>
                  </a:lnTo>
                  <a:lnTo>
                    <a:pt x="209" y="7"/>
                  </a:lnTo>
                  <a:lnTo>
                    <a:pt x="237" y="5"/>
                  </a:lnTo>
                  <a:lnTo>
                    <a:pt x="246" y="8"/>
                  </a:lnTo>
                  <a:lnTo>
                    <a:pt x="262" y="0"/>
                  </a:lnTo>
                  <a:lnTo>
                    <a:pt x="280" y="0"/>
                  </a:lnTo>
                  <a:lnTo>
                    <a:pt x="287" y="5"/>
                  </a:lnTo>
                  <a:lnTo>
                    <a:pt x="299" y="3"/>
                  </a:lnTo>
                  <a:lnTo>
                    <a:pt x="296" y="14"/>
                  </a:lnTo>
                  <a:lnTo>
                    <a:pt x="299" y="34"/>
                  </a:lnTo>
                  <a:lnTo>
                    <a:pt x="295" y="51"/>
                  </a:lnTo>
                  <a:lnTo>
                    <a:pt x="285" y="62"/>
                  </a:lnTo>
                  <a:lnTo>
                    <a:pt x="287" y="78"/>
                  </a:lnTo>
                  <a:lnTo>
                    <a:pt x="302" y="90"/>
                  </a:lnTo>
                  <a:lnTo>
                    <a:pt x="302" y="95"/>
                  </a:lnTo>
                  <a:lnTo>
                    <a:pt x="313" y="104"/>
                  </a:lnTo>
                  <a:lnTo>
                    <a:pt x="321" y="141"/>
                  </a:lnTo>
                  <a:lnTo>
                    <a:pt x="327" y="159"/>
                  </a:lnTo>
                  <a:lnTo>
                    <a:pt x="329" y="169"/>
                  </a:lnTo>
                  <a:lnTo>
                    <a:pt x="326" y="186"/>
                  </a:lnTo>
                  <a:lnTo>
                    <a:pt x="327" y="195"/>
                  </a:lnTo>
                  <a:lnTo>
                    <a:pt x="325" y="207"/>
                  </a:lnTo>
                  <a:lnTo>
                    <a:pt x="327" y="220"/>
                  </a:lnTo>
                  <a:lnTo>
                    <a:pt x="320" y="228"/>
                  </a:lnTo>
                  <a:lnTo>
                    <a:pt x="331" y="244"/>
                  </a:lnTo>
                  <a:lnTo>
                    <a:pt x="332" y="252"/>
                  </a:lnTo>
                  <a:lnTo>
                    <a:pt x="339" y="264"/>
                  </a:lnTo>
                  <a:lnTo>
                    <a:pt x="347" y="260"/>
                  </a:lnTo>
                  <a:lnTo>
                    <a:pt x="361" y="270"/>
                  </a:lnTo>
                  <a:lnTo>
                    <a:pt x="369" y="283"/>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04" name="Freeform 57">
              <a:extLst>
                <a:ext uri="{FF2B5EF4-FFF2-40B4-BE49-F238E27FC236}">
                  <a16:creationId xmlns:a16="http://schemas.microsoft.com/office/drawing/2014/main" id="{761D4B42-0FCA-8A42-90A4-71E59DF08984}"/>
                </a:ext>
              </a:extLst>
            </p:cNvPr>
            <p:cNvSpPr>
              <a:spLocks/>
            </p:cNvSpPr>
            <p:nvPr/>
          </p:nvSpPr>
          <p:spPr bwMode="auto">
            <a:xfrm>
              <a:off x="3344862" y="3863976"/>
              <a:ext cx="166688" cy="207963"/>
            </a:xfrm>
            <a:custGeom>
              <a:avLst/>
              <a:gdLst>
                <a:gd name="T0" fmla="*/ 13 w 105"/>
                <a:gd name="T1" fmla="*/ 99 h 131"/>
                <a:gd name="T2" fmla="*/ 22 w 105"/>
                <a:gd name="T3" fmla="*/ 84 h 131"/>
                <a:gd name="T4" fmla="*/ 18 w 105"/>
                <a:gd name="T5" fmla="*/ 75 h 131"/>
                <a:gd name="T6" fmla="*/ 11 w 105"/>
                <a:gd name="T7" fmla="*/ 84 h 131"/>
                <a:gd name="T8" fmla="*/ 0 w 105"/>
                <a:gd name="T9" fmla="*/ 75 h 131"/>
                <a:gd name="T10" fmla="*/ 4 w 105"/>
                <a:gd name="T11" fmla="*/ 69 h 131"/>
                <a:gd name="T12" fmla="*/ 0 w 105"/>
                <a:gd name="T13" fmla="*/ 50 h 131"/>
                <a:gd name="T14" fmla="*/ 7 w 105"/>
                <a:gd name="T15" fmla="*/ 47 h 131"/>
                <a:gd name="T16" fmla="*/ 10 w 105"/>
                <a:gd name="T17" fmla="*/ 34 h 131"/>
                <a:gd name="T18" fmla="*/ 17 w 105"/>
                <a:gd name="T19" fmla="*/ 21 h 131"/>
                <a:gd name="T20" fmla="*/ 16 w 105"/>
                <a:gd name="T21" fmla="*/ 12 h 131"/>
                <a:gd name="T22" fmla="*/ 26 w 105"/>
                <a:gd name="T23" fmla="*/ 8 h 131"/>
                <a:gd name="T24" fmla="*/ 39 w 105"/>
                <a:gd name="T25" fmla="*/ 0 h 131"/>
                <a:gd name="T26" fmla="*/ 57 w 105"/>
                <a:gd name="T27" fmla="*/ 12 h 131"/>
                <a:gd name="T28" fmla="*/ 60 w 105"/>
                <a:gd name="T29" fmla="*/ 11 h 131"/>
                <a:gd name="T30" fmla="*/ 65 w 105"/>
                <a:gd name="T31" fmla="*/ 20 h 131"/>
                <a:gd name="T32" fmla="*/ 80 w 105"/>
                <a:gd name="T33" fmla="*/ 23 h 131"/>
                <a:gd name="T34" fmla="*/ 86 w 105"/>
                <a:gd name="T35" fmla="*/ 20 h 131"/>
                <a:gd name="T36" fmla="*/ 95 w 105"/>
                <a:gd name="T37" fmla="*/ 27 h 131"/>
                <a:gd name="T38" fmla="*/ 102 w 105"/>
                <a:gd name="T39" fmla="*/ 31 h 131"/>
                <a:gd name="T40" fmla="*/ 105 w 105"/>
                <a:gd name="T41" fmla="*/ 47 h 131"/>
                <a:gd name="T42" fmla="*/ 99 w 105"/>
                <a:gd name="T43" fmla="*/ 61 h 131"/>
                <a:gd name="T44" fmla="*/ 80 w 105"/>
                <a:gd name="T45" fmla="*/ 83 h 131"/>
                <a:gd name="T46" fmla="*/ 58 w 105"/>
                <a:gd name="T47" fmla="*/ 91 h 131"/>
                <a:gd name="T48" fmla="*/ 47 w 105"/>
                <a:gd name="T49" fmla="*/ 109 h 131"/>
                <a:gd name="T50" fmla="*/ 44 w 105"/>
                <a:gd name="T51" fmla="*/ 123 h 131"/>
                <a:gd name="T52" fmla="*/ 34 w 105"/>
                <a:gd name="T53" fmla="*/ 131 h 131"/>
                <a:gd name="T54" fmla="*/ 26 w 105"/>
                <a:gd name="T55" fmla="*/ 121 h 131"/>
                <a:gd name="T56" fmla="*/ 18 w 105"/>
                <a:gd name="T57" fmla="*/ 119 h 131"/>
                <a:gd name="T58" fmla="*/ 10 w 105"/>
                <a:gd name="T59" fmla="*/ 120 h 131"/>
                <a:gd name="T60" fmla="*/ 10 w 105"/>
                <a:gd name="T61" fmla="*/ 113 h 131"/>
                <a:gd name="T62" fmla="*/ 15 w 105"/>
                <a:gd name="T63" fmla="*/ 108 h 131"/>
                <a:gd name="T64" fmla="*/ 13 w 105"/>
                <a:gd name="T65" fmla="*/ 99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5" h="131">
                  <a:moveTo>
                    <a:pt x="13" y="99"/>
                  </a:moveTo>
                  <a:lnTo>
                    <a:pt x="22" y="84"/>
                  </a:lnTo>
                  <a:lnTo>
                    <a:pt x="18" y="75"/>
                  </a:lnTo>
                  <a:lnTo>
                    <a:pt x="11" y="84"/>
                  </a:lnTo>
                  <a:lnTo>
                    <a:pt x="0" y="75"/>
                  </a:lnTo>
                  <a:lnTo>
                    <a:pt x="4" y="69"/>
                  </a:lnTo>
                  <a:lnTo>
                    <a:pt x="0" y="50"/>
                  </a:lnTo>
                  <a:lnTo>
                    <a:pt x="7" y="47"/>
                  </a:lnTo>
                  <a:lnTo>
                    <a:pt x="10" y="34"/>
                  </a:lnTo>
                  <a:lnTo>
                    <a:pt x="17" y="21"/>
                  </a:lnTo>
                  <a:lnTo>
                    <a:pt x="16" y="12"/>
                  </a:lnTo>
                  <a:lnTo>
                    <a:pt x="26" y="8"/>
                  </a:lnTo>
                  <a:lnTo>
                    <a:pt x="39" y="0"/>
                  </a:lnTo>
                  <a:lnTo>
                    <a:pt x="57" y="12"/>
                  </a:lnTo>
                  <a:lnTo>
                    <a:pt x="60" y="11"/>
                  </a:lnTo>
                  <a:lnTo>
                    <a:pt x="65" y="20"/>
                  </a:lnTo>
                  <a:lnTo>
                    <a:pt x="80" y="23"/>
                  </a:lnTo>
                  <a:lnTo>
                    <a:pt x="86" y="20"/>
                  </a:lnTo>
                  <a:lnTo>
                    <a:pt x="95" y="27"/>
                  </a:lnTo>
                  <a:lnTo>
                    <a:pt x="102" y="31"/>
                  </a:lnTo>
                  <a:lnTo>
                    <a:pt x="105" y="47"/>
                  </a:lnTo>
                  <a:lnTo>
                    <a:pt x="99" y="61"/>
                  </a:lnTo>
                  <a:lnTo>
                    <a:pt x="80" y="83"/>
                  </a:lnTo>
                  <a:lnTo>
                    <a:pt x="58" y="91"/>
                  </a:lnTo>
                  <a:lnTo>
                    <a:pt x="47" y="109"/>
                  </a:lnTo>
                  <a:lnTo>
                    <a:pt x="44" y="123"/>
                  </a:lnTo>
                  <a:lnTo>
                    <a:pt x="34" y="131"/>
                  </a:lnTo>
                  <a:lnTo>
                    <a:pt x="26" y="121"/>
                  </a:lnTo>
                  <a:lnTo>
                    <a:pt x="18" y="119"/>
                  </a:lnTo>
                  <a:lnTo>
                    <a:pt x="10" y="120"/>
                  </a:lnTo>
                  <a:lnTo>
                    <a:pt x="10" y="113"/>
                  </a:lnTo>
                  <a:lnTo>
                    <a:pt x="15" y="108"/>
                  </a:lnTo>
                  <a:lnTo>
                    <a:pt x="13" y="99"/>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05" name="Freeform 58">
              <a:extLst>
                <a:ext uri="{FF2B5EF4-FFF2-40B4-BE49-F238E27FC236}">
                  <a16:creationId xmlns:a16="http://schemas.microsoft.com/office/drawing/2014/main" id="{85E17B5C-5D78-124C-9C62-6A6A1476C350}"/>
                </a:ext>
              </a:extLst>
            </p:cNvPr>
            <p:cNvSpPr>
              <a:spLocks/>
            </p:cNvSpPr>
            <p:nvPr/>
          </p:nvSpPr>
          <p:spPr bwMode="auto">
            <a:xfrm>
              <a:off x="6396037" y="2867026"/>
              <a:ext cx="361950" cy="315913"/>
            </a:xfrm>
            <a:custGeom>
              <a:avLst/>
              <a:gdLst>
                <a:gd name="T0" fmla="*/ 181 w 228"/>
                <a:gd name="T1" fmla="*/ 44 h 199"/>
                <a:gd name="T2" fmla="*/ 177 w 228"/>
                <a:gd name="T3" fmla="*/ 52 h 199"/>
                <a:gd name="T4" fmla="*/ 175 w 228"/>
                <a:gd name="T5" fmla="*/ 68 h 199"/>
                <a:gd name="T6" fmla="*/ 171 w 228"/>
                <a:gd name="T7" fmla="*/ 79 h 199"/>
                <a:gd name="T8" fmla="*/ 167 w 228"/>
                <a:gd name="T9" fmla="*/ 82 h 199"/>
                <a:gd name="T10" fmla="*/ 160 w 228"/>
                <a:gd name="T11" fmla="*/ 75 h 199"/>
                <a:gd name="T12" fmla="*/ 152 w 228"/>
                <a:gd name="T13" fmla="*/ 66 h 199"/>
                <a:gd name="T14" fmla="*/ 137 w 228"/>
                <a:gd name="T15" fmla="*/ 36 h 199"/>
                <a:gd name="T16" fmla="*/ 135 w 228"/>
                <a:gd name="T17" fmla="*/ 38 h 199"/>
                <a:gd name="T18" fmla="*/ 144 w 228"/>
                <a:gd name="T19" fmla="*/ 60 h 199"/>
                <a:gd name="T20" fmla="*/ 157 w 228"/>
                <a:gd name="T21" fmla="*/ 81 h 199"/>
                <a:gd name="T22" fmla="*/ 173 w 228"/>
                <a:gd name="T23" fmla="*/ 113 h 199"/>
                <a:gd name="T24" fmla="*/ 180 w 228"/>
                <a:gd name="T25" fmla="*/ 125 h 199"/>
                <a:gd name="T26" fmla="*/ 187 w 228"/>
                <a:gd name="T27" fmla="*/ 136 h 199"/>
                <a:gd name="T28" fmla="*/ 204 w 228"/>
                <a:gd name="T29" fmla="*/ 159 h 199"/>
                <a:gd name="T30" fmla="*/ 201 w 228"/>
                <a:gd name="T31" fmla="*/ 163 h 199"/>
                <a:gd name="T32" fmla="*/ 203 w 228"/>
                <a:gd name="T33" fmla="*/ 176 h 199"/>
                <a:gd name="T34" fmla="*/ 225 w 228"/>
                <a:gd name="T35" fmla="*/ 195 h 199"/>
                <a:gd name="T36" fmla="*/ 228 w 228"/>
                <a:gd name="T37" fmla="*/ 199 h 199"/>
                <a:gd name="T38" fmla="*/ 157 w 228"/>
                <a:gd name="T39" fmla="*/ 199 h 199"/>
                <a:gd name="T40" fmla="*/ 87 w 228"/>
                <a:gd name="T41" fmla="*/ 199 h 199"/>
                <a:gd name="T42" fmla="*/ 15 w 228"/>
                <a:gd name="T43" fmla="*/ 199 h 199"/>
                <a:gd name="T44" fmla="*/ 11 w 228"/>
                <a:gd name="T45" fmla="*/ 123 h 199"/>
                <a:gd name="T46" fmla="*/ 6 w 228"/>
                <a:gd name="T47" fmla="*/ 49 h 199"/>
                <a:gd name="T48" fmla="*/ 0 w 228"/>
                <a:gd name="T49" fmla="*/ 32 h 199"/>
                <a:gd name="T50" fmla="*/ 4 w 228"/>
                <a:gd name="T51" fmla="*/ 19 h 199"/>
                <a:gd name="T52" fmla="*/ 1 w 228"/>
                <a:gd name="T53" fmla="*/ 11 h 199"/>
                <a:gd name="T54" fmla="*/ 6 w 228"/>
                <a:gd name="T55" fmla="*/ 1 h 199"/>
                <a:gd name="T56" fmla="*/ 29 w 228"/>
                <a:gd name="T57" fmla="*/ 0 h 199"/>
                <a:gd name="T58" fmla="*/ 47 w 228"/>
                <a:gd name="T59" fmla="*/ 6 h 199"/>
                <a:gd name="T60" fmla="*/ 65 w 228"/>
                <a:gd name="T61" fmla="*/ 12 h 199"/>
                <a:gd name="T62" fmla="*/ 73 w 228"/>
                <a:gd name="T63" fmla="*/ 15 h 199"/>
                <a:gd name="T64" fmla="*/ 86 w 228"/>
                <a:gd name="T65" fmla="*/ 9 h 199"/>
                <a:gd name="T66" fmla="*/ 93 w 228"/>
                <a:gd name="T67" fmla="*/ 3 h 199"/>
                <a:gd name="T68" fmla="*/ 108 w 228"/>
                <a:gd name="T69" fmla="*/ 1 h 199"/>
                <a:gd name="T70" fmla="*/ 121 w 228"/>
                <a:gd name="T71" fmla="*/ 4 h 199"/>
                <a:gd name="T72" fmla="*/ 126 w 228"/>
                <a:gd name="T73" fmla="*/ 14 h 199"/>
                <a:gd name="T74" fmla="*/ 130 w 228"/>
                <a:gd name="T75" fmla="*/ 7 h 199"/>
                <a:gd name="T76" fmla="*/ 144 w 228"/>
                <a:gd name="T77" fmla="*/ 12 h 199"/>
                <a:gd name="T78" fmla="*/ 158 w 228"/>
                <a:gd name="T79" fmla="*/ 13 h 199"/>
                <a:gd name="T80" fmla="*/ 166 w 228"/>
                <a:gd name="T81" fmla="*/ 8 h 199"/>
                <a:gd name="T82" fmla="*/ 181 w 228"/>
                <a:gd name="T83" fmla="*/ 44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8" h="199">
                  <a:moveTo>
                    <a:pt x="181" y="44"/>
                  </a:moveTo>
                  <a:lnTo>
                    <a:pt x="177" y="52"/>
                  </a:lnTo>
                  <a:lnTo>
                    <a:pt x="175" y="68"/>
                  </a:lnTo>
                  <a:lnTo>
                    <a:pt x="171" y="79"/>
                  </a:lnTo>
                  <a:lnTo>
                    <a:pt x="167" y="82"/>
                  </a:lnTo>
                  <a:lnTo>
                    <a:pt x="160" y="75"/>
                  </a:lnTo>
                  <a:lnTo>
                    <a:pt x="152" y="66"/>
                  </a:lnTo>
                  <a:lnTo>
                    <a:pt x="137" y="36"/>
                  </a:lnTo>
                  <a:lnTo>
                    <a:pt x="135" y="38"/>
                  </a:lnTo>
                  <a:lnTo>
                    <a:pt x="144" y="60"/>
                  </a:lnTo>
                  <a:lnTo>
                    <a:pt x="157" y="81"/>
                  </a:lnTo>
                  <a:lnTo>
                    <a:pt x="173" y="113"/>
                  </a:lnTo>
                  <a:lnTo>
                    <a:pt x="180" y="125"/>
                  </a:lnTo>
                  <a:lnTo>
                    <a:pt x="187" y="136"/>
                  </a:lnTo>
                  <a:lnTo>
                    <a:pt x="204" y="159"/>
                  </a:lnTo>
                  <a:lnTo>
                    <a:pt x="201" y="163"/>
                  </a:lnTo>
                  <a:lnTo>
                    <a:pt x="203" y="176"/>
                  </a:lnTo>
                  <a:lnTo>
                    <a:pt x="225" y="195"/>
                  </a:lnTo>
                  <a:lnTo>
                    <a:pt x="228" y="199"/>
                  </a:lnTo>
                  <a:lnTo>
                    <a:pt x="157" y="199"/>
                  </a:lnTo>
                  <a:lnTo>
                    <a:pt x="87" y="199"/>
                  </a:lnTo>
                  <a:lnTo>
                    <a:pt x="15" y="199"/>
                  </a:lnTo>
                  <a:lnTo>
                    <a:pt x="11" y="123"/>
                  </a:lnTo>
                  <a:lnTo>
                    <a:pt x="6" y="49"/>
                  </a:lnTo>
                  <a:lnTo>
                    <a:pt x="0" y="32"/>
                  </a:lnTo>
                  <a:lnTo>
                    <a:pt x="4" y="19"/>
                  </a:lnTo>
                  <a:lnTo>
                    <a:pt x="1" y="11"/>
                  </a:lnTo>
                  <a:lnTo>
                    <a:pt x="6" y="1"/>
                  </a:lnTo>
                  <a:lnTo>
                    <a:pt x="29" y="0"/>
                  </a:lnTo>
                  <a:lnTo>
                    <a:pt x="47" y="6"/>
                  </a:lnTo>
                  <a:lnTo>
                    <a:pt x="65" y="12"/>
                  </a:lnTo>
                  <a:lnTo>
                    <a:pt x="73" y="15"/>
                  </a:lnTo>
                  <a:lnTo>
                    <a:pt x="86" y="9"/>
                  </a:lnTo>
                  <a:lnTo>
                    <a:pt x="93" y="3"/>
                  </a:lnTo>
                  <a:lnTo>
                    <a:pt x="108" y="1"/>
                  </a:lnTo>
                  <a:lnTo>
                    <a:pt x="121" y="4"/>
                  </a:lnTo>
                  <a:lnTo>
                    <a:pt x="126" y="14"/>
                  </a:lnTo>
                  <a:lnTo>
                    <a:pt x="130" y="7"/>
                  </a:lnTo>
                  <a:lnTo>
                    <a:pt x="144" y="12"/>
                  </a:lnTo>
                  <a:lnTo>
                    <a:pt x="158" y="13"/>
                  </a:lnTo>
                  <a:lnTo>
                    <a:pt x="166" y="8"/>
                  </a:lnTo>
                  <a:lnTo>
                    <a:pt x="181" y="44"/>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06" name="Freeform 59">
              <a:extLst>
                <a:ext uri="{FF2B5EF4-FFF2-40B4-BE49-F238E27FC236}">
                  <a16:creationId xmlns:a16="http://schemas.microsoft.com/office/drawing/2014/main" id="{99CE42C4-F81D-7247-BFB1-719431DA7723}"/>
                </a:ext>
              </a:extLst>
            </p:cNvPr>
            <p:cNvSpPr>
              <a:spLocks/>
            </p:cNvSpPr>
            <p:nvPr/>
          </p:nvSpPr>
          <p:spPr bwMode="auto">
            <a:xfrm>
              <a:off x="6754812" y="3316288"/>
              <a:ext cx="198438" cy="182563"/>
            </a:xfrm>
            <a:custGeom>
              <a:avLst/>
              <a:gdLst>
                <a:gd name="T0" fmla="*/ 112 w 125"/>
                <a:gd name="T1" fmla="*/ 113 h 115"/>
                <a:gd name="T2" fmla="*/ 106 w 125"/>
                <a:gd name="T3" fmla="*/ 106 h 115"/>
                <a:gd name="T4" fmla="*/ 98 w 125"/>
                <a:gd name="T5" fmla="*/ 94 h 115"/>
                <a:gd name="T6" fmla="*/ 89 w 125"/>
                <a:gd name="T7" fmla="*/ 87 h 115"/>
                <a:gd name="T8" fmla="*/ 84 w 125"/>
                <a:gd name="T9" fmla="*/ 80 h 115"/>
                <a:gd name="T10" fmla="*/ 68 w 125"/>
                <a:gd name="T11" fmla="*/ 72 h 115"/>
                <a:gd name="T12" fmla="*/ 56 w 125"/>
                <a:gd name="T13" fmla="*/ 71 h 115"/>
                <a:gd name="T14" fmla="*/ 51 w 125"/>
                <a:gd name="T15" fmla="*/ 67 h 115"/>
                <a:gd name="T16" fmla="*/ 41 w 125"/>
                <a:gd name="T17" fmla="*/ 72 h 115"/>
                <a:gd name="T18" fmla="*/ 29 w 125"/>
                <a:gd name="T19" fmla="*/ 63 h 115"/>
                <a:gd name="T20" fmla="*/ 24 w 125"/>
                <a:gd name="T21" fmla="*/ 78 h 115"/>
                <a:gd name="T22" fmla="*/ 3 w 125"/>
                <a:gd name="T23" fmla="*/ 74 h 115"/>
                <a:gd name="T24" fmla="*/ 0 w 125"/>
                <a:gd name="T25" fmla="*/ 65 h 115"/>
                <a:gd name="T26" fmla="*/ 7 w 125"/>
                <a:gd name="T27" fmla="*/ 35 h 115"/>
                <a:gd name="T28" fmla="*/ 8 w 125"/>
                <a:gd name="T29" fmla="*/ 21 h 115"/>
                <a:gd name="T30" fmla="*/ 13 w 125"/>
                <a:gd name="T31" fmla="*/ 15 h 115"/>
                <a:gd name="T32" fmla="*/ 27 w 125"/>
                <a:gd name="T33" fmla="*/ 11 h 115"/>
                <a:gd name="T34" fmla="*/ 35 w 125"/>
                <a:gd name="T35" fmla="*/ 0 h 115"/>
                <a:gd name="T36" fmla="*/ 47 w 125"/>
                <a:gd name="T37" fmla="*/ 23 h 115"/>
                <a:gd name="T38" fmla="*/ 53 w 125"/>
                <a:gd name="T39" fmla="*/ 43 h 115"/>
                <a:gd name="T40" fmla="*/ 63 w 125"/>
                <a:gd name="T41" fmla="*/ 53 h 115"/>
                <a:gd name="T42" fmla="*/ 89 w 125"/>
                <a:gd name="T43" fmla="*/ 72 h 115"/>
                <a:gd name="T44" fmla="*/ 100 w 125"/>
                <a:gd name="T45" fmla="*/ 84 h 115"/>
                <a:gd name="T46" fmla="*/ 110 w 125"/>
                <a:gd name="T47" fmla="*/ 96 h 115"/>
                <a:gd name="T48" fmla="*/ 116 w 125"/>
                <a:gd name="T49" fmla="*/ 103 h 115"/>
                <a:gd name="T50" fmla="*/ 125 w 125"/>
                <a:gd name="T51" fmla="*/ 110 h 115"/>
                <a:gd name="T52" fmla="*/ 120 w 125"/>
                <a:gd name="T53" fmla="*/ 115 h 115"/>
                <a:gd name="T54" fmla="*/ 112 w 125"/>
                <a:gd name="T55" fmla="*/ 113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5" h="115">
                  <a:moveTo>
                    <a:pt x="112" y="113"/>
                  </a:moveTo>
                  <a:lnTo>
                    <a:pt x="106" y="106"/>
                  </a:lnTo>
                  <a:lnTo>
                    <a:pt x="98" y="94"/>
                  </a:lnTo>
                  <a:lnTo>
                    <a:pt x="89" y="87"/>
                  </a:lnTo>
                  <a:lnTo>
                    <a:pt x="84" y="80"/>
                  </a:lnTo>
                  <a:lnTo>
                    <a:pt x="68" y="72"/>
                  </a:lnTo>
                  <a:lnTo>
                    <a:pt x="56" y="71"/>
                  </a:lnTo>
                  <a:lnTo>
                    <a:pt x="51" y="67"/>
                  </a:lnTo>
                  <a:lnTo>
                    <a:pt x="41" y="72"/>
                  </a:lnTo>
                  <a:lnTo>
                    <a:pt x="29" y="63"/>
                  </a:lnTo>
                  <a:lnTo>
                    <a:pt x="24" y="78"/>
                  </a:lnTo>
                  <a:lnTo>
                    <a:pt x="3" y="74"/>
                  </a:lnTo>
                  <a:lnTo>
                    <a:pt x="0" y="65"/>
                  </a:lnTo>
                  <a:lnTo>
                    <a:pt x="7" y="35"/>
                  </a:lnTo>
                  <a:lnTo>
                    <a:pt x="8" y="21"/>
                  </a:lnTo>
                  <a:lnTo>
                    <a:pt x="13" y="15"/>
                  </a:lnTo>
                  <a:lnTo>
                    <a:pt x="27" y="11"/>
                  </a:lnTo>
                  <a:lnTo>
                    <a:pt x="35" y="0"/>
                  </a:lnTo>
                  <a:lnTo>
                    <a:pt x="47" y="23"/>
                  </a:lnTo>
                  <a:lnTo>
                    <a:pt x="53" y="43"/>
                  </a:lnTo>
                  <a:lnTo>
                    <a:pt x="63" y="53"/>
                  </a:lnTo>
                  <a:lnTo>
                    <a:pt x="89" y="72"/>
                  </a:lnTo>
                  <a:lnTo>
                    <a:pt x="100" y="84"/>
                  </a:lnTo>
                  <a:lnTo>
                    <a:pt x="110" y="96"/>
                  </a:lnTo>
                  <a:lnTo>
                    <a:pt x="116" y="103"/>
                  </a:lnTo>
                  <a:lnTo>
                    <a:pt x="125" y="110"/>
                  </a:lnTo>
                  <a:lnTo>
                    <a:pt x="120" y="115"/>
                  </a:lnTo>
                  <a:lnTo>
                    <a:pt x="112" y="113"/>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07" name="Freeform 60">
              <a:extLst>
                <a:ext uri="{FF2B5EF4-FFF2-40B4-BE49-F238E27FC236}">
                  <a16:creationId xmlns:a16="http://schemas.microsoft.com/office/drawing/2014/main" id="{4020EBFA-43D4-C24C-8668-73FFE2104AB3}"/>
                </a:ext>
              </a:extLst>
            </p:cNvPr>
            <p:cNvSpPr>
              <a:spLocks/>
            </p:cNvSpPr>
            <p:nvPr/>
          </p:nvSpPr>
          <p:spPr bwMode="auto">
            <a:xfrm>
              <a:off x="5457826" y="2468562"/>
              <a:ext cx="328613" cy="255588"/>
            </a:xfrm>
            <a:custGeom>
              <a:avLst/>
              <a:gdLst>
                <a:gd name="T0" fmla="*/ 5 w 207"/>
                <a:gd name="T1" fmla="*/ 39 h 161"/>
                <a:gd name="T2" fmla="*/ 6 w 207"/>
                <a:gd name="T3" fmla="*/ 24 h 161"/>
                <a:gd name="T4" fmla="*/ 0 w 207"/>
                <a:gd name="T5" fmla="*/ 15 h 161"/>
                <a:gd name="T6" fmla="*/ 24 w 207"/>
                <a:gd name="T7" fmla="*/ 0 h 161"/>
                <a:gd name="T8" fmla="*/ 44 w 207"/>
                <a:gd name="T9" fmla="*/ 4 h 161"/>
                <a:gd name="T10" fmla="*/ 66 w 207"/>
                <a:gd name="T11" fmla="*/ 4 h 161"/>
                <a:gd name="T12" fmla="*/ 84 w 207"/>
                <a:gd name="T13" fmla="*/ 7 h 161"/>
                <a:gd name="T14" fmla="*/ 98 w 207"/>
                <a:gd name="T15" fmla="*/ 6 h 161"/>
                <a:gd name="T16" fmla="*/ 125 w 207"/>
                <a:gd name="T17" fmla="*/ 7 h 161"/>
                <a:gd name="T18" fmla="*/ 131 w 207"/>
                <a:gd name="T19" fmla="*/ 15 h 161"/>
                <a:gd name="T20" fmla="*/ 162 w 207"/>
                <a:gd name="T21" fmla="*/ 24 h 161"/>
                <a:gd name="T22" fmla="*/ 168 w 207"/>
                <a:gd name="T23" fmla="*/ 20 h 161"/>
                <a:gd name="T24" fmla="*/ 187 w 207"/>
                <a:gd name="T25" fmla="*/ 29 h 161"/>
                <a:gd name="T26" fmla="*/ 206 w 207"/>
                <a:gd name="T27" fmla="*/ 27 h 161"/>
                <a:gd name="T28" fmla="*/ 207 w 207"/>
                <a:gd name="T29" fmla="*/ 38 h 161"/>
                <a:gd name="T30" fmla="*/ 191 w 207"/>
                <a:gd name="T31" fmla="*/ 52 h 161"/>
                <a:gd name="T32" fmla="*/ 170 w 207"/>
                <a:gd name="T33" fmla="*/ 57 h 161"/>
                <a:gd name="T34" fmla="*/ 169 w 207"/>
                <a:gd name="T35" fmla="*/ 63 h 161"/>
                <a:gd name="T36" fmla="*/ 158 w 207"/>
                <a:gd name="T37" fmla="*/ 75 h 161"/>
                <a:gd name="T38" fmla="*/ 152 w 207"/>
                <a:gd name="T39" fmla="*/ 92 h 161"/>
                <a:gd name="T40" fmla="*/ 158 w 207"/>
                <a:gd name="T41" fmla="*/ 103 h 161"/>
                <a:gd name="T42" fmla="*/ 148 w 207"/>
                <a:gd name="T43" fmla="*/ 113 h 161"/>
                <a:gd name="T44" fmla="*/ 145 w 207"/>
                <a:gd name="T45" fmla="*/ 126 h 161"/>
                <a:gd name="T46" fmla="*/ 132 w 207"/>
                <a:gd name="T47" fmla="*/ 130 h 161"/>
                <a:gd name="T48" fmla="*/ 119 w 207"/>
                <a:gd name="T49" fmla="*/ 146 h 161"/>
                <a:gd name="T50" fmla="*/ 98 w 207"/>
                <a:gd name="T51" fmla="*/ 146 h 161"/>
                <a:gd name="T52" fmla="*/ 81 w 207"/>
                <a:gd name="T53" fmla="*/ 146 h 161"/>
                <a:gd name="T54" fmla="*/ 70 w 207"/>
                <a:gd name="T55" fmla="*/ 153 h 161"/>
                <a:gd name="T56" fmla="*/ 64 w 207"/>
                <a:gd name="T57" fmla="*/ 161 h 161"/>
                <a:gd name="T58" fmla="*/ 55 w 207"/>
                <a:gd name="T59" fmla="*/ 159 h 161"/>
                <a:gd name="T60" fmla="*/ 49 w 207"/>
                <a:gd name="T61" fmla="*/ 152 h 161"/>
                <a:gd name="T62" fmla="*/ 44 w 207"/>
                <a:gd name="T63" fmla="*/ 140 h 161"/>
                <a:gd name="T64" fmla="*/ 29 w 207"/>
                <a:gd name="T65" fmla="*/ 137 h 161"/>
                <a:gd name="T66" fmla="*/ 27 w 207"/>
                <a:gd name="T67" fmla="*/ 130 h 161"/>
                <a:gd name="T68" fmla="*/ 34 w 207"/>
                <a:gd name="T69" fmla="*/ 123 h 161"/>
                <a:gd name="T70" fmla="*/ 36 w 207"/>
                <a:gd name="T71" fmla="*/ 117 h 161"/>
                <a:gd name="T72" fmla="*/ 31 w 207"/>
                <a:gd name="T73" fmla="*/ 111 h 161"/>
                <a:gd name="T74" fmla="*/ 36 w 207"/>
                <a:gd name="T75" fmla="*/ 98 h 161"/>
                <a:gd name="T76" fmla="*/ 29 w 207"/>
                <a:gd name="T77" fmla="*/ 85 h 161"/>
                <a:gd name="T78" fmla="*/ 37 w 207"/>
                <a:gd name="T79" fmla="*/ 83 h 161"/>
                <a:gd name="T80" fmla="*/ 37 w 207"/>
                <a:gd name="T81" fmla="*/ 74 h 161"/>
                <a:gd name="T82" fmla="*/ 40 w 207"/>
                <a:gd name="T83" fmla="*/ 71 h 161"/>
                <a:gd name="T84" fmla="*/ 41 w 207"/>
                <a:gd name="T85" fmla="*/ 55 h 161"/>
                <a:gd name="T86" fmla="*/ 49 w 207"/>
                <a:gd name="T87" fmla="*/ 49 h 161"/>
                <a:gd name="T88" fmla="*/ 44 w 207"/>
                <a:gd name="T89" fmla="*/ 39 h 161"/>
                <a:gd name="T90" fmla="*/ 35 w 207"/>
                <a:gd name="T91" fmla="*/ 38 h 161"/>
                <a:gd name="T92" fmla="*/ 32 w 207"/>
                <a:gd name="T93" fmla="*/ 40 h 161"/>
                <a:gd name="T94" fmla="*/ 22 w 207"/>
                <a:gd name="T95" fmla="*/ 40 h 161"/>
                <a:gd name="T96" fmla="*/ 18 w 207"/>
                <a:gd name="T97" fmla="*/ 30 h 161"/>
                <a:gd name="T98" fmla="*/ 11 w 207"/>
                <a:gd name="T99" fmla="*/ 33 h 161"/>
                <a:gd name="T100" fmla="*/ 5 w 207"/>
                <a:gd name="T101" fmla="*/ 3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7" h="161">
                  <a:moveTo>
                    <a:pt x="5" y="39"/>
                  </a:moveTo>
                  <a:lnTo>
                    <a:pt x="6" y="24"/>
                  </a:lnTo>
                  <a:lnTo>
                    <a:pt x="0" y="15"/>
                  </a:lnTo>
                  <a:lnTo>
                    <a:pt x="24" y="0"/>
                  </a:lnTo>
                  <a:lnTo>
                    <a:pt x="44" y="4"/>
                  </a:lnTo>
                  <a:lnTo>
                    <a:pt x="66" y="4"/>
                  </a:lnTo>
                  <a:lnTo>
                    <a:pt x="84" y="7"/>
                  </a:lnTo>
                  <a:lnTo>
                    <a:pt x="98" y="6"/>
                  </a:lnTo>
                  <a:lnTo>
                    <a:pt x="125" y="7"/>
                  </a:lnTo>
                  <a:lnTo>
                    <a:pt x="131" y="15"/>
                  </a:lnTo>
                  <a:lnTo>
                    <a:pt x="162" y="24"/>
                  </a:lnTo>
                  <a:lnTo>
                    <a:pt x="168" y="20"/>
                  </a:lnTo>
                  <a:lnTo>
                    <a:pt x="187" y="29"/>
                  </a:lnTo>
                  <a:lnTo>
                    <a:pt x="206" y="27"/>
                  </a:lnTo>
                  <a:lnTo>
                    <a:pt x="207" y="38"/>
                  </a:lnTo>
                  <a:lnTo>
                    <a:pt x="191" y="52"/>
                  </a:lnTo>
                  <a:lnTo>
                    <a:pt x="170" y="57"/>
                  </a:lnTo>
                  <a:lnTo>
                    <a:pt x="169" y="63"/>
                  </a:lnTo>
                  <a:lnTo>
                    <a:pt x="158" y="75"/>
                  </a:lnTo>
                  <a:lnTo>
                    <a:pt x="152" y="92"/>
                  </a:lnTo>
                  <a:lnTo>
                    <a:pt x="158" y="103"/>
                  </a:lnTo>
                  <a:lnTo>
                    <a:pt x="148" y="113"/>
                  </a:lnTo>
                  <a:lnTo>
                    <a:pt x="145" y="126"/>
                  </a:lnTo>
                  <a:lnTo>
                    <a:pt x="132" y="130"/>
                  </a:lnTo>
                  <a:lnTo>
                    <a:pt x="119" y="146"/>
                  </a:lnTo>
                  <a:lnTo>
                    <a:pt x="98" y="146"/>
                  </a:lnTo>
                  <a:lnTo>
                    <a:pt x="81" y="146"/>
                  </a:lnTo>
                  <a:lnTo>
                    <a:pt x="70" y="153"/>
                  </a:lnTo>
                  <a:lnTo>
                    <a:pt x="64" y="161"/>
                  </a:lnTo>
                  <a:lnTo>
                    <a:pt x="55" y="159"/>
                  </a:lnTo>
                  <a:lnTo>
                    <a:pt x="49" y="152"/>
                  </a:lnTo>
                  <a:lnTo>
                    <a:pt x="44" y="140"/>
                  </a:lnTo>
                  <a:lnTo>
                    <a:pt x="29" y="137"/>
                  </a:lnTo>
                  <a:lnTo>
                    <a:pt x="27" y="130"/>
                  </a:lnTo>
                  <a:lnTo>
                    <a:pt x="34" y="123"/>
                  </a:lnTo>
                  <a:lnTo>
                    <a:pt x="36" y="117"/>
                  </a:lnTo>
                  <a:lnTo>
                    <a:pt x="31" y="111"/>
                  </a:lnTo>
                  <a:lnTo>
                    <a:pt x="36" y="98"/>
                  </a:lnTo>
                  <a:lnTo>
                    <a:pt x="29" y="85"/>
                  </a:lnTo>
                  <a:lnTo>
                    <a:pt x="37" y="83"/>
                  </a:lnTo>
                  <a:lnTo>
                    <a:pt x="37" y="74"/>
                  </a:lnTo>
                  <a:lnTo>
                    <a:pt x="40" y="71"/>
                  </a:lnTo>
                  <a:lnTo>
                    <a:pt x="41" y="55"/>
                  </a:lnTo>
                  <a:lnTo>
                    <a:pt x="49" y="49"/>
                  </a:lnTo>
                  <a:lnTo>
                    <a:pt x="44" y="39"/>
                  </a:lnTo>
                  <a:lnTo>
                    <a:pt x="35" y="38"/>
                  </a:lnTo>
                  <a:lnTo>
                    <a:pt x="32" y="40"/>
                  </a:lnTo>
                  <a:lnTo>
                    <a:pt x="22" y="40"/>
                  </a:lnTo>
                  <a:lnTo>
                    <a:pt x="18" y="30"/>
                  </a:lnTo>
                  <a:lnTo>
                    <a:pt x="11" y="33"/>
                  </a:lnTo>
                  <a:lnTo>
                    <a:pt x="5" y="39"/>
                  </a:lnTo>
                  <a:close/>
                </a:path>
              </a:pathLst>
            </a:custGeom>
            <a:solidFill>
              <a:schemeClr val="bg1">
                <a:lumMod val="40000"/>
                <a:lumOff val="60000"/>
              </a:schemeClr>
            </a:solid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08" name="Freeform 61">
              <a:extLst>
                <a:ext uri="{FF2B5EF4-FFF2-40B4-BE49-F238E27FC236}">
                  <a16:creationId xmlns:a16="http://schemas.microsoft.com/office/drawing/2014/main" id="{37A3C288-5F8E-0442-B1C7-93FA958329F5}"/>
                </a:ext>
              </a:extLst>
            </p:cNvPr>
            <p:cNvSpPr>
              <a:spLocks/>
            </p:cNvSpPr>
            <p:nvPr/>
          </p:nvSpPr>
          <p:spPr bwMode="auto">
            <a:xfrm>
              <a:off x="6254751" y="1963738"/>
              <a:ext cx="112713" cy="66675"/>
            </a:xfrm>
            <a:custGeom>
              <a:avLst/>
              <a:gdLst>
                <a:gd name="T0" fmla="*/ 19 w 71"/>
                <a:gd name="T1" fmla="*/ 36 h 42"/>
                <a:gd name="T2" fmla="*/ 19 w 71"/>
                <a:gd name="T3" fmla="*/ 24 h 42"/>
                <a:gd name="T4" fmla="*/ 14 w 71"/>
                <a:gd name="T5" fmla="*/ 27 h 42"/>
                <a:gd name="T6" fmla="*/ 3 w 71"/>
                <a:gd name="T7" fmla="*/ 20 h 42"/>
                <a:gd name="T8" fmla="*/ 0 w 71"/>
                <a:gd name="T9" fmla="*/ 9 h 42"/>
                <a:gd name="T10" fmla="*/ 18 w 71"/>
                <a:gd name="T11" fmla="*/ 3 h 42"/>
                <a:gd name="T12" fmla="*/ 36 w 71"/>
                <a:gd name="T13" fmla="*/ 0 h 42"/>
                <a:gd name="T14" fmla="*/ 53 w 71"/>
                <a:gd name="T15" fmla="*/ 4 h 42"/>
                <a:gd name="T16" fmla="*/ 68 w 71"/>
                <a:gd name="T17" fmla="*/ 3 h 42"/>
                <a:gd name="T18" fmla="*/ 71 w 71"/>
                <a:gd name="T19" fmla="*/ 7 h 42"/>
                <a:gd name="T20" fmla="*/ 62 w 71"/>
                <a:gd name="T21" fmla="*/ 18 h 42"/>
                <a:gd name="T22" fmla="*/ 70 w 71"/>
                <a:gd name="T23" fmla="*/ 36 h 42"/>
                <a:gd name="T24" fmla="*/ 65 w 71"/>
                <a:gd name="T25" fmla="*/ 42 h 42"/>
                <a:gd name="T26" fmla="*/ 53 w 71"/>
                <a:gd name="T27" fmla="*/ 42 h 42"/>
                <a:gd name="T28" fmla="*/ 38 w 71"/>
                <a:gd name="T29" fmla="*/ 35 h 42"/>
                <a:gd name="T30" fmla="*/ 31 w 71"/>
                <a:gd name="T31" fmla="*/ 32 h 42"/>
                <a:gd name="T32" fmla="*/ 19 w 71"/>
                <a:gd name="T33" fmla="*/ 3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1" h="42">
                  <a:moveTo>
                    <a:pt x="19" y="36"/>
                  </a:moveTo>
                  <a:lnTo>
                    <a:pt x="19" y="24"/>
                  </a:lnTo>
                  <a:lnTo>
                    <a:pt x="14" y="27"/>
                  </a:lnTo>
                  <a:lnTo>
                    <a:pt x="3" y="20"/>
                  </a:lnTo>
                  <a:lnTo>
                    <a:pt x="0" y="9"/>
                  </a:lnTo>
                  <a:lnTo>
                    <a:pt x="18" y="3"/>
                  </a:lnTo>
                  <a:lnTo>
                    <a:pt x="36" y="0"/>
                  </a:lnTo>
                  <a:lnTo>
                    <a:pt x="53" y="4"/>
                  </a:lnTo>
                  <a:lnTo>
                    <a:pt x="68" y="3"/>
                  </a:lnTo>
                  <a:lnTo>
                    <a:pt x="71" y="7"/>
                  </a:lnTo>
                  <a:lnTo>
                    <a:pt x="62" y="18"/>
                  </a:lnTo>
                  <a:lnTo>
                    <a:pt x="70" y="36"/>
                  </a:lnTo>
                  <a:lnTo>
                    <a:pt x="65" y="42"/>
                  </a:lnTo>
                  <a:lnTo>
                    <a:pt x="53" y="42"/>
                  </a:lnTo>
                  <a:lnTo>
                    <a:pt x="38" y="35"/>
                  </a:lnTo>
                  <a:lnTo>
                    <a:pt x="31" y="32"/>
                  </a:lnTo>
                  <a:lnTo>
                    <a:pt x="19" y="36"/>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09" name="Freeform 62">
              <a:extLst>
                <a:ext uri="{FF2B5EF4-FFF2-40B4-BE49-F238E27FC236}">
                  <a16:creationId xmlns:a16="http://schemas.microsoft.com/office/drawing/2014/main" id="{0856F80E-E631-7C45-9AFF-DCCE7299C5DC}"/>
                </a:ext>
              </a:extLst>
            </p:cNvPr>
            <p:cNvSpPr>
              <a:spLocks/>
            </p:cNvSpPr>
            <p:nvPr/>
          </p:nvSpPr>
          <p:spPr bwMode="auto">
            <a:xfrm>
              <a:off x="6664325" y="3416301"/>
              <a:ext cx="431800" cy="379413"/>
            </a:xfrm>
            <a:custGeom>
              <a:avLst/>
              <a:gdLst>
                <a:gd name="T0" fmla="*/ 86 w 272"/>
                <a:gd name="T1" fmla="*/ 0 h 239"/>
                <a:gd name="T2" fmla="*/ 98 w 272"/>
                <a:gd name="T3" fmla="*/ 9 h 239"/>
                <a:gd name="T4" fmla="*/ 108 w 272"/>
                <a:gd name="T5" fmla="*/ 4 h 239"/>
                <a:gd name="T6" fmla="*/ 113 w 272"/>
                <a:gd name="T7" fmla="*/ 8 h 239"/>
                <a:gd name="T8" fmla="*/ 125 w 272"/>
                <a:gd name="T9" fmla="*/ 9 h 239"/>
                <a:gd name="T10" fmla="*/ 141 w 272"/>
                <a:gd name="T11" fmla="*/ 17 h 239"/>
                <a:gd name="T12" fmla="*/ 146 w 272"/>
                <a:gd name="T13" fmla="*/ 24 h 239"/>
                <a:gd name="T14" fmla="*/ 155 w 272"/>
                <a:gd name="T15" fmla="*/ 31 h 239"/>
                <a:gd name="T16" fmla="*/ 163 w 272"/>
                <a:gd name="T17" fmla="*/ 43 h 239"/>
                <a:gd name="T18" fmla="*/ 169 w 272"/>
                <a:gd name="T19" fmla="*/ 50 h 239"/>
                <a:gd name="T20" fmla="*/ 163 w 272"/>
                <a:gd name="T21" fmla="*/ 59 h 239"/>
                <a:gd name="T22" fmla="*/ 157 w 272"/>
                <a:gd name="T23" fmla="*/ 69 h 239"/>
                <a:gd name="T24" fmla="*/ 159 w 272"/>
                <a:gd name="T25" fmla="*/ 75 h 239"/>
                <a:gd name="T26" fmla="*/ 160 w 272"/>
                <a:gd name="T27" fmla="*/ 81 h 239"/>
                <a:gd name="T28" fmla="*/ 170 w 272"/>
                <a:gd name="T29" fmla="*/ 81 h 239"/>
                <a:gd name="T30" fmla="*/ 174 w 272"/>
                <a:gd name="T31" fmla="*/ 80 h 239"/>
                <a:gd name="T32" fmla="*/ 178 w 272"/>
                <a:gd name="T33" fmla="*/ 83 h 239"/>
                <a:gd name="T34" fmla="*/ 175 w 272"/>
                <a:gd name="T35" fmla="*/ 91 h 239"/>
                <a:gd name="T36" fmla="*/ 182 w 272"/>
                <a:gd name="T37" fmla="*/ 102 h 239"/>
                <a:gd name="T38" fmla="*/ 189 w 272"/>
                <a:gd name="T39" fmla="*/ 112 h 239"/>
                <a:gd name="T40" fmla="*/ 196 w 272"/>
                <a:gd name="T41" fmla="*/ 119 h 239"/>
                <a:gd name="T42" fmla="*/ 257 w 272"/>
                <a:gd name="T43" fmla="*/ 144 h 239"/>
                <a:gd name="T44" fmla="*/ 272 w 272"/>
                <a:gd name="T45" fmla="*/ 144 h 239"/>
                <a:gd name="T46" fmla="*/ 222 w 272"/>
                <a:gd name="T47" fmla="*/ 207 h 239"/>
                <a:gd name="T48" fmla="*/ 198 w 272"/>
                <a:gd name="T49" fmla="*/ 207 h 239"/>
                <a:gd name="T50" fmla="*/ 182 w 272"/>
                <a:gd name="T51" fmla="*/ 222 h 239"/>
                <a:gd name="T52" fmla="*/ 170 w 272"/>
                <a:gd name="T53" fmla="*/ 222 h 239"/>
                <a:gd name="T54" fmla="*/ 165 w 272"/>
                <a:gd name="T55" fmla="*/ 229 h 239"/>
                <a:gd name="T56" fmla="*/ 152 w 272"/>
                <a:gd name="T57" fmla="*/ 229 h 239"/>
                <a:gd name="T58" fmla="*/ 145 w 272"/>
                <a:gd name="T59" fmla="*/ 222 h 239"/>
                <a:gd name="T60" fmla="*/ 128 w 272"/>
                <a:gd name="T61" fmla="*/ 231 h 239"/>
                <a:gd name="T62" fmla="*/ 123 w 272"/>
                <a:gd name="T63" fmla="*/ 239 h 239"/>
                <a:gd name="T64" fmla="*/ 111 w 272"/>
                <a:gd name="T65" fmla="*/ 238 h 239"/>
                <a:gd name="T66" fmla="*/ 107 w 272"/>
                <a:gd name="T67" fmla="*/ 235 h 239"/>
                <a:gd name="T68" fmla="*/ 102 w 272"/>
                <a:gd name="T69" fmla="*/ 236 h 239"/>
                <a:gd name="T70" fmla="*/ 96 w 272"/>
                <a:gd name="T71" fmla="*/ 236 h 239"/>
                <a:gd name="T72" fmla="*/ 73 w 272"/>
                <a:gd name="T73" fmla="*/ 218 h 239"/>
                <a:gd name="T74" fmla="*/ 60 w 272"/>
                <a:gd name="T75" fmla="*/ 218 h 239"/>
                <a:gd name="T76" fmla="*/ 54 w 272"/>
                <a:gd name="T77" fmla="*/ 211 h 239"/>
                <a:gd name="T78" fmla="*/ 54 w 272"/>
                <a:gd name="T79" fmla="*/ 200 h 239"/>
                <a:gd name="T80" fmla="*/ 44 w 272"/>
                <a:gd name="T81" fmla="*/ 196 h 239"/>
                <a:gd name="T82" fmla="*/ 33 w 272"/>
                <a:gd name="T83" fmla="*/ 173 h 239"/>
                <a:gd name="T84" fmla="*/ 25 w 272"/>
                <a:gd name="T85" fmla="*/ 169 h 239"/>
                <a:gd name="T86" fmla="*/ 21 w 272"/>
                <a:gd name="T87" fmla="*/ 160 h 239"/>
                <a:gd name="T88" fmla="*/ 12 w 272"/>
                <a:gd name="T89" fmla="*/ 150 h 239"/>
                <a:gd name="T90" fmla="*/ 0 w 272"/>
                <a:gd name="T91" fmla="*/ 149 h 239"/>
                <a:gd name="T92" fmla="*/ 6 w 272"/>
                <a:gd name="T93" fmla="*/ 137 h 239"/>
                <a:gd name="T94" fmla="*/ 16 w 272"/>
                <a:gd name="T95" fmla="*/ 136 h 239"/>
                <a:gd name="T96" fmla="*/ 19 w 272"/>
                <a:gd name="T97" fmla="*/ 130 h 239"/>
                <a:gd name="T98" fmla="*/ 18 w 272"/>
                <a:gd name="T99" fmla="*/ 111 h 239"/>
                <a:gd name="T100" fmla="*/ 23 w 272"/>
                <a:gd name="T101" fmla="*/ 89 h 239"/>
                <a:gd name="T102" fmla="*/ 31 w 272"/>
                <a:gd name="T103" fmla="*/ 84 h 239"/>
                <a:gd name="T104" fmla="*/ 33 w 272"/>
                <a:gd name="T105" fmla="*/ 75 h 239"/>
                <a:gd name="T106" fmla="*/ 40 w 272"/>
                <a:gd name="T107" fmla="*/ 59 h 239"/>
                <a:gd name="T108" fmla="*/ 51 w 272"/>
                <a:gd name="T109" fmla="*/ 49 h 239"/>
                <a:gd name="T110" fmla="*/ 57 w 272"/>
                <a:gd name="T111" fmla="*/ 28 h 239"/>
                <a:gd name="T112" fmla="*/ 60 w 272"/>
                <a:gd name="T113" fmla="*/ 11 h 239"/>
                <a:gd name="T114" fmla="*/ 81 w 272"/>
                <a:gd name="T115" fmla="*/ 15 h 239"/>
                <a:gd name="T116" fmla="*/ 86 w 272"/>
                <a:gd name="T117"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72" h="239">
                  <a:moveTo>
                    <a:pt x="86" y="0"/>
                  </a:moveTo>
                  <a:lnTo>
                    <a:pt x="98" y="9"/>
                  </a:lnTo>
                  <a:lnTo>
                    <a:pt x="108" y="4"/>
                  </a:lnTo>
                  <a:lnTo>
                    <a:pt x="113" y="8"/>
                  </a:lnTo>
                  <a:lnTo>
                    <a:pt x="125" y="9"/>
                  </a:lnTo>
                  <a:lnTo>
                    <a:pt x="141" y="17"/>
                  </a:lnTo>
                  <a:lnTo>
                    <a:pt x="146" y="24"/>
                  </a:lnTo>
                  <a:lnTo>
                    <a:pt x="155" y="31"/>
                  </a:lnTo>
                  <a:lnTo>
                    <a:pt x="163" y="43"/>
                  </a:lnTo>
                  <a:lnTo>
                    <a:pt x="169" y="50"/>
                  </a:lnTo>
                  <a:lnTo>
                    <a:pt x="163" y="59"/>
                  </a:lnTo>
                  <a:lnTo>
                    <a:pt x="157" y="69"/>
                  </a:lnTo>
                  <a:lnTo>
                    <a:pt x="159" y="75"/>
                  </a:lnTo>
                  <a:lnTo>
                    <a:pt x="160" y="81"/>
                  </a:lnTo>
                  <a:lnTo>
                    <a:pt x="170" y="81"/>
                  </a:lnTo>
                  <a:lnTo>
                    <a:pt x="174" y="80"/>
                  </a:lnTo>
                  <a:lnTo>
                    <a:pt x="178" y="83"/>
                  </a:lnTo>
                  <a:lnTo>
                    <a:pt x="175" y="91"/>
                  </a:lnTo>
                  <a:lnTo>
                    <a:pt x="182" y="102"/>
                  </a:lnTo>
                  <a:lnTo>
                    <a:pt x="189" y="112"/>
                  </a:lnTo>
                  <a:lnTo>
                    <a:pt x="196" y="119"/>
                  </a:lnTo>
                  <a:lnTo>
                    <a:pt x="257" y="144"/>
                  </a:lnTo>
                  <a:lnTo>
                    <a:pt x="272" y="144"/>
                  </a:lnTo>
                  <a:lnTo>
                    <a:pt x="222" y="207"/>
                  </a:lnTo>
                  <a:lnTo>
                    <a:pt x="198" y="207"/>
                  </a:lnTo>
                  <a:lnTo>
                    <a:pt x="182" y="222"/>
                  </a:lnTo>
                  <a:lnTo>
                    <a:pt x="170" y="222"/>
                  </a:lnTo>
                  <a:lnTo>
                    <a:pt x="165" y="229"/>
                  </a:lnTo>
                  <a:lnTo>
                    <a:pt x="152" y="229"/>
                  </a:lnTo>
                  <a:lnTo>
                    <a:pt x="145" y="222"/>
                  </a:lnTo>
                  <a:lnTo>
                    <a:pt x="128" y="231"/>
                  </a:lnTo>
                  <a:lnTo>
                    <a:pt x="123" y="239"/>
                  </a:lnTo>
                  <a:lnTo>
                    <a:pt x="111" y="238"/>
                  </a:lnTo>
                  <a:lnTo>
                    <a:pt x="107" y="235"/>
                  </a:lnTo>
                  <a:lnTo>
                    <a:pt x="102" y="236"/>
                  </a:lnTo>
                  <a:lnTo>
                    <a:pt x="96" y="236"/>
                  </a:lnTo>
                  <a:lnTo>
                    <a:pt x="73" y="218"/>
                  </a:lnTo>
                  <a:lnTo>
                    <a:pt x="60" y="218"/>
                  </a:lnTo>
                  <a:lnTo>
                    <a:pt x="54" y="211"/>
                  </a:lnTo>
                  <a:lnTo>
                    <a:pt x="54" y="200"/>
                  </a:lnTo>
                  <a:lnTo>
                    <a:pt x="44" y="196"/>
                  </a:lnTo>
                  <a:lnTo>
                    <a:pt x="33" y="173"/>
                  </a:lnTo>
                  <a:lnTo>
                    <a:pt x="25" y="169"/>
                  </a:lnTo>
                  <a:lnTo>
                    <a:pt x="21" y="160"/>
                  </a:lnTo>
                  <a:lnTo>
                    <a:pt x="12" y="150"/>
                  </a:lnTo>
                  <a:lnTo>
                    <a:pt x="0" y="149"/>
                  </a:lnTo>
                  <a:lnTo>
                    <a:pt x="6" y="137"/>
                  </a:lnTo>
                  <a:lnTo>
                    <a:pt x="16" y="136"/>
                  </a:lnTo>
                  <a:lnTo>
                    <a:pt x="19" y="130"/>
                  </a:lnTo>
                  <a:lnTo>
                    <a:pt x="18" y="111"/>
                  </a:lnTo>
                  <a:lnTo>
                    <a:pt x="23" y="89"/>
                  </a:lnTo>
                  <a:lnTo>
                    <a:pt x="31" y="84"/>
                  </a:lnTo>
                  <a:lnTo>
                    <a:pt x="33" y="75"/>
                  </a:lnTo>
                  <a:lnTo>
                    <a:pt x="40" y="59"/>
                  </a:lnTo>
                  <a:lnTo>
                    <a:pt x="51" y="49"/>
                  </a:lnTo>
                  <a:lnTo>
                    <a:pt x="57" y="28"/>
                  </a:lnTo>
                  <a:lnTo>
                    <a:pt x="60" y="11"/>
                  </a:lnTo>
                  <a:lnTo>
                    <a:pt x="81" y="15"/>
                  </a:lnTo>
                  <a:lnTo>
                    <a:pt x="86" y="0"/>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10" name="Freeform 63">
              <a:extLst>
                <a:ext uri="{FF2B5EF4-FFF2-40B4-BE49-F238E27FC236}">
                  <a16:creationId xmlns:a16="http://schemas.microsoft.com/office/drawing/2014/main" id="{5E06CF54-7149-C84C-A50E-5D64AA6F3469}"/>
                </a:ext>
              </a:extLst>
            </p:cNvPr>
            <p:cNvSpPr>
              <a:spLocks/>
            </p:cNvSpPr>
            <p:nvPr/>
          </p:nvSpPr>
          <p:spPr bwMode="auto">
            <a:xfrm>
              <a:off x="6142037" y="1657350"/>
              <a:ext cx="279400" cy="300038"/>
            </a:xfrm>
            <a:custGeom>
              <a:avLst/>
              <a:gdLst>
                <a:gd name="T0" fmla="*/ 106 w 176"/>
                <a:gd name="T1" fmla="*/ 19 h 189"/>
                <a:gd name="T2" fmla="*/ 107 w 176"/>
                <a:gd name="T3" fmla="*/ 31 h 189"/>
                <a:gd name="T4" fmla="*/ 131 w 176"/>
                <a:gd name="T5" fmla="*/ 43 h 189"/>
                <a:gd name="T6" fmla="*/ 122 w 176"/>
                <a:gd name="T7" fmla="*/ 56 h 189"/>
                <a:gd name="T8" fmla="*/ 144 w 176"/>
                <a:gd name="T9" fmla="*/ 77 h 189"/>
                <a:gd name="T10" fmla="*/ 138 w 176"/>
                <a:gd name="T11" fmla="*/ 93 h 189"/>
                <a:gd name="T12" fmla="*/ 154 w 176"/>
                <a:gd name="T13" fmla="*/ 106 h 189"/>
                <a:gd name="T14" fmla="*/ 151 w 176"/>
                <a:gd name="T15" fmla="*/ 119 h 189"/>
                <a:gd name="T16" fmla="*/ 176 w 176"/>
                <a:gd name="T17" fmla="*/ 132 h 189"/>
                <a:gd name="T18" fmla="*/ 173 w 176"/>
                <a:gd name="T19" fmla="*/ 141 h 189"/>
                <a:gd name="T20" fmla="*/ 162 w 176"/>
                <a:gd name="T21" fmla="*/ 152 h 189"/>
                <a:gd name="T22" fmla="*/ 136 w 176"/>
                <a:gd name="T23" fmla="*/ 176 h 189"/>
                <a:gd name="T24" fmla="*/ 110 w 176"/>
                <a:gd name="T25" fmla="*/ 178 h 189"/>
                <a:gd name="T26" fmla="*/ 85 w 176"/>
                <a:gd name="T27" fmla="*/ 185 h 189"/>
                <a:gd name="T28" fmla="*/ 62 w 176"/>
                <a:gd name="T29" fmla="*/ 189 h 189"/>
                <a:gd name="T30" fmla="*/ 52 w 176"/>
                <a:gd name="T31" fmla="*/ 179 h 189"/>
                <a:gd name="T32" fmla="*/ 37 w 176"/>
                <a:gd name="T33" fmla="*/ 172 h 189"/>
                <a:gd name="T34" fmla="*/ 37 w 176"/>
                <a:gd name="T35" fmla="*/ 153 h 189"/>
                <a:gd name="T36" fmla="*/ 27 w 176"/>
                <a:gd name="T37" fmla="*/ 136 h 189"/>
                <a:gd name="T38" fmla="*/ 32 w 176"/>
                <a:gd name="T39" fmla="*/ 125 h 189"/>
                <a:gd name="T40" fmla="*/ 43 w 176"/>
                <a:gd name="T41" fmla="*/ 114 h 189"/>
                <a:gd name="T42" fmla="*/ 71 w 176"/>
                <a:gd name="T43" fmla="*/ 93 h 189"/>
                <a:gd name="T44" fmla="*/ 80 w 176"/>
                <a:gd name="T45" fmla="*/ 90 h 189"/>
                <a:gd name="T46" fmla="*/ 76 w 176"/>
                <a:gd name="T47" fmla="*/ 82 h 189"/>
                <a:gd name="T48" fmla="*/ 55 w 176"/>
                <a:gd name="T49" fmla="*/ 73 h 189"/>
                <a:gd name="T50" fmla="*/ 49 w 176"/>
                <a:gd name="T51" fmla="*/ 66 h 189"/>
                <a:gd name="T52" fmla="*/ 43 w 176"/>
                <a:gd name="T53" fmla="*/ 39 h 189"/>
                <a:gd name="T54" fmla="*/ 20 w 176"/>
                <a:gd name="T55" fmla="*/ 27 h 189"/>
                <a:gd name="T56" fmla="*/ 0 w 176"/>
                <a:gd name="T57" fmla="*/ 18 h 189"/>
                <a:gd name="T58" fmla="*/ 7 w 176"/>
                <a:gd name="T59" fmla="*/ 13 h 189"/>
                <a:gd name="T60" fmla="*/ 24 w 176"/>
                <a:gd name="T61" fmla="*/ 22 h 189"/>
                <a:gd name="T62" fmla="*/ 41 w 176"/>
                <a:gd name="T63" fmla="*/ 22 h 189"/>
                <a:gd name="T64" fmla="*/ 56 w 176"/>
                <a:gd name="T65" fmla="*/ 26 h 189"/>
                <a:gd name="T66" fmla="*/ 67 w 176"/>
                <a:gd name="T67" fmla="*/ 18 h 189"/>
                <a:gd name="T68" fmla="*/ 71 w 176"/>
                <a:gd name="T69" fmla="*/ 5 h 189"/>
                <a:gd name="T70" fmla="*/ 90 w 176"/>
                <a:gd name="T71" fmla="*/ 0 h 189"/>
                <a:gd name="T72" fmla="*/ 108 w 176"/>
                <a:gd name="T73" fmla="*/ 6 h 189"/>
                <a:gd name="T74" fmla="*/ 106 w 176"/>
                <a:gd name="T75" fmla="*/ 19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89">
                  <a:moveTo>
                    <a:pt x="106" y="19"/>
                  </a:moveTo>
                  <a:lnTo>
                    <a:pt x="107" y="31"/>
                  </a:lnTo>
                  <a:lnTo>
                    <a:pt x="131" y="43"/>
                  </a:lnTo>
                  <a:lnTo>
                    <a:pt x="122" y="56"/>
                  </a:lnTo>
                  <a:lnTo>
                    <a:pt x="144" y="77"/>
                  </a:lnTo>
                  <a:lnTo>
                    <a:pt x="138" y="93"/>
                  </a:lnTo>
                  <a:lnTo>
                    <a:pt x="154" y="106"/>
                  </a:lnTo>
                  <a:lnTo>
                    <a:pt x="151" y="119"/>
                  </a:lnTo>
                  <a:lnTo>
                    <a:pt x="176" y="132"/>
                  </a:lnTo>
                  <a:lnTo>
                    <a:pt x="173" y="141"/>
                  </a:lnTo>
                  <a:lnTo>
                    <a:pt x="162" y="152"/>
                  </a:lnTo>
                  <a:lnTo>
                    <a:pt x="136" y="176"/>
                  </a:lnTo>
                  <a:lnTo>
                    <a:pt x="110" y="178"/>
                  </a:lnTo>
                  <a:lnTo>
                    <a:pt x="85" y="185"/>
                  </a:lnTo>
                  <a:lnTo>
                    <a:pt x="62" y="189"/>
                  </a:lnTo>
                  <a:lnTo>
                    <a:pt x="52" y="179"/>
                  </a:lnTo>
                  <a:lnTo>
                    <a:pt x="37" y="172"/>
                  </a:lnTo>
                  <a:lnTo>
                    <a:pt x="37" y="153"/>
                  </a:lnTo>
                  <a:lnTo>
                    <a:pt x="27" y="136"/>
                  </a:lnTo>
                  <a:lnTo>
                    <a:pt x="32" y="125"/>
                  </a:lnTo>
                  <a:lnTo>
                    <a:pt x="43" y="114"/>
                  </a:lnTo>
                  <a:lnTo>
                    <a:pt x="71" y="93"/>
                  </a:lnTo>
                  <a:lnTo>
                    <a:pt x="80" y="90"/>
                  </a:lnTo>
                  <a:lnTo>
                    <a:pt x="76" y="82"/>
                  </a:lnTo>
                  <a:lnTo>
                    <a:pt x="55" y="73"/>
                  </a:lnTo>
                  <a:lnTo>
                    <a:pt x="49" y="66"/>
                  </a:lnTo>
                  <a:lnTo>
                    <a:pt x="43" y="39"/>
                  </a:lnTo>
                  <a:lnTo>
                    <a:pt x="20" y="27"/>
                  </a:lnTo>
                  <a:lnTo>
                    <a:pt x="0" y="18"/>
                  </a:lnTo>
                  <a:lnTo>
                    <a:pt x="7" y="13"/>
                  </a:lnTo>
                  <a:lnTo>
                    <a:pt x="24" y="22"/>
                  </a:lnTo>
                  <a:lnTo>
                    <a:pt x="41" y="22"/>
                  </a:lnTo>
                  <a:lnTo>
                    <a:pt x="56" y="26"/>
                  </a:lnTo>
                  <a:lnTo>
                    <a:pt x="67" y="18"/>
                  </a:lnTo>
                  <a:lnTo>
                    <a:pt x="71" y="5"/>
                  </a:lnTo>
                  <a:lnTo>
                    <a:pt x="90" y="0"/>
                  </a:lnTo>
                  <a:lnTo>
                    <a:pt x="108" y="6"/>
                  </a:lnTo>
                  <a:lnTo>
                    <a:pt x="106" y="19"/>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11" name="Freeform 64">
              <a:extLst>
                <a:ext uri="{FF2B5EF4-FFF2-40B4-BE49-F238E27FC236}">
                  <a16:creationId xmlns:a16="http://schemas.microsoft.com/office/drawing/2014/main" id="{2DC5048B-FB52-6B4D-8B11-42EAA36E4106}"/>
                </a:ext>
              </a:extLst>
            </p:cNvPr>
            <p:cNvSpPr>
              <a:spLocks/>
            </p:cNvSpPr>
            <p:nvPr/>
          </p:nvSpPr>
          <p:spPr bwMode="auto">
            <a:xfrm>
              <a:off x="4175125" y="5586413"/>
              <a:ext cx="84138" cy="38100"/>
            </a:xfrm>
            <a:custGeom>
              <a:avLst/>
              <a:gdLst>
                <a:gd name="T0" fmla="*/ 0 w 53"/>
                <a:gd name="T1" fmla="*/ 15 h 24"/>
                <a:gd name="T2" fmla="*/ 15 w 53"/>
                <a:gd name="T3" fmla="*/ 3 h 24"/>
                <a:gd name="T4" fmla="*/ 30 w 53"/>
                <a:gd name="T5" fmla="*/ 8 h 24"/>
                <a:gd name="T6" fmla="*/ 37 w 53"/>
                <a:gd name="T7" fmla="*/ 0 h 24"/>
                <a:gd name="T8" fmla="*/ 53 w 53"/>
                <a:gd name="T9" fmla="*/ 9 h 24"/>
                <a:gd name="T10" fmla="*/ 50 w 53"/>
                <a:gd name="T11" fmla="*/ 16 h 24"/>
                <a:gd name="T12" fmla="*/ 31 w 53"/>
                <a:gd name="T13" fmla="*/ 22 h 24"/>
                <a:gd name="T14" fmla="*/ 21 w 53"/>
                <a:gd name="T15" fmla="*/ 15 h 24"/>
                <a:gd name="T16" fmla="*/ 11 w 53"/>
                <a:gd name="T17" fmla="*/ 24 h 24"/>
                <a:gd name="T18" fmla="*/ 0 w 53"/>
                <a:gd name="T19" fmla="*/ 1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24">
                  <a:moveTo>
                    <a:pt x="0" y="15"/>
                  </a:moveTo>
                  <a:lnTo>
                    <a:pt x="15" y="3"/>
                  </a:lnTo>
                  <a:lnTo>
                    <a:pt x="30" y="8"/>
                  </a:lnTo>
                  <a:lnTo>
                    <a:pt x="37" y="0"/>
                  </a:lnTo>
                  <a:lnTo>
                    <a:pt x="53" y="9"/>
                  </a:lnTo>
                  <a:lnTo>
                    <a:pt x="50" y="16"/>
                  </a:lnTo>
                  <a:lnTo>
                    <a:pt x="31" y="22"/>
                  </a:lnTo>
                  <a:lnTo>
                    <a:pt x="21" y="15"/>
                  </a:lnTo>
                  <a:lnTo>
                    <a:pt x="11" y="24"/>
                  </a:lnTo>
                  <a:lnTo>
                    <a:pt x="0" y="15"/>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12" name="Freeform 65">
              <a:extLst>
                <a:ext uri="{FF2B5EF4-FFF2-40B4-BE49-F238E27FC236}">
                  <a16:creationId xmlns:a16="http://schemas.microsoft.com/office/drawing/2014/main" id="{394F0C71-363C-B544-91F6-B01FA6E11C8D}"/>
                </a:ext>
              </a:extLst>
            </p:cNvPr>
            <p:cNvSpPr>
              <a:spLocks/>
            </p:cNvSpPr>
            <p:nvPr/>
          </p:nvSpPr>
          <p:spPr bwMode="auto">
            <a:xfrm>
              <a:off x="4116387" y="3719513"/>
              <a:ext cx="84138" cy="122238"/>
            </a:xfrm>
            <a:custGeom>
              <a:avLst/>
              <a:gdLst>
                <a:gd name="T0" fmla="*/ 36 w 53"/>
                <a:gd name="T1" fmla="*/ 67 h 77"/>
                <a:gd name="T2" fmla="*/ 29 w 53"/>
                <a:gd name="T3" fmla="*/ 75 h 77"/>
                <a:gd name="T4" fmla="*/ 20 w 53"/>
                <a:gd name="T5" fmla="*/ 77 h 77"/>
                <a:gd name="T6" fmla="*/ 18 w 53"/>
                <a:gd name="T7" fmla="*/ 71 h 77"/>
                <a:gd name="T8" fmla="*/ 13 w 53"/>
                <a:gd name="T9" fmla="*/ 70 h 77"/>
                <a:gd name="T10" fmla="*/ 8 w 53"/>
                <a:gd name="T11" fmla="*/ 76 h 77"/>
                <a:gd name="T12" fmla="*/ 0 w 53"/>
                <a:gd name="T13" fmla="*/ 71 h 77"/>
                <a:gd name="T14" fmla="*/ 4 w 53"/>
                <a:gd name="T15" fmla="*/ 62 h 77"/>
                <a:gd name="T16" fmla="*/ 6 w 53"/>
                <a:gd name="T17" fmla="*/ 53 h 77"/>
                <a:gd name="T18" fmla="*/ 10 w 53"/>
                <a:gd name="T19" fmla="*/ 44 h 77"/>
                <a:gd name="T20" fmla="*/ 2 w 53"/>
                <a:gd name="T21" fmla="*/ 32 h 77"/>
                <a:gd name="T22" fmla="*/ 1 w 53"/>
                <a:gd name="T23" fmla="*/ 18 h 77"/>
                <a:gd name="T24" fmla="*/ 11 w 53"/>
                <a:gd name="T25" fmla="*/ 0 h 77"/>
                <a:gd name="T26" fmla="*/ 17 w 53"/>
                <a:gd name="T27" fmla="*/ 2 h 77"/>
                <a:gd name="T28" fmla="*/ 31 w 53"/>
                <a:gd name="T29" fmla="*/ 7 h 77"/>
                <a:gd name="T30" fmla="*/ 50 w 53"/>
                <a:gd name="T31" fmla="*/ 25 h 77"/>
                <a:gd name="T32" fmla="*/ 53 w 53"/>
                <a:gd name="T33" fmla="*/ 33 h 77"/>
                <a:gd name="T34" fmla="*/ 42 w 53"/>
                <a:gd name="T35" fmla="*/ 52 h 77"/>
                <a:gd name="T36" fmla="*/ 36 w 53"/>
                <a:gd name="T37" fmla="*/ 6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 h="77">
                  <a:moveTo>
                    <a:pt x="36" y="67"/>
                  </a:moveTo>
                  <a:lnTo>
                    <a:pt x="29" y="75"/>
                  </a:lnTo>
                  <a:lnTo>
                    <a:pt x="20" y="77"/>
                  </a:lnTo>
                  <a:lnTo>
                    <a:pt x="18" y="71"/>
                  </a:lnTo>
                  <a:lnTo>
                    <a:pt x="13" y="70"/>
                  </a:lnTo>
                  <a:lnTo>
                    <a:pt x="8" y="76"/>
                  </a:lnTo>
                  <a:lnTo>
                    <a:pt x="0" y="71"/>
                  </a:lnTo>
                  <a:lnTo>
                    <a:pt x="4" y="62"/>
                  </a:lnTo>
                  <a:lnTo>
                    <a:pt x="6" y="53"/>
                  </a:lnTo>
                  <a:lnTo>
                    <a:pt x="10" y="44"/>
                  </a:lnTo>
                  <a:lnTo>
                    <a:pt x="2" y="32"/>
                  </a:lnTo>
                  <a:lnTo>
                    <a:pt x="1" y="18"/>
                  </a:lnTo>
                  <a:lnTo>
                    <a:pt x="11" y="0"/>
                  </a:lnTo>
                  <a:lnTo>
                    <a:pt x="17" y="2"/>
                  </a:lnTo>
                  <a:lnTo>
                    <a:pt x="31" y="7"/>
                  </a:lnTo>
                  <a:lnTo>
                    <a:pt x="50" y="25"/>
                  </a:lnTo>
                  <a:lnTo>
                    <a:pt x="53" y="33"/>
                  </a:lnTo>
                  <a:lnTo>
                    <a:pt x="42" y="52"/>
                  </a:lnTo>
                  <a:lnTo>
                    <a:pt x="36" y="67"/>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13" name="Freeform 66">
              <a:extLst>
                <a:ext uri="{FF2B5EF4-FFF2-40B4-BE49-F238E27FC236}">
                  <a16:creationId xmlns:a16="http://schemas.microsoft.com/office/drawing/2014/main" id="{85CB4EBF-12C0-C244-BAC3-B1DE54893D59}"/>
                </a:ext>
              </a:extLst>
            </p:cNvPr>
            <p:cNvSpPr>
              <a:spLocks/>
            </p:cNvSpPr>
            <p:nvPr/>
          </p:nvSpPr>
          <p:spPr bwMode="auto">
            <a:xfrm>
              <a:off x="5932487" y="2493962"/>
              <a:ext cx="26988" cy="52388"/>
            </a:xfrm>
            <a:custGeom>
              <a:avLst/>
              <a:gdLst>
                <a:gd name="T0" fmla="*/ 17 w 17"/>
                <a:gd name="T1" fmla="*/ 17 h 33"/>
                <a:gd name="T2" fmla="*/ 13 w 17"/>
                <a:gd name="T3" fmla="*/ 33 h 33"/>
                <a:gd name="T4" fmla="*/ 5 w 17"/>
                <a:gd name="T5" fmla="*/ 29 h 33"/>
                <a:gd name="T6" fmla="*/ 0 w 17"/>
                <a:gd name="T7" fmla="*/ 15 h 33"/>
                <a:gd name="T8" fmla="*/ 3 w 17"/>
                <a:gd name="T9" fmla="*/ 7 h 33"/>
                <a:gd name="T10" fmla="*/ 14 w 17"/>
                <a:gd name="T11" fmla="*/ 0 h 33"/>
                <a:gd name="T12" fmla="*/ 17 w 17"/>
                <a:gd name="T13" fmla="*/ 17 h 33"/>
              </a:gdLst>
              <a:ahLst/>
              <a:cxnLst>
                <a:cxn ang="0">
                  <a:pos x="T0" y="T1"/>
                </a:cxn>
                <a:cxn ang="0">
                  <a:pos x="T2" y="T3"/>
                </a:cxn>
                <a:cxn ang="0">
                  <a:pos x="T4" y="T5"/>
                </a:cxn>
                <a:cxn ang="0">
                  <a:pos x="T6" y="T7"/>
                </a:cxn>
                <a:cxn ang="0">
                  <a:pos x="T8" y="T9"/>
                </a:cxn>
                <a:cxn ang="0">
                  <a:pos x="T10" y="T11"/>
                </a:cxn>
                <a:cxn ang="0">
                  <a:pos x="T12" y="T13"/>
                </a:cxn>
              </a:cxnLst>
              <a:rect l="0" t="0" r="r" b="b"/>
              <a:pathLst>
                <a:path w="17" h="33">
                  <a:moveTo>
                    <a:pt x="17" y="17"/>
                  </a:moveTo>
                  <a:lnTo>
                    <a:pt x="13" y="33"/>
                  </a:lnTo>
                  <a:lnTo>
                    <a:pt x="5" y="29"/>
                  </a:lnTo>
                  <a:lnTo>
                    <a:pt x="0" y="15"/>
                  </a:lnTo>
                  <a:lnTo>
                    <a:pt x="3" y="7"/>
                  </a:lnTo>
                  <a:lnTo>
                    <a:pt x="14" y="0"/>
                  </a:lnTo>
                  <a:lnTo>
                    <a:pt x="17" y="17"/>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14" name="Freeform 67">
              <a:extLst>
                <a:ext uri="{FF2B5EF4-FFF2-40B4-BE49-F238E27FC236}">
                  <a16:creationId xmlns:a16="http://schemas.microsoft.com/office/drawing/2014/main" id="{B9CC2011-AF4B-EA49-8845-19E9ECB2ED40}"/>
                </a:ext>
              </a:extLst>
            </p:cNvPr>
            <p:cNvSpPr>
              <a:spLocks/>
            </p:cNvSpPr>
            <p:nvPr/>
          </p:nvSpPr>
          <p:spPr bwMode="auto">
            <a:xfrm>
              <a:off x="5588000" y="2230438"/>
              <a:ext cx="323850" cy="284163"/>
            </a:xfrm>
            <a:custGeom>
              <a:avLst/>
              <a:gdLst>
                <a:gd name="T0" fmla="*/ 131 w 204"/>
                <a:gd name="T1" fmla="*/ 15 h 179"/>
                <a:gd name="T2" fmla="*/ 143 w 204"/>
                <a:gd name="T3" fmla="*/ 25 h 179"/>
                <a:gd name="T4" fmla="*/ 151 w 204"/>
                <a:gd name="T5" fmla="*/ 23 h 179"/>
                <a:gd name="T6" fmla="*/ 165 w 204"/>
                <a:gd name="T7" fmla="*/ 33 h 179"/>
                <a:gd name="T8" fmla="*/ 169 w 204"/>
                <a:gd name="T9" fmla="*/ 34 h 179"/>
                <a:gd name="T10" fmla="*/ 173 w 204"/>
                <a:gd name="T11" fmla="*/ 34 h 179"/>
                <a:gd name="T12" fmla="*/ 181 w 204"/>
                <a:gd name="T13" fmla="*/ 39 h 179"/>
                <a:gd name="T14" fmla="*/ 204 w 204"/>
                <a:gd name="T15" fmla="*/ 43 h 179"/>
                <a:gd name="T16" fmla="*/ 197 w 204"/>
                <a:gd name="T17" fmla="*/ 57 h 179"/>
                <a:gd name="T18" fmla="*/ 195 w 204"/>
                <a:gd name="T19" fmla="*/ 71 h 179"/>
                <a:gd name="T20" fmla="*/ 191 w 204"/>
                <a:gd name="T21" fmla="*/ 75 h 179"/>
                <a:gd name="T22" fmla="*/ 184 w 204"/>
                <a:gd name="T23" fmla="*/ 73 h 179"/>
                <a:gd name="T24" fmla="*/ 184 w 204"/>
                <a:gd name="T25" fmla="*/ 78 h 179"/>
                <a:gd name="T26" fmla="*/ 173 w 204"/>
                <a:gd name="T27" fmla="*/ 89 h 179"/>
                <a:gd name="T28" fmla="*/ 173 w 204"/>
                <a:gd name="T29" fmla="*/ 99 h 179"/>
                <a:gd name="T30" fmla="*/ 181 w 204"/>
                <a:gd name="T31" fmla="*/ 96 h 179"/>
                <a:gd name="T32" fmla="*/ 186 w 204"/>
                <a:gd name="T33" fmla="*/ 105 h 179"/>
                <a:gd name="T34" fmla="*/ 186 w 204"/>
                <a:gd name="T35" fmla="*/ 110 h 179"/>
                <a:gd name="T36" fmla="*/ 191 w 204"/>
                <a:gd name="T37" fmla="*/ 118 h 179"/>
                <a:gd name="T38" fmla="*/ 186 w 204"/>
                <a:gd name="T39" fmla="*/ 124 h 179"/>
                <a:gd name="T40" fmla="*/ 190 w 204"/>
                <a:gd name="T41" fmla="*/ 140 h 179"/>
                <a:gd name="T42" fmla="*/ 199 w 204"/>
                <a:gd name="T43" fmla="*/ 143 h 179"/>
                <a:gd name="T44" fmla="*/ 198 w 204"/>
                <a:gd name="T45" fmla="*/ 151 h 179"/>
                <a:gd name="T46" fmla="*/ 183 w 204"/>
                <a:gd name="T47" fmla="*/ 163 h 179"/>
                <a:gd name="T48" fmla="*/ 150 w 204"/>
                <a:gd name="T49" fmla="*/ 157 h 179"/>
                <a:gd name="T50" fmla="*/ 126 w 204"/>
                <a:gd name="T51" fmla="*/ 164 h 179"/>
                <a:gd name="T52" fmla="*/ 124 w 204"/>
                <a:gd name="T53" fmla="*/ 177 h 179"/>
                <a:gd name="T54" fmla="*/ 105 w 204"/>
                <a:gd name="T55" fmla="*/ 179 h 179"/>
                <a:gd name="T56" fmla="*/ 86 w 204"/>
                <a:gd name="T57" fmla="*/ 170 h 179"/>
                <a:gd name="T58" fmla="*/ 80 w 204"/>
                <a:gd name="T59" fmla="*/ 174 h 179"/>
                <a:gd name="T60" fmla="*/ 49 w 204"/>
                <a:gd name="T61" fmla="*/ 165 h 179"/>
                <a:gd name="T62" fmla="*/ 43 w 204"/>
                <a:gd name="T63" fmla="*/ 157 h 179"/>
                <a:gd name="T64" fmla="*/ 51 w 204"/>
                <a:gd name="T65" fmla="*/ 145 h 179"/>
                <a:gd name="T66" fmla="*/ 55 w 204"/>
                <a:gd name="T67" fmla="*/ 104 h 179"/>
                <a:gd name="T68" fmla="*/ 38 w 204"/>
                <a:gd name="T69" fmla="*/ 83 h 179"/>
                <a:gd name="T70" fmla="*/ 26 w 204"/>
                <a:gd name="T71" fmla="*/ 72 h 179"/>
                <a:gd name="T72" fmla="*/ 2 w 204"/>
                <a:gd name="T73" fmla="*/ 65 h 179"/>
                <a:gd name="T74" fmla="*/ 0 w 204"/>
                <a:gd name="T75" fmla="*/ 50 h 179"/>
                <a:gd name="T76" fmla="*/ 21 w 204"/>
                <a:gd name="T77" fmla="*/ 45 h 179"/>
                <a:gd name="T78" fmla="*/ 48 w 204"/>
                <a:gd name="T79" fmla="*/ 50 h 179"/>
                <a:gd name="T80" fmla="*/ 44 w 204"/>
                <a:gd name="T81" fmla="*/ 27 h 179"/>
                <a:gd name="T82" fmla="*/ 58 w 204"/>
                <a:gd name="T83" fmla="*/ 36 h 179"/>
                <a:gd name="T84" fmla="*/ 96 w 204"/>
                <a:gd name="T85" fmla="*/ 20 h 179"/>
                <a:gd name="T86" fmla="*/ 100 w 204"/>
                <a:gd name="T87" fmla="*/ 4 h 179"/>
                <a:gd name="T88" fmla="*/ 114 w 204"/>
                <a:gd name="T89" fmla="*/ 0 h 179"/>
                <a:gd name="T90" fmla="*/ 117 w 204"/>
                <a:gd name="T91" fmla="*/ 7 h 179"/>
                <a:gd name="T92" fmla="*/ 124 w 204"/>
                <a:gd name="T93" fmla="*/ 7 h 179"/>
                <a:gd name="T94" fmla="*/ 131 w 204"/>
                <a:gd name="T95" fmla="*/ 15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4" h="179">
                  <a:moveTo>
                    <a:pt x="131" y="15"/>
                  </a:moveTo>
                  <a:lnTo>
                    <a:pt x="143" y="25"/>
                  </a:lnTo>
                  <a:lnTo>
                    <a:pt x="151" y="23"/>
                  </a:lnTo>
                  <a:lnTo>
                    <a:pt x="165" y="33"/>
                  </a:lnTo>
                  <a:lnTo>
                    <a:pt x="169" y="34"/>
                  </a:lnTo>
                  <a:lnTo>
                    <a:pt x="173" y="34"/>
                  </a:lnTo>
                  <a:lnTo>
                    <a:pt x="181" y="39"/>
                  </a:lnTo>
                  <a:lnTo>
                    <a:pt x="204" y="43"/>
                  </a:lnTo>
                  <a:lnTo>
                    <a:pt x="197" y="57"/>
                  </a:lnTo>
                  <a:lnTo>
                    <a:pt x="195" y="71"/>
                  </a:lnTo>
                  <a:lnTo>
                    <a:pt x="191" y="75"/>
                  </a:lnTo>
                  <a:lnTo>
                    <a:pt x="184" y="73"/>
                  </a:lnTo>
                  <a:lnTo>
                    <a:pt x="184" y="78"/>
                  </a:lnTo>
                  <a:lnTo>
                    <a:pt x="173" y="89"/>
                  </a:lnTo>
                  <a:lnTo>
                    <a:pt x="173" y="99"/>
                  </a:lnTo>
                  <a:lnTo>
                    <a:pt x="181" y="96"/>
                  </a:lnTo>
                  <a:lnTo>
                    <a:pt x="186" y="105"/>
                  </a:lnTo>
                  <a:lnTo>
                    <a:pt x="186" y="110"/>
                  </a:lnTo>
                  <a:lnTo>
                    <a:pt x="191" y="118"/>
                  </a:lnTo>
                  <a:lnTo>
                    <a:pt x="186" y="124"/>
                  </a:lnTo>
                  <a:lnTo>
                    <a:pt x="190" y="140"/>
                  </a:lnTo>
                  <a:lnTo>
                    <a:pt x="199" y="143"/>
                  </a:lnTo>
                  <a:lnTo>
                    <a:pt x="198" y="151"/>
                  </a:lnTo>
                  <a:lnTo>
                    <a:pt x="183" y="163"/>
                  </a:lnTo>
                  <a:lnTo>
                    <a:pt x="150" y="157"/>
                  </a:lnTo>
                  <a:lnTo>
                    <a:pt x="126" y="164"/>
                  </a:lnTo>
                  <a:lnTo>
                    <a:pt x="124" y="177"/>
                  </a:lnTo>
                  <a:lnTo>
                    <a:pt x="105" y="179"/>
                  </a:lnTo>
                  <a:lnTo>
                    <a:pt x="86" y="170"/>
                  </a:lnTo>
                  <a:lnTo>
                    <a:pt x="80" y="174"/>
                  </a:lnTo>
                  <a:lnTo>
                    <a:pt x="49" y="165"/>
                  </a:lnTo>
                  <a:lnTo>
                    <a:pt x="43" y="157"/>
                  </a:lnTo>
                  <a:lnTo>
                    <a:pt x="51" y="145"/>
                  </a:lnTo>
                  <a:lnTo>
                    <a:pt x="55" y="104"/>
                  </a:lnTo>
                  <a:lnTo>
                    <a:pt x="38" y="83"/>
                  </a:lnTo>
                  <a:lnTo>
                    <a:pt x="26" y="72"/>
                  </a:lnTo>
                  <a:lnTo>
                    <a:pt x="2" y="65"/>
                  </a:lnTo>
                  <a:lnTo>
                    <a:pt x="0" y="50"/>
                  </a:lnTo>
                  <a:lnTo>
                    <a:pt x="21" y="45"/>
                  </a:lnTo>
                  <a:lnTo>
                    <a:pt x="48" y="50"/>
                  </a:lnTo>
                  <a:lnTo>
                    <a:pt x="44" y="27"/>
                  </a:lnTo>
                  <a:lnTo>
                    <a:pt x="58" y="36"/>
                  </a:lnTo>
                  <a:lnTo>
                    <a:pt x="96" y="20"/>
                  </a:lnTo>
                  <a:lnTo>
                    <a:pt x="100" y="4"/>
                  </a:lnTo>
                  <a:lnTo>
                    <a:pt x="114" y="0"/>
                  </a:lnTo>
                  <a:lnTo>
                    <a:pt x="117" y="7"/>
                  </a:lnTo>
                  <a:lnTo>
                    <a:pt x="124" y="7"/>
                  </a:lnTo>
                  <a:lnTo>
                    <a:pt x="131" y="15"/>
                  </a:lnTo>
                  <a:close/>
                </a:path>
              </a:pathLst>
            </a:custGeom>
            <a:solidFill>
              <a:schemeClr val="bg1">
                <a:lumMod val="40000"/>
                <a:lumOff val="60000"/>
              </a:schemeClr>
            </a:solid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15" name="Freeform 68">
              <a:extLst>
                <a:ext uri="{FF2B5EF4-FFF2-40B4-BE49-F238E27FC236}">
                  <a16:creationId xmlns:a16="http://schemas.microsoft.com/office/drawing/2014/main" id="{E9288802-140A-EB46-A850-29F25A43D239}"/>
                </a:ext>
              </a:extLst>
            </p:cNvPr>
            <p:cNvSpPr>
              <a:spLocks/>
            </p:cNvSpPr>
            <p:nvPr/>
          </p:nvSpPr>
          <p:spPr bwMode="auto">
            <a:xfrm>
              <a:off x="5962651" y="3832226"/>
              <a:ext cx="163513" cy="207963"/>
            </a:xfrm>
            <a:custGeom>
              <a:avLst/>
              <a:gdLst>
                <a:gd name="T0" fmla="*/ 42 w 103"/>
                <a:gd name="T1" fmla="*/ 131 h 131"/>
                <a:gd name="T2" fmla="*/ 23 w 103"/>
                <a:gd name="T3" fmla="*/ 110 h 131"/>
                <a:gd name="T4" fmla="*/ 11 w 103"/>
                <a:gd name="T5" fmla="*/ 93 h 131"/>
                <a:gd name="T6" fmla="*/ 0 w 103"/>
                <a:gd name="T7" fmla="*/ 71 h 131"/>
                <a:gd name="T8" fmla="*/ 1 w 103"/>
                <a:gd name="T9" fmla="*/ 65 h 131"/>
                <a:gd name="T10" fmla="*/ 5 w 103"/>
                <a:gd name="T11" fmla="*/ 58 h 131"/>
                <a:gd name="T12" fmla="*/ 9 w 103"/>
                <a:gd name="T13" fmla="*/ 43 h 131"/>
                <a:gd name="T14" fmla="*/ 13 w 103"/>
                <a:gd name="T15" fmla="*/ 27 h 131"/>
                <a:gd name="T16" fmla="*/ 19 w 103"/>
                <a:gd name="T17" fmla="*/ 26 h 131"/>
                <a:gd name="T18" fmla="*/ 46 w 103"/>
                <a:gd name="T19" fmla="*/ 26 h 131"/>
                <a:gd name="T20" fmla="*/ 46 w 103"/>
                <a:gd name="T21" fmla="*/ 1 h 131"/>
                <a:gd name="T22" fmla="*/ 54 w 103"/>
                <a:gd name="T23" fmla="*/ 0 h 131"/>
                <a:gd name="T24" fmla="*/ 65 w 103"/>
                <a:gd name="T25" fmla="*/ 3 h 131"/>
                <a:gd name="T26" fmla="*/ 76 w 103"/>
                <a:gd name="T27" fmla="*/ 0 h 131"/>
                <a:gd name="T28" fmla="*/ 79 w 103"/>
                <a:gd name="T29" fmla="*/ 1 h 131"/>
                <a:gd name="T30" fmla="*/ 77 w 103"/>
                <a:gd name="T31" fmla="*/ 10 h 131"/>
                <a:gd name="T32" fmla="*/ 82 w 103"/>
                <a:gd name="T33" fmla="*/ 21 h 131"/>
                <a:gd name="T34" fmla="*/ 96 w 103"/>
                <a:gd name="T35" fmla="*/ 19 h 131"/>
                <a:gd name="T36" fmla="*/ 101 w 103"/>
                <a:gd name="T37" fmla="*/ 24 h 131"/>
                <a:gd name="T38" fmla="*/ 93 w 103"/>
                <a:gd name="T39" fmla="*/ 48 h 131"/>
                <a:gd name="T40" fmla="*/ 102 w 103"/>
                <a:gd name="T41" fmla="*/ 60 h 131"/>
                <a:gd name="T42" fmla="*/ 103 w 103"/>
                <a:gd name="T43" fmla="*/ 76 h 131"/>
                <a:gd name="T44" fmla="*/ 101 w 103"/>
                <a:gd name="T45" fmla="*/ 90 h 131"/>
                <a:gd name="T46" fmla="*/ 95 w 103"/>
                <a:gd name="T47" fmla="*/ 100 h 131"/>
                <a:gd name="T48" fmla="*/ 79 w 103"/>
                <a:gd name="T49" fmla="*/ 99 h 131"/>
                <a:gd name="T50" fmla="*/ 69 w 103"/>
                <a:gd name="T51" fmla="*/ 89 h 131"/>
                <a:gd name="T52" fmla="*/ 68 w 103"/>
                <a:gd name="T53" fmla="*/ 98 h 131"/>
                <a:gd name="T54" fmla="*/ 56 w 103"/>
                <a:gd name="T55" fmla="*/ 101 h 131"/>
                <a:gd name="T56" fmla="*/ 49 w 103"/>
                <a:gd name="T57" fmla="*/ 106 h 131"/>
                <a:gd name="T58" fmla="*/ 56 w 103"/>
                <a:gd name="T59" fmla="*/ 120 h 131"/>
                <a:gd name="T60" fmla="*/ 42 w 103"/>
                <a:gd name="T61" fmla="*/ 13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3" h="131">
                  <a:moveTo>
                    <a:pt x="42" y="131"/>
                  </a:moveTo>
                  <a:lnTo>
                    <a:pt x="23" y="110"/>
                  </a:lnTo>
                  <a:lnTo>
                    <a:pt x="11" y="93"/>
                  </a:lnTo>
                  <a:lnTo>
                    <a:pt x="0" y="71"/>
                  </a:lnTo>
                  <a:lnTo>
                    <a:pt x="1" y="65"/>
                  </a:lnTo>
                  <a:lnTo>
                    <a:pt x="5" y="58"/>
                  </a:lnTo>
                  <a:lnTo>
                    <a:pt x="9" y="43"/>
                  </a:lnTo>
                  <a:lnTo>
                    <a:pt x="13" y="27"/>
                  </a:lnTo>
                  <a:lnTo>
                    <a:pt x="19" y="26"/>
                  </a:lnTo>
                  <a:lnTo>
                    <a:pt x="46" y="26"/>
                  </a:lnTo>
                  <a:lnTo>
                    <a:pt x="46" y="1"/>
                  </a:lnTo>
                  <a:lnTo>
                    <a:pt x="54" y="0"/>
                  </a:lnTo>
                  <a:lnTo>
                    <a:pt x="65" y="3"/>
                  </a:lnTo>
                  <a:lnTo>
                    <a:pt x="76" y="0"/>
                  </a:lnTo>
                  <a:lnTo>
                    <a:pt x="79" y="1"/>
                  </a:lnTo>
                  <a:lnTo>
                    <a:pt x="77" y="10"/>
                  </a:lnTo>
                  <a:lnTo>
                    <a:pt x="82" y="21"/>
                  </a:lnTo>
                  <a:lnTo>
                    <a:pt x="96" y="19"/>
                  </a:lnTo>
                  <a:lnTo>
                    <a:pt x="101" y="24"/>
                  </a:lnTo>
                  <a:lnTo>
                    <a:pt x="93" y="48"/>
                  </a:lnTo>
                  <a:lnTo>
                    <a:pt x="102" y="60"/>
                  </a:lnTo>
                  <a:lnTo>
                    <a:pt x="103" y="76"/>
                  </a:lnTo>
                  <a:lnTo>
                    <a:pt x="101" y="90"/>
                  </a:lnTo>
                  <a:lnTo>
                    <a:pt x="95" y="100"/>
                  </a:lnTo>
                  <a:lnTo>
                    <a:pt x="79" y="99"/>
                  </a:lnTo>
                  <a:lnTo>
                    <a:pt x="69" y="89"/>
                  </a:lnTo>
                  <a:lnTo>
                    <a:pt x="68" y="98"/>
                  </a:lnTo>
                  <a:lnTo>
                    <a:pt x="56" y="101"/>
                  </a:lnTo>
                  <a:lnTo>
                    <a:pt x="49" y="106"/>
                  </a:lnTo>
                  <a:lnTo>
                    <a:pt x="56" y="120"/>
                  </a:lnTo>
                  <a:lnTo>
                    <a:pt x="42" y="131"/>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16" name="Freeform 69">
              <a:extLst>
                <a:ext uri="{FF2B5EF4-FFF2-40B4-BE49-F238E27FC236}">
                  <a16:creationId xmlns:a16="http://schemas.microsoft.com/office/drawing/2014/main" id="{663D51D0-6287-E64D-9F25-678F3813A9BB}"/>
                </a:ext>
              </a:extLst>
            </p:cNvPr>
            <p:cNvSpPr>
              <a:spLocks/>
            </p:cNvSpPr>
            <p:nvPr/>
          </p:nvSpPr>
          <p:spPr bwMode="auto">
            <a:xfrm>
              <a:off x="5519738" y="2101851"/>
              <a:ext cx="47625" cy="41275"/>
            </a:xfrm>
            <a:custGeom>
              <a:avLst/>
              <a:gdLst>
                <a:gd name="T0" fmla="*/ 30 w 30"/>
                <a:gd name="T1" fmla="*/ 13 h 26"/>
                <a:gd name="T2" fmla="*/ 21 w 30"/>
                <a:gd name="T3" fmla="*/ 26 h 26"/>
                <a:gd name="T4" fmla="*/ 10 w 30"/>
                <a:gd name="T5" fmla="*/ 22 h 26"/>
                <a:gd name="T6" fmla="*/ 0 w 30"/>
                <a:gd name="T7" fmla="*/ 23 h 26"/>
                <a:gd name="T8" fmla="*/ 4 w 30"/>
                <a:gd name="T9" fmla="*/ 12 h 26"/>
                <a:gd name="T10" fmla="*/ 1 w 30"/>
                <a:gd name="T11" fmla="*/ 1 h 26"/>
                <a:gd name="T12" fmla="*/ 14 w 30"/>
                <a:gd name="T13" fmla="*/ 0 h 26"/>
                <a:gd name="T14" fmla="*/ 30 w 30"/>
                <a:gd name="T15" fmla="*/ 13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26">
                  <a:moveTo>
                    <a:pt x="30" y="13"/>
                  </a:moveTo>
                  <a:lnTo>
                    <a:pt x="21" y="26"/>
                  </a:lnTo>
                  <a:lnTo>
                    <a:pt x="10" y="22"/>
                  </a:lnTo>
                  <a:lnTo>
                    <a:pt x="0" y="23"/>
                  </a:lnTo>
                  <a:lnTo>
                    <a:pt x="4" y="12"/>
                  </a:lnTo>
                  <a:lnTo>
                    <a:pt x="1" y="1"/>
                  </a:lnTo>
                  <a:lnTo>
                    <a:pt x="14" y="0"/>
                  </a:lnTo>
                  <a:lnTo>
                    <a:pt x="30" y="13"/>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17" name="Freeform 70">
              <a:extLst>
                <a:ext uri="{FF2B5EF4-FFF2-40B4-BE49-F238E27FC236}">
                  <a16:creationId xmlns:a16="http://schemas.microsoft.com/office/drawing/2014/main" id="{E6537601-FE83-0F46-AA55-070E68185381}"/>
                </a:ext>
              </a:extLst>
            </p:cNvPr>
            <p:cNvSpPr>
              <a:spLocks/>
            </p:cNvSpPr>
            <p:nvPr/>
          </p:nvSpPr>
          <p:spPr bwMode="auto">
            <a:xfrm>
              <a:off x="5557837" y="1995487"/>
              <a:ext cx="190500" cy="273050"/>
            </a:xfrm>
            <a:custGeom>
              <a:avLst/>
              <a:gdLst>
                <a:gd name="T0" fmla="*/ 49 w 120"/>
                <a:gd name="T1" fmla="*/ 0 h 172"/>
                <a:gd name="T2" fmla="*/ 32 w 120"/>
                <a:gd name="T3" fmla="*/ 21 h 172"/>
                <a:gd name="T4" fmla="*/ 47 w 120"/>
                <a:gd name="T5" fmla="*/ 18 h 172"/>
                <a:gd name="T6" fmla="*/ 64 w 120"/>
                <a:gd name="T7" fmla="*/ 18 h 172"/>
                <a:gd name="T8" fmla="*/ 60 w 120"/>
                <a:gd name="T9" fmla="*/ 34 h 172"/>
                <a:gd name="T10" fmla="*/ 46 w 120"/>
                <a:gd name="T11" fmla="*/ 51 h 172"/>
                <a:gd name="T12" fmla="*/ 62 w 120"/>
                <a:gd name="T13" fmla="*/ 53 h 172"/>
                <a:gd name="T14" fmla="*/ 63 w 120"/>
                <a:gd name="T15" fmla="*/ 55 h 172"/>
                <a:gd name="T16" fmla="*/ 76 w 120"/>
                <a:gd name="T17" fmla="*/ 78 h 172"/>
                <a:gd name="T18" fmla="*/ 87 w 120"/>
                <a:gd name="T19" fmla="*/ 82 h 172"/>
                <a:gd name="T20" fmla="*/ 96 w 120"/>
                <a:gd name="T21" fmla="*/ 104 h 172"/>
                <a:gd name="T22" fmla="*/ 101 w 120"/>
                <a:gd name="T23" fmla="*/ 112 h 172"/>
                <a:gd name="T24" fmla="*/ 120 w 120"/>
                <a:gd name="T25" fmla="*/ 116 h 172"/>
                <a:gd name="T26" fmla="*/ 118 w 120"/>
                <a:gd name="T27" fmla="*/ 129 h 172"/>
                <a:gd name="T28" fmla="*/ 110 w 120"/>
                <a:gd name="T29" fmla="*/ 135 h 172"/>
                <a:gd name="T30" fmla="*/ 116 w 120"/>
                <a:gd name="T31" fmla="*/ 145 h 172"/>
                <a:gd name="T32" fmla="*/ 102 w 120"/>
                <a:gd name="T33" fmla="*/ 155 h 172"/>
                <a:gd name="T34" fmla="*/ 81 w 120"/>
                <a:gd name="T35" fmla="*/ 155 h 172"/>
                <a:gd name="T36" fmla="*/ 54 w 120"/>
                <a:gd name="T37" fmla="*/ 161 h 172"/>
                <a:gd name="T38" fmla="*/ 46 w 120"/>
                <a:gd name="T39" fmla="*/ 157 h 172"/>
                <a:gd name="T40" fmla="*/ 36 w 120"/>
                <a:gd name="T41" fmla="*/ 166 h 172"/>
                <a:gd name="T42" fmla="*/ 21 w 120"/>
                <a:gd name="T43" fmla="*/ 164 h 172"/>
                <a:gd name="T44" fmla="*/ 10 w 120"/>
                <a:gd name="T45" fmla="*/ 172 h 172"/>
                <a:gd name="T46" fmla="*/ 1 w 120"/>
                <a:gd name="T47" fmla="*/ 168 h 172"/>
                <a:gd name="T48" fmla="*/ 25 w 120"/>
                <a:gd name="T49" fmla="*/ 147 h 172"/>
                <a:gd name="T50" fmla="*/ 39 w 120"/>
                <a:gd name="T51" fmla="*/ 142 h 172"/>
                <a:gd name="T52" fmla="*/ 39 w 120"/>
                <a:gd name="T53" fmla="*/ 142 h 172"/>
                <a:gd name="T54" fmla="*/ 15 w 120"/>
                <a:gd name="T55" fmla="*/ 139 h 172"/>
                <a:gd name="T56" fmla="*/ 11 w 120"/>
                <a:gd name="T57" fmla="*/ 131 h 172"/>
                <a:gd name="T58" fmla="*/ 27 w 120"/>
                <a:gd name="T59" fmla="*/ 125 h 172"/>
                <a:gd name="T60" fmla="*/ 19 w 120"/>
                <a:gd name="T61" fmla="*/ 114 h 172"/>
                <a:gd name="T62" fmla="*/ 22 w 120"/>
                <a:gd name="T63" fmla="*/ 101 h 172"/>
                <a:gd name="T64" fmla="*/ 45 w 120"/>
                <a:gd name="T65" fmla="*/ 102 h 172"/>
                <a:gd name="T66" fmla="*/ 45 w 120"/>
                <a:gd name="T67" fmla="*/ 102 h 172"/>
                <a:gd name="T68" fmla="*/ 48 w 120"/>
                <a:gd name="T69" fmla="*/ 91 h 172"/>
                <a:gd name="T70" fmla="*/ 38 w 120"/>
                <a:gd name="T71" fmla="*/ 79 h 172"/>
                <a:gd name="T72" fmla="*/ 37 w 120"/>
                <a:gd name="T73" fmla="*/ 79 h 172"/>
                <a:gd name="T74" fmla="*/ 19 w 120"/>
                <a:gd name="T75" fmla="*/ 75 h 172"/>
                <a:gd name="T76" fmla="*/ 15 w 120"/>
                <a:gd name="T77" fmla="*/ 70 h 172"/>
                <a:gd name="T78" fmla="*/ 21 w 120"/>
                <a:gd name="T79" fmla="*/ 61 h 172"/>
                <a:gd name="T80" fmla="*/ 16 w 120"/>
                <a:gd name="T81" fmla="*/ 55 h 172"/>
                <a:gd name="T82" fmla="*/ 8 w 120"/>
                <a:gd name="T83" fmla="*/ 65 h 172"/>
                <a:gd name="T84" fmla="*/ 8 w 120"/>
                <a:gd name="T85" fmla="*/ 46 h 172"/>
                <a:gd name="T86" fmla="*/ 0 w 120"/>
                <a:gd name="T87" fmla="*/ 36 h 172"/>
                <a:gd name="T88" fmla="*/ 7 w 120"/>
                <a:gd name="T89" fmla="*/ 15 h 172"/>
                <a:gd name="T90" fmla="*/ 19 w 120"/>
                <a:gd name="T91" fmla="*/ 0 h 172"/>
                <a:gd name="T92" fmla="*/ 31 w 120"/>
                <a:gd name="T93" fmla="*/ 1 h 172"/>
                <a:gd name="T94" fmla="*/ 49 w 120"/>
                <a:gd name="T95"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0" h="172">
                  <a:moveTo>
                    <a:pt x="49" y="0"/>
                  </a:moveTo>
                  <a:lnTo>
                    <a:pt x="32" y="21"/>
                  </a:lnTo>
                  <a:lnTo>
                    <a:pt x="47" y="18"/>
                  </a:lnTo>
                  <a:lnTo>
                    <a:pt x="64" y="18"/>
                  </a:lnTo>
                  <a:lnTo>
                    <a:pt x="60" y="34"/>
                  </a:lnTo>
                  <a:lnTo>
                    <a:pt x="46" y="51"/>
                  </a:lnTo>
                  <a:lnTo>
                    <a:pt x="62" y="53"/>
                  </a:lnTo>
                  <a:lnTo>
                    <a:pt x="63" y="55"/>
                  </a:lnTo>
                  <a:lnTo>
                    <a:pt x="76" y="78"/>
                  </a:lnTo>
                  <a:lnTo>
                    <a:pt x="87" y="82"/>
                  </a:lnTo>
                  <a:lnTo>
                    <a:pt x="96" y="104"/>
                  </a:lnTo>
                  <a:lnTo>
                    <a:pt x="101" y="112"/>
                  </a:lnTo>
                  <a:lnTo>
                    <a:pt x="120" y="116"/>
                  </a:lnTo>
                  <a:lnTo>
                    <a:pt x="118" y="129"/>
                  </a:lnTo>
                  <a:lnTo>
                    <a:pt x="110" y="135"/>
                  </a:lnTo>
                  <a:lnTo>
                    <a:pt x="116" y="145"/>
                  </a:lnTo>
                  <a:lnTo>
                    <a:pt x="102" y="155"/>
                  </a:lnTo>
                  <a:lnTo>
                    <a:pt x="81" y="155"/>
                  </a:lnTo>
                  <a:lnTo>
                    <a:pt x="54" y="161"/>
                  </a:lnTo>
                  <a:lnTo>
                    <a:pt x="46" y="157"/>
                  </a:lnTo>
                  <a:lnTo>
                    <a:pt x="36" y="166"/>
                  </a:lnTo>
                  <a:lnTo>
                    <a:pt x="21" y="164"/>
                  </a:lnTo>
                  <a:lnTo>
                    <a:pt x="10" y="172"/>
                  </a:lnTo>
                  <a:lnTo>
                    <a:pt x="1" y="168"/>
                  </a:lnTo>
                  <a:lnTo>
                    <a:pt x="25" y="147"/>
                  </a:lnTo>
                  <a:lnTo>
                    <a:pt x="39" y="142"/>
                  </a:lnTo>
                  <a:lnTo>
                    <a:pt x="39" y="142"/>
                  </a:lnTo>
                  <a:lnTo>
                    <a:pt x="15" y="139"/>
                  </a:lnTo>
                  <a:lnTo>
                    <a:pt x="11" y="131"/>
                  </a:lnTo>
                  <a:lnTo>
                    <a:pt x="27" y="125"/>
                  </a:lnTo>
                  <a:lnTo>
                    <a:pt x="19" y="114"/>
                  </a:lnTo>
                  <a:lnTo>
                    <a:pt x="22" y="101"/>
                  </a:lnTo>
                  <a:lnTo>
                    <a:pt x="45" y="102"/>
                  </a:lnTo>
                  <a:lnTo>
                    <a:pt x="45" y="102"/>
                  </a:lnTo>
                  <a:lnTo>
                    <a:pt x="48" y="91"/>
                  </a:lnTo>
                  <a:lnTo>
                    <a:pt x="38" y="79"/>
                  </a:lnTo>
                  <a:lnTo>
                    <a:pt x="37" y="79"/>
                  </a:lnTo>
                  <a:lnTo>
                    <a:pt x="19" y="75"/>
                  </a:lnTo>
                  <a:lnTo>
                    <a:pt x="15" y="70"/>
                  </a:lnTo>
                  <a:lnTo>
                    <a:pt x="21" y="61"/>
                  </a:lnTo>
                  <a:lnTo>
                    <a:pt x="16" y="55"/>
                  </a:lnTo>
                  <a:lnTo>
                    <a:pt x="8" y="65"/>
                  </a:lnTo>
                  <a:lnTo>
                    <a:pt x="8" y="46"/>
                  </a:lnTo>
                  <a:lnTo>
                    <a:pt x="0" y="36"/>
                  </a:lnTo>
                  <a:lnTo>
                    <a:pt x="7" y="15"/>
                  </a:lnTo>
                  <a:lnTo>
                    <a:pt x="19" y="0"/>
                  </a:lnTo>
                  <a:lnTo>
                    <a:pt x="31" y="1"/>
                  </a:lnTo>
                  <a:lnTo>
                    <a:pt x="49" y="0"/>
                  </a:lnTo>
                  <a:close/>
                </a:path>
              </a:pathLst>
            </a:custGeom>
            <a:solidFill>
              <a:schemeClr val="bg1">
                <a:lumMod val="40000"/>
                <a:lumOff val="60000"/>
              </a:schemeClr>
            </a:solid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18" name="Freeform 71">
              <a:extLst>
                <a:ext uri="{FF2B5EF4-FFF2-40B4-BE49-F238E27FC236}">
                  <a16:creationId xmlns:a16="http://schemas.microsoft.com/office/drawing/2014/main" id="{0F5AE283-9DCB-C148-AE2B-29E3E19BC745}"/>
                </a:ext>
              </a:extLst>
            </p:cNvPr>
            <p:cNvSpPr>
              <a:spLocks/>
            </p:cNvSpPr>
            <p:nvPr/>
          </p:nvSpPr>
          <p:spPr bwMode="auto">
            <a:xfrm>
              <a:off x="6761162" y="2474912"/>
              <a:ext cx="190500" cy="82550"/>
            </a:xfrm>
            <a:custGeom>
              <a:avLst/>
              <a:gdLst>
                <a:gd name="T0" fmla="*/ 33 w 120"/>
                <a:gd name="T1" fmla="*/ 42 h 52"/>
                <a:gd name="T2" fmla="*/ 34 w 120"/>
                <a:gd name="T3" fmla="*/ 33 h 52"/>
                <a:gd name="T4" fmla="*/ 28 w 120"/>
                <a:gd name="T5" fmla="*/ 19 h 52"/>
                <a:gd name="T6" fmla="*/ 17 w 120"/>
                <a:gd name="T7" fmla="*/ 11 h 52"/>
                <a:gd name="T8" fmla="*/ 7 w 120"/>
                <a:gd name="T9" fmla="*/ 9 h 52"/>
                <a:gd name="T10" fmla="*/ 0 w 120"/>
                <a:gd name="T11" fmla="*/ 3 h 52"/>
                <a:gd name="T12" fmla="*/ 1 w 120"/>
                <a:gd name="T13" fmla="*/ 0 h 52"/>
                <a:gd name="T14" fmla="*/ 16 w 120"/>
                <a:gd name="T15" fmla="*/ 4 h 52"/>
                <a:gd name="T16" fmla="*/ 41 w 120"/>
                <a:gd name="T17" fmla="*/ 7 h 52"/>
                <a:gd name="T18" fmla="*/ 66 w 120"/>
                <a:gd name="T19" fmla="*/ 17 h 52"/>
                <a:gd name="T20" fmla="*/ 69 w 120"/>
                <a:gd name="T21" fmla="*/ 21 h 52"/>
                <a:gd name="T22" fmla="*/ 79 w 120"/>
                <a:gd name="T23" fmla="*/ 18 h 52"/>
                <a:gd name="T24" fmla="*/ 95 w 120"/>
                <a:gd name="T25" fmla="*/ 22 h 52"/>
                <a:gd name="T26" fmla="*/ 102 w 120"/>
                <a:gd name="T27" fmla="*/ 30 h 52"/>
                <a:gd name="T28" fmla="*/ 113 w 120"/>
                <a:gd name="T29" fmla="*/ 35 h 52"/>
                <a:gd name="T30" fmla="*/ 110 w 120"/>
                <a:gd name="T31" fmla="*/ 38 h 52"/>
                <a:gd name="T32" fmla="*/ 120 w 120"/>
                <a:gd name="T33" fmla="*/ 49 h 52"/>
                <a:gd name="T34" fmla="*/ 118 w 120"/>
                <a:gd name="T35" fmla="*/ 52 h 52"/>
                <a:gd name="T36" fmla="*/ 109 w 120"/>
                <a:gd name="T37" fmla="*/ 50 h 52"/>
                <a:gd name="T38" fmla="*/ 95 w 120"/>
                <a:gd name="T39" fmla="*/ 44 h 52"/>
                <a:gd name="T40" fmla="*/ 92 w 120"/>
                <a:gd name="T41" fmla="*/ 48 h 52"/>
                <a:gd name="T42" fmla="*/ 69 w 120"/>
                <a:gd name="T43" fmla="*/ 51 h 52"/>
                <a:gd name="T44" fmla="*/ 51 w 120"/>
                <a:gd name="T45" fmla="*/ 41 h 52"/>
                <a:gd name="T46" fmla="*/ 33 w 120"/>
                <a:gd name="T47" fmla="*/ 4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0" h="52">
                  <a:moveTo>
                    <a:pt x="33" y="42"/>
                  </a:moveTo>
                  <a:lnTo>
                    <a:pt x="34" y="33"/>
                  </a:lnTo>
                  <a:lnTo>
                    <a:pt x="28" y="19"/>
                  </a:lnTo>
                  <a:lnTo>
                    <a:pt x="17" y="11"/>
                  </a:lnTo>
                  <a:lnTo>
                    <a:pt x="7" y="9"/>
                  </a:lnTo>
                  <a:lnTo>
                    <a:pt x="0" y="3"/>
                  </a:lnTo>
                  <a:lnTo>
                    <a:pt x="1" y="0"/>
                  </a:lnTo>
                  <a:lnTo>
                    <a:pt x="16" y="4"/>
                  </a:lnTo>
                  <a:lnTo>
                    <a:pt x="41" y="7"/>
                  </a:lnTo>
                  <a:lnTo>
                    <a:pt x="66" y="17"/>
                  </a:lnTo>
                  <a:lnTo>
                    <a:pt x="69" y="21"/>
                  </a:lnTo>
                  <a:lnTo>
                    <a:pt x="79" y="18"/>
                  </a:lnTo>
                  <a:lnTo>
                    <a:pt x="95" y="22"/>
                  </a:lnTo>
                  <a:lnTo>
                    <a:pt x="102" y="30"/>
                  </a:lnTo>
                  <a:lnTo>
                    <a:pt x="113" y="35"/>
                  </a:lnTo>
                  <a:lnTo>
                    <a:pt x="110" y="38"/>
                  </a:lnTo>
                  <a:lnTo>
                    <a:pt x="120" y="49"/>
                  </a:lnTo>
                  <a:lnTo>
                    <a:pt x="118" y="52"/>
                  </a:lnTo>
                  <a:lnTo>
                    <a:pt x="109" y="50"/>
                  </a:lnTo>
                  <a:lnTo>
                    <a:pt x="95" y="44"/>
                  </a:lnTo>
                  <a:lnTo>
                    <a:pt x="92" y="48"/>
                  </a:lnTo>
                  <a:lnTo>
                    <a:pt x="69" y="51"/>
                  </a:lnTo>
                  <a:lnTo>
                    <a:pt x="51" y="41"/>
                  </a:lnTo>
                  <a:lnTo>
                    <a:pt x="33" y="42"/>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19" name="Freeform 72">
              <a:extLst>
                <a:ext uri="{FF2B5EF4-FFF2-40B4-BE49-F238E27FC236}">
                  <a16:creationId xmlns:a16="http://schemas.microsoft.com/office/drawing/2014/main" id="{F32835B9-B6D4-6347-A69C-04695A9999DE}"/>
                </a:ext>
              </a:extLst>
            </p:cNvPr>
            <p:cNvSpPr>
              <a:spLocks/>
            </p:cNvSpPr>
            <p:nvPr/>
          </p:nvSpPr>
          <p:spPr bwMode="auto">
            <a:xfrm>
              <a:off x="5611813" y="3543300"/>
              <a:ext cx="125413" cy="209550"/>
            </a:xfrm>
            <a:custGeom>
              <a:avLst/>
              <a:gdLst>
                <a:gd name="T0" fmla="*/ 79 w 79"/>
                <a:gd name="T1" fmla="*/ 107 h 132"/>
                <a:gd name="T2" fmla="*/ 50 w 79"/>
                <a:gd name="T3" fmla="*/ 119 h 132"/>
                <a:gd name="T4" fmla="*/ 40 w 79"/>
                <a:gd name="T5" fmla="*/ 127 h 132"/>
                <a:gd name="T6" fmla="*/ 23 w 79"/>
                <a:gd name="T7" fmla="*/ 132 h 132"/>
                <a:gd name="T8" fmla="*/ 7 w 79"/>
                <a:gd name="T9" fmla="*/ 127 h 132"/>
                <a:gd name="T10" fmla="*/ 8 w 79"/>
                <a:gd name="T11" fmla="*/ 119 h 132"/>
                <a:gd name="T12" fmla="*/ 0 w 79"/>
                <a:gd name="T13" fmla="*/ 100 h 132"/>
                <a:gd name="T14" fmla="*/ 5 w 79"/>
                <a:gd name="T15" fmla="*/ 77 h 132"/>
                <a:gd name="T16" fmla="*/ 12 w 79"/>
                <a:gd name="T17" fmla="*/ 60 h 132"/>
                <a:gd name="T18" fmla="*/ 8 w 79"/>
                <a:gd name="T19" fmla="*/ 30 h 132"/>
                <a:gd name="T20" fmla="*/ 5 w 79"/>
                <a:gd name="T21" fmla="*/ 14 h 132"/>
                <a:gd name="T22" fmla="*/ 6 w 79"/>
                <a:gd name="T23" fmla="*/ 3 h 132"/>
                <a:gd name="T24" fmla="*/ 37 w 79"/>
                <a:gd name="T25" fmla="*/ 2 h 132"/>
                <a:gd name="T26" fmla="*/ 45 w 79"/>
                <a:gd name="T27" fmla="*/ 3 h 132"/>
                <a:gd name="T28" fmla="*/ 51 w 79"/>
                <a:gd name="T29" fmla="*/ 0 h 132"/>
                <a:gd name="T30" fmla="*/ 60 w 79"/>
                <a:gd name="T31" fmla="*/ 1 h 132"/>
                <a:gd name="T32" fmla="*/ 58 w 79"/>
                <a:gd name="T33" fmla="*/ 8 h 132"/>
                <a:gd name="T34" fmla="*/ 66 w 79"/>
                <a:gd name="T35" fmla="*/ 19 h 132"/>
                <a:gd name="T36" fmla="*/ 66 w 79"/>
                <a:gd name="T37" fmla="*/ 34 h 132"/>
                <a:gd name="T38" fmla="*/ 68 w 79"/>
                <a:gd name="T39" fmla="*/ 50 h 132"/>
                <a:gd name="T40" fmla="*/ 72 w 79"/>
                <a:gd name="T41" fmla="*/ 58 h 132"/>
                <a:gd name="T42" fmla="*/ 68 w 79"/>
                <a:gd name="T43" fmla="*/ 76 h 132"/>
                <a:gd name="T44" fmla="*/ 70 w 79"/>
                <a:gd name="T45" fmla="*/ 87 h 132"/>
                <a:gd name="T46" fmla="*/ 75 w 79"/>
                <a:gd name="T47" fmla="*/ 100 h 132"/>
                <a:gd name="T48" fmla="*/ 79 w 79"/>
                <a:gd name="T49" fmla="*/ 107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9" h="132">
                  <a:moveTo>
                    <a:pt x="79" y="107"/>
                  </a:moveTo>
                  <a:lnTo>
                    <a:pt x="50" y="119"/>
                  </a:lnTo>
                  <a:lnTo>
                    <a:pt x="40" y="127"/>
                  </a:lnTo>
                  <a:lnTo>
                    <a:pt x="23" y="132"/>
                  </a:lnTo>
                  <a:lnTo>
                    <a:pt x="7" y="127"/>
                  </a:lnTo>
                  <a:lnTo>
                    <a:pt x="8" y="119"/>
                  </a:lnTo>
                  <a:lnTo>
                    <a:pt x="0" y="100"/>
                  </a:lnTo>
                  <a:lnTo>
                    <a:pt x="5" y="77"/>
                  </a:lnTo>
                  <a:lnTo>
                    <a:pt x="12" y="60"/>
                  </a:lnTo>
                  <a:lnTo>
                    <a:pt x="8" y="30"/>
                  </a:lnTo>
                  <a:lnTo>
                    <a:pt x="5" y="14"/>
                  </a:lnTo>
                  <a:lnTo>
                    <a:pt x="6" y="3"/>
                  </a:lnTo>
                  <a:lnTo>
                    <a:pt x="37" y="2"/>
                  </a:lnTo>
                  <a:lnTo>
                    <a:pt x="45" y="3"/>
                  </a:lnTo>
                  <a:lnTo>
                    <a:pt x="51" y="0"/>
                  </a:lnTo>
                  <a:lnTo>
                    <a:pt x="60" y="1"/>
                  </a:lnTo>
                  <a:lnTo>
                    <a:pt x="58" y="8"/>
                  </a:lnTo>
                  <a:lnTo>
                    <a:pt x="66" y="19"/>
                  </a:lnTo>
                  <a:lnTo>
                    <a:pt x="66" y="34"/>
                  </a:lnTo>
                  <a:lnTo>
                    <a:pt x="68" y="50"/>
                  </a:lnTo>
                  <a:lnTo>
                    <a:pt x="72" y="58"/>
                  </a:lnTo>
                  <a:lnTo>
                    <a:pt x="68" y="76"/>
                  </a:lnTo>
                  <a:lnTo>
                    <a:pt x="70" y="87"/>
                  </a:lnTo>
                  <a:lnTo>
                    <a:pt x="75" y="100"/>
                  </a:lnTo>
                  <a:lnTo>
                    <a:pt x="79" y="107"/>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20" name="Freeform 73">
              <a:extLst>
                <a:ext uri="{FF2B5EF4-FFF2-40B4-BE49-F238E27FC236}">
                  <a16:creationId xmlns:a16="http://schemas.microsoft.com/office/drawing/2014/main" id="{D332410A-52CF-6648-B5AC-22D974E9C95C}"/>
                </a:ext>
              </a:extLst>
            </p:cNvPr>
            <p:cNvSpPr>
              <a:spLocks/>
            </p:cNvSpPr>
            <p:nvPr/>
          </p:nvSpPr>
          <p:spPr bwMode="auto">
            <a:xfrm>
              <a:off x="5267325" y="3494088"/>
              <a:ext cx="211138" cy="174625"/>
            </a:xfrm>
            <a:custGeom>
              <a:avLst/>
              <a:gdLst>
                <a:gd name="T0" fmla="*/ 116 w 133"/>
                <a:gd name="T1" fmla="*/ 101 h 110"/>
                <a:gd name="T2" fmla="*/ 108 w 133"/>
                <a:gd name="T3" fmla="*/ 110 h 110"/>
                <a:gd name="T4" fmla="*/ 105 w 133"/>
                <a:gd name="T5" fmla="*/ 97 h 110"/>
                <a:gd name="T6" fmla="*/ 93 w 133"/>
                <a:gd name="T7" fmla="*/ 86 h 110"/>
                <a:gd name="T8" fmla="*/ 84 w 133"/>
                <a:gd name="T9" fmla="*/ 88 h 110"/>
                <a:gd name="T10" fmla="*/ 81 w 133"/>
                <a:gd name="T11" fmla="*/ 75 h 110"/>
                <a:gd name="T12" fmla="*/ 78 w 133"/>
                <a:gd name="T13" fmla="*/ 60 h 110"/>
                <a:gd name="T14" fmla="*/ 58 w 133"/>
                <a:gd name="T15" fmla="*/ 53 h 110"/>
                <a:gd name="T16" fmla="*/ 49 w 133"/>
                <a:gd name="T17" fmla="*/ 57 h 110"/>
                <a:gd name="T18" fmla="*/ 44 w 133"/>
                <a:gd name="T19" fmla="*/ 67 h 110"/>
                <a:gd name="T20" fmla="*/ 26 w 133"/>
                <a:gd name="T21" fmla="*/ 64 h 110"/>
                <a:gd name="T22" fmla="*/ 14 w 133"/>
                <a:gd name="T23" fmla="*/ 53 h 110"/>
                <a:gd name="T24" fmla="*/ 8 w 133"/>
                <a:gd name="T25" fmla="*/ 40 h 110"/>
                <a:gd name="T26" fmla="*/ 0 w 133"/>
                <a:gd name="T27" fmla="*/ 32 h 110"/>
                <a:gd name="T28" fmla="*/ 14 w 133"/>
                <a:gd name="T29" fmla="*/ 22 h 110"/>
                <a:gd name="T30" fmla="*/ 22 w 133"/>
                <a:gd name="T31" fmla="*/ 19 h 110"/>
                <a:gd name="T32" fmla="*/ 24 w 133"/>
                <a:gd name="T33" fmla="*/ 9 h 110"/>
                <a:gd name="T34" fmla="*/ 26 w 133"/>
                <a:gd name="T35" fmla="*/ 0 h 110"/>
                <a:gd name="T36" fmla="*/ 48 w 133"/>
                <a:gd name="T37" fmla="*/ 5 h 110"/>
                <a:gd name="T38" fmla="*/ 54 w 133"/>
                <a:gd name="T39" fmla="*/ 2 h 110"/>
                <a:gd name="T40" fmla="*/ 66 w 133"/>
                <a:gd name="T41" fmla="*/ 3 h 110"/>
                <a:gd name="T42" fmla="*/ 70 w 133"/>
                <a:gd name="T43" fmla="*/ 10 h 110"/>
                <a:gd name="T44" fmla="*/ 78 w 133"/>
                <a:gd name="T45" fmla="*/ 8 h 110"/>
                <a:gd name="T46" fmla="*/ 91 w 133"/>
                <a:gd name="T47" fmla="*/ 15 h 110"/>
                <a:gd name="T48" fmla="*/ 102 w 133"/>
                <a:gd name="T49" fmla="*/ 8 h 110"/>
                <a:gd name="T50" fmla="*/ 110 w 133"/>
                <a:gd name="T51" fmla="*/ 6 h 110"/>
                <a:gd name="T52" fmla="*/ 116 w 133"/>
                <a:gd name="T53" fmla="*/ 16 h 110"/>
                <a:gd name="T54" fmla="*/ 120 w 133"/>
                <a:gd name="T55" fmla="*/ 30 h 110"/>
                <a:gd name="T56" fmla="*/ 123 w 133"/>
                <a:gd name="T57" fmla="*/ 35 h 110"/>
                <a:gd name="T58" fmla="*/ 124 w 133"/>
                <a:gd name="T59" fmla="*/ 43 h 110"/>
                <a:gd name="T60" fmla="*/ 126 w 133"/>
                <a:gd name="T61" fmla="*/ 51 h 110"/>
                <a:gd name="T62" fmla="*/ 128 w 133"/>
                <a:gd name="T63" fmla="*/ 67 h 110"/>
                <a:gd name="T64" fmla="*/ 126 w 133"/>
                <a:gd name="T65" fmla="*/ 86 h 110"/>
                <a:gd name="T66" fmla="*/ 126 w 133"/>
                <a:gd name="T67" fmla="*/ 93 h 110"/>
                <a:gd name="T68" fmla="*/ 122 w 133"/>
                <a:gd name="T69" fmla="*/ 10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3" h="110">
                  <a:moveTo>
                    <a:pt x="122" y="102"/>
                  </a:moveTo>
                  <a:lnTo>
                    <a:pt x="116" y="101"/>
                  </a:lnTo>
                  <a:lnTo>
                    <a:pt x="113" y="110"/>
                  </a:lnTo>
                  <a:lnTo>
                    <a:pt x="108" y="110"/>
                  </a:lnTo>
                  <a:lnTo>
                    <a:pt x="104" y="105"/>
                  </a:lnTo>
                  <a:lnTo>
                    <a:pt x="105" y="97"/>
                  </a:lnTo>
                  <a:lnTo>
                    <a:pt x="98" y="84"/>
                  </a:lnTo>
                  <a:lnTo>
                    <a:pt x="93" y="86"/>
                  </a:lnTo>
                  <a:lnTo>
                    <a:pt x="89" y="87"/>
                  </a:lnTo>
                  <a:lnTo>
                    <a:pt x="84" y="88"/>
                  </a:lnTo>
                  <a:lnTo>
                    <a:pt x="84" y="80"/>
                  </a:lnTo>
                  <a:lnTo>
                    <a:pt x="81" y="75"/>
                  </a:lnTo>
                  <a:lnTo>
                    <a:pt x="82" y="69"/>
                  </a:lnTo>
                  <a:lnTo>
                    <a:pt x="78" y="60"/>
                  </a:lnTo>
                  <a:lnTo>
                    <a:pt x="73" y="53"/>
                  </a:lnTo>
                  <a:lnTo>
                    <a:pt x="58" y="53"/>
                  </a:lnTo>
                  <a:lnTo>
                    <a:pt x="54" y="57"/>
                  </a:lnTo>
                  <a:lnTo>
                    <a:pt x="49" y="57"/>
                  </a:lnTo>
                  <a:lnTo>
                    <a:pt x="46" y="61"/>
                  </a:lnTo>
                  <a:lnTo>
                    <a:pt x="44" y="67"/>
                  </a:lnTo>
                  <a:lnTo>
                    <a:pt x="34" y="76"/>
                  </a:lnTo>
                  <a:lnTo>
                    <a:pt x="26" y="64"/>
                  </a:lnTo>
                  <a:lnTo>
                    <a:pt x="19" y="56"/>
                  </a:lnTo>
                  <a:lnTo>
                    <a:pt x="14" y="53"/>
                  </a:lnTo>
                  <a:lnTo>
                    <a:pt x="10" y="49"/>
                  </a:lnTo>
                  <a:lnTo>
                    <a:pt x="8" y="40"/>
                  </a:lnTo>
                  <a:lnTo>
                    <a:pt x="5" y="35"/>
                  </a:lnTo>
                  <a:lnTo>
                    <a:pt x="0" y="32"/>
                  </a:lnTo>
                  <a:lnTo>
                    <a:pt x="8" y="22"/>
                  </a:lnTo>
                  <a:lnTo>
                    <a:pt x="14" y="22"/>
                  </a:lnTo>
                  <a:lnTo>
                    <a:pt x="18" y="19"/>
                  </a:lnTo>
                  <a:lnTo>
                    <a:pt x="22" y="19"/>
                  </a:lnTo>
                  <a:lnTo>
                    <a:pt x="25" y="16"/>
                  </a:lnTo>
                  <a:lnTo>
                    <a:pt x="24" y="9"/>
                  </a:lnTo>
                  <a:lnTo>
                    <a:pt x="26" y="7"/>
                  </a:lnTo>
                  <a:lnTo>
                    <a:pt x="26" y="0"/>
                  </a:lnTo>
                  <a:lnTo>
                    <a:pt x="35" y="0"/>
                  </a:lnTo>
                  <a:lnTo>
                    <a:pt x="48" y="5"/>
                  </a:lnTo>
                  <a:lnTo>
                    <a:pt x="52" y="5"/>
                  </a:lnTo>
                  <a:lnTo>
                    <a:pt x="54" y="2"/>
                  </a:lnTo>
                  <a:lnTo>
                    <a:pt x="64" y="4"/>
                  </a:lnTo>
                  <a:lnTo>
                    <a:pt x="66" y="3"/>
                  </a:lnTo>
                  <a:lnTo>
                    <a:pt x="67" y="10"/>
                  </a:lnTo>
                  <a:lnTo>
                    <a:pt x="70" y="10"/>
                  </a:lnTo>
                  <a:lnTo>
                    <a:pt x="75" y="8"/>
                  </a:lnTo>
                  <a:lnTo>
                    <a:pt x="78" y="8"/>
                  </a:lnTo>
                  <a:lnTo>
                    <a:pt x="83" y="14"/>
                  </a:lnTo>
                  <a:lnTo>
                    <a:pt x="91" y="15"/>
                  </a:lnTo>
                  <a:lnTo>
                    <a:pt x="96" y="11"/>
                  </a:lnTo>
                  <a:lnTo>
                    <a:pt x="102" y="8"/>
                  </a:lnTo>
                  <a:lnTo>
                    <a:pt x="106" y="5"/>
                  </a:lnTo>
                  <a:lnTo>
                    <a:pt x="110" y="6"/>
                  </a:lnTo>
                  <a:lnTo>
                    <a:pt x="114" y="10"/>
                  </a:lnTo>
                  <a:lnTo>
                    <a:pt x="116" y="16"/>
                  </a:lnTo>
                  <a:lnTo>
                    <a:pt x="123" y="25"/>
                  </a:lnTo>
                  <a:lnTo>
                    <a:pt x="120" y="30"/>
                  </a:lnTo>
                  <a:lnTo>
                    <a:pt x="119" y="37"/>
                  </a:lnTo>
                  <a:lnTo>
                    <a:pt x="123" y="35"/>
                  </a:lnTo>
                  <a:lnTo>
                    <a:pt x="125" y="37"/>
                  </a:lnTo>
                  <a:lnTo>
                    <a:pt x="124" y="43"/>
                  </a:lnTo>
                  <a:lnTo>
                    <a:pt x="130" y="49"/>
                  </a:lnTo>
                  <a:lnTo>
                    <a:pt x="126" y="51"/>
                  </a:lnTo>
                  <a:lnTo>
                    <a:pt x="124" y="58"/>
                  </a:lnTo>
                  <a:lnTo>
                    <a:pt x="128" y="67"/>
                  </a:lnTo>
                  <a:lnTo>
                    <a:pt x="133" y="83"/>
                  </a:lnTo>
                  <a:lnTo>
                    <a:pt x="126" y="86"/>
                  </a:lnTo>
                  <a:lnTo>
                    <a:pt x="124" y="89"/>
                  </a:lnTo>
                  <a:lnTo>
                    <a:pt x="126" y="93"/>
                  </a:lnTo>
                  <a:lnTo>
                    <a:pt x="125" y="102"/>
                  </a:lnTo>
                  <a:lnTo>
                    <a:pt x="122" y="102"/>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21" name="Freeform 74">
              <a:extLst>
                <a:ext uri="{FF2B5EF4-FFF2-40B4-BE49-F238E27FC236}">
                  <a16:creationId xmlns:a16="http://schemas.microsoft.com/office/drawing/2014/main" id="{9F9C2497-5D9D-D442-BD41-7162D5C6D422}"/>
                </a:ext>
              </a:extLst>
            </p:cNvPr>
            <p:cNvSpPr>
              <a:spLocks/>
            </p:cNvSpPr>
            <p:nvPr/>
          </p:nvSpPr>
          <p:spPr bwMode="auto">
            <a:xfrm>
              <a:off x="5218113" y="3451225"/>
              <a:ext cx="87313" cy="25400"/>
            </a:xfrm>
            <a:custGeom>
              <a:avLst/>
              <a:gdLst>
                <a:gd name="T0" fmla="*/ 0 w 55"/>
                <a:gd name="T1" fmla="*/ 15 h 16"/>
                <a:gd name="T2" fmla="*/ 3 w 55"/>
                <a:gd name="T3" fmla="*/ 6 h 16"/>
                <a:gd name="T4" fmla="*/ 23 w 55"/>
                <a:gd name="T5" fmla="*/ 5 h 16"/>
                <a:gd name="T6" fmla="*/ 27 w 55"/>
                <a:gd name="T7" fmla="*/ 0 h 16"/>
                <a:gd name="T8" fmla="*/ 33 w 55"/>
                <a:gd name="T9" fmla="*/ 0 h 16"/>
                <a:gd name="T10" fmla="*/ 40 w 55"/>
                <a:gd name="T11" fmla="*/ 5 h 16"/>
                <a:gd name="T12" fmla="*/ 45 w 55"/>
                <a:gd name="T13" fmla="*/ 5 h 16"/>
                <a:gd name="T14" fmla="*/ 51 w 55"/>
                <a:gd name="T15" fmla="*/ 2 h 16"/>
                <a:gd name="T16" fmla="*/ 55 w 55"/>
                <a:gd name="T17" fmla="*/ 8 h 16"/>
                <a:gd name="T18" fmla="*/ 47 w 55"/>
                <a:gd name="T19" fmla="*/ 13 h 16"/>
                <a:gd name="T20" fmla="*/ 39 w 55"/>
                <a:gd name="T21" fmla="*/ 12 h 16"/>
                <a:gd name="T22" fmla="*/ 31 w 55"/>
                <a:gd name="T23" fmla="*/ 8 h 16"/>
                <a:gd name="T24" fmla="*/ 25 w 55"/>
                <a:gd name="T25" fmla="*/ 13 h 16"/>
                <a:gd name="T26" fmla="*/ 21 w 55"/>
                <a:gd name="T27" fmla="*/ 13 h 16"/>
                <a:gd name="T28" fmla="*/ 17 w 55"/>
                <a:gd name="T29" fmla="*/ 16 h 16"/>
                <a:gd name="T30" fmla="*/ 0 w 55"/>
                <a:gd name="T31"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16">
                  <a:moveTo>
                    <a:pt x="0" y="15"/>
                  </a:moveTo>
                  <a:lnTo>
                    <a:pt x="3" y="6"/>
                  </a:lnTo>
                  <a:lnTo>
                    <a:pt x="23" y="5"/>
                  </a:lnTo>
                  <a:lnTo>
                    <a:pt x="27" y="0"/>
                  </a:lnTo>
                  <a:lnTo>
                    <a:pt x="33" y="0"/>
                  </a:lnTo>
                  <a:lnTo>
                    <a:pt x="40" y="5"/>
                  </a:lnTo>
                  <a:lnTo>
                    <a:pt x="45" y="5"/>
                  </a:lnTo>
                  <a:lnTo>
                    <a:pt x="51" y="2"/>
                  </a:lnTo>
                  <a:lnTo>
                    <a:pt x="55" y="8"/>
                  </a:lnTo>
                  <a:lnTo>
                    <a:pt x="47" y="13"/>
                  </a:lnTo>
                  <a:lnTo>
                    <a:pt x="39" y="12"/>
                  </a:lnTo>
                  <a:lnTo>
                    <a:pt x="31" y="8"/>
                  </a:lnTo>
                  <a:lnTo>
                    <a:pt x="25" y="13"/>
                  </a:lnTo>
                  <a:lnTo>
                    <a:pt x="21" y="13"/>
                  </a:lnTo>
                  <a:lnTo>
                    <a:pt x="17" y="16"/>
                  </a:lnTo>
                  <a:lnTo>
                    <a:pt x="0" y="15"/>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22" name="Freeform 75">
              <a:extLst>
                <a:ext uri="{FF2B5EF4-FFF2-40B4-BE49-F238E27FC236}">
                  <a16:creationId xmlns:a16="http://schemas.microsoft.com/office/drawing/2014/main" id="{27FB3B60-E462-A246-B473-E27B9D1CA228}"/>
                </a:ext>
              </a:extLst>
            </p:cNvPr>
            <p:cNvSpPr>
              <a:spLocks/>
            </p:cNvSpPr>
            <p:nvPr/>
          </p:nvSpPr>
          <p:spPr bwMode="auto">
            <a:xfrm>
              <a:off x="5222876" y="3492500"/>
              <a:ext cx="85725" cy="52388"/>
            </a:xfrm>
            <a:custGeom>
              <a:avLst/>
              <a:gdLst>
                <a:gd name="T0" fmla="*/ 28 w 54"/>
                <a:gd name="T1" fmla="*/ 33 h 33"/>
                <a:gd name="T2" fmla="*/ 18 w 54"/>
                <a:gd name="T3" fmla="*/ 24 h 33"/>
                <a:gd name="T4" fmla="*/ 10 w 54"/>
                <a:gd name="T5" fmla="*/ 23 h 33"/>
                <a:gd name="T6" fmla="*/ 6 w 54"/>
                <a:gd name="T7" fmla="*/ 17 h 33"/>
                <a:gd name="T8" fmla="*/ 6 w 54"/>
                <a:gd name="T9" fmla="*/ 14 h 33"/>
                <a:gd name="T10" fmla="*/ 1 w 54"/>
                <a:gd name="T11" fmla="*/ 10 h 33"/>
                <a:gd name="T12" fmla="*/ 0 w 54"/>
                <a:gd name="T13" fmla="*/ 5 h 33"/>
                <a:gd name="T14" fmla="*/ 10 w 54"/>
                <a:gd name="T15" fmla="*/ 2 h 33"/>
                <a:gd name="T16" fmla="*/ 16 w 54"/>
                <a:gd name="T17" fmla="*/ 2 h 33"/>
                <a:gd name="T18" fmla="*/ 21 w 54"/>
                <a:gd name="T19" fmla="*/ 0 h 33"/>
                <a:gd name="T20" fmla="*/ 54 w 54"/>
                <a:gd name="T21" fmla="*/ 1 h 33"/>
                <a:gd name="T22" fmla="*/ 54 w 54"/>
                <a:gd name="T23" fmla="*/ 8 h 33"/>
                <a:gd name="T24" fmla="*/ 52 w 54"/>
                <a:gd name="T25" fmla="*/ 10 h 33"/>
                <a:gd name="T26" fmla="*/ 53 w 54"/>
                <a:gd name="T27" fmla="*/ 17 h 33"/>
                <a:gd name="T28" fmla="*/ 50 w 54"/>
                <a:gd name="T29" fmla="*/ 20 h 33"/>
                <a:gd name="T30" fmla="*/ 46 w 54"/>
                <a:gd name="T31" fmla="*/ 20 h 33"/>
                <a:gd name="T32" fmla="*/ 42 w 54"/>
                <a:gd name="T33" fmla="*/ 23 h 33"/>
                <a:gd name="T34" fmla="*/ 36 w 54"/>
                <a:gd name="T35" fmla="*/ 23 h 33"/>
                <a:gd name="T36" fmla="*/ 28 w 54"/>
                <a:gd name="T3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 h="33">
                  <a:moveTo>
                    <a:pt x="28" y="33"/>
                  </a:moveTo>
                  <a:lnTo>
                    <a:pt x="18" y="24"/>
                  </a:lnTo>
                  <a:lnTo>
                    <a:pt x="10" y="23"/>
                  </a:lnTo>
                  <a:lnTo>
                    <a:pt x="6" y="17"/>
                  </a:lnTo>
                  <a:lnTo>
                    <a:pt x="6" y="14"/>
                  </a:lnTo>
                  <a:lnTo>
                    <a:pt x="1" y="10"/>
                  </a:lnTo>
                  <a:lnTo>
                    <a:pt x="0" y="5"/>
                  </a:lnTo>
                  <a:lnTo>
                    <a:pt x="10" y="2"/>
                  </a:lnTo>
                  <a:lnTo>
                    <a:pt x="16" y="2"/>
                  </a:lnTo>
                  <a:lnTo>
                    <a:pt x="21" y="0"/>
                  </a:lnTo>
                  <a:lnTo>
                    <a:pt x="54" y="1"/>
                  </a:lnTo>
                  <a:lnTo>
                    <a:pt x="54" y="8"/>
                  </a:lnTo>
                  <a:lnTo>
                    <a:pt x="52" y="10"/>
                  </a:lnTo>
                  <a:lnTo>
                    <a:pt x="53" y="17"/>
                  </a:lnTo>
                  <a:lnTo>
                    <a:pt x="50" y="20"/>
                  </a:lnTo>
                  <a:lnTo>
                    <a:pt x="46" y="20"/>
                  </a:lnTo>
                  <a:lnTo>
                    <a:pt x="42" y="23"/>
                  </a:lnTo>
                  <a:lnTo>
                    <a:pt x="36" y="23"/>
                  </a:lnTo>
                  <a:lnTo>
                    <a:pt x="28" y="33"/>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23" name="Freeform 76">
              <a:extLst>
                <a:ext uri="{FF2B5EF4-FFF2-40B4-BE49-F238E27FC236}">
                  <a16:creationId xmlns:a16="http://schemas.microsoft.com/office/drawing/2014/main" id="{AC27E9EC-21F7-4C4E-83EB-8323B1A9F3AD}"/>
                </a:ext>
              </a:extLst>
            </p:cNvPr>
            <p:cNvSpPr>
              <a:spLocks/>
            </p:cNvSpPr>
            <p:nvPr/>
          </p:nvSpPr>
          <p:spPr bwMode="auto">
            <a:xfrm>
              <a:off x="5976937" y="3833814"/>
              <a:ext cx="58738" cy="41275"/>
            </a:xfrm>
            <a:custGeom>
              <a:avLst/>
              <a:gdLst>
                <a:gd name="T0" fmla="*/ 4 w 37"/>
                <a:gd name="T1" fmla="*/ 26 h 26"/>
                <a:gd name="T2" fmla="*/ 0 w 37"/>
                <a:gd name="T3" fmla="*/ 23 h 26"/>
                <a:gd name="T4" fmla="*/ 7 w 37"/>
                <a:gd name="T5" fmla="*/ 0 h 26"/>
                <a:gd name="T6" fmla="*/ 37 w 37"/>
                <a:gd name="T7" fmla="*/ 0 h 26"/>
                <a:gd name="T8" fmla="*/ 37 w 37"/>
                <a:gd name="T9" fmla="*/ 25 h 26"/>
                <a:gd name="T10" fmla="*/ 10 w 37"/>
                <a:gd name="T11" fmla="*/ 25 h 26"/>
                <a:gd name="T12" fmla="*/ 4 w 37"/>
                <a:gd name="T13" fmla="*/ 26 h 26"/>
              </a:gdLst>
              <a:ahLst/>
              <a:cxnLst>
                <a:cxn ang="0">
                  <a:pos x="T0" y="T1"/>
                </a:cxn>
                <a:cxn ang="0">
                  <a:pos x="T2" y="T3"/>
                </a:cxn>
                <a:cxn ang="0">
                  <a:pos x="T4" y="T5"/>
                </a:cxn>
                <a:cxn ang="0">
                  <a:pos x="T6" y="T7"/>
                </a:cxn>
                <a:cxn ang="0">
                  <a:pos x="T8" y="T9"/>
                </a:cxn>
                <a:cxn ang="0">
                  <a:pos x="T10" y="T11"/>
                </a:cxn>
                <a:cxn ang="0">
                  <a:pos x="T12" y="T13"/>
                </a:cxn>
              </a:cxnLst>
              <a:rect l="0" t="0" r="r" b="b"/>
              <a:pathLst>
                <a:path w="37" h="26">
                  <a:moveTo>
                    <a:pt x="4" y="26"/>
                  </a:moveTo>
                  <a:lnTo>
                    <a:pt x="0" y="23"/>
                  </a:lnTo>
                  <a:lnTo>
                    <a:pt x="7" y="0"/>
                  </a:lnTo>
                  <a:lnTo>
                    <a:pt x="37" y="0"/>
                  </a:lnTo>
                  <a:lnTo>
                    <a:pt x="37" y="25"/>
                  </a:lnTo>
                  <a:lnTo>
                    <a:pt x="10" y="25"/>
                  </a:lnTo>
                  <a:lnTo>
                    <a:pt x="4" y="26"/>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24" name="Freeform 77">
              <a:extLst>
                <a:ext uri="{FF2B5EF4-FFF2-40B4-BE49-F238E27FC236}">
                  <a16:creationId xmlns:a16="http://schemas.microsoft.com/office/drawing/2014/main" id="{9E663DB4-A357-5340-8F0D-4FB7756DBB24}"/>
                </a:ext>
              </a:extLst>
            </p:cNvPr>
            <p:cNvSpPr>
              <a:spLocks/>
            </p:cNvSpPr>
            <p:nvPr/>
          </p:nvSpPr>
          <p:spPr bwMode="auto">
            <a:xfrm>
              <a:off x="6351587" y="2732087"/>
              <a:ext cx="76200" cy="25400"/>
            </a:xfrm>
            <a:custGeom>
              <a:avLst/>
              <a:gdLst>
                <a:gd name="T0" fmla="*/ 2 w 48"/>
                <a:gd name="T1" fmla="*/ 0 h 16"/>
                <a:gd name="T2" fmla="*/ 12 w 48"/>
                <a:gd name="T3" fmla="*/ 7 h 16"/>
                <a:gd name="T4" fmla="*/ 25 w 48"/>
                <a:gd name="T5" fmla="*/ 6 h 16"/>
                <a:gd name="T6" fmla="*/ 39 w 48"/>
                <a:gd name="T7" fmla="*/ 7 h 16"/>
                <a:gd name="T8" fmla="*/ 38 w 48"/>
                <a:gd name="T9" fmla="*/ 11 h 16"/>
                <a:gd name="T10" fmla="*/ 48 w 48"/>
                <a:gd name="T11" fmla="*/ 8 h 16"/>
                <a:gd name="T12" fmla="*/ 46 w 48"/>
                <a:gd name="T13" fmla="*/ 14 h 16"/>
                <a:gd name="T14" fmla="*/ 21 w 48"/>
                <a:gd name="T15" fmla="*/ 16 h 16"/>
                <a:gd name="T16" fmla="*/ 21 w 48"/>
                <a:gd name="T17" fmla="*/ 13 h 16"/>
                <a:gd name="T18" fmla="*/ 0 w 48"/>
                <a:gd name="T19" fmla="*/ 9 h 16"/>
                <a:gd name="T20" fmla="*/ 2 w 48"/>
                <a:gd name="T21"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16">
                  <a:moveTo>
                    <a:pt x="2" y="0"/>
                  </a:moveTo>
                  <a:lnTo>
                    <a:pt x="12" y="7"/>
                  </a:lnTo>
                  <a:lnTo>
                    <a:pt x="25" y="6"/>
                  </a:lnTo>
                  <a:lnTo>
                    <a:pt x="39" y="7"/>
                  </a:lnTo>
                  <a:lnTo>
                    <a:pt x="38" y="11"/>
                  </a:lnTo>
                  <a:lnTo>
                    <a:pt x="48" y="8"/>
                  </a:lnTo>
                  <a:lnTo>
                    <a:pt x="46" y="14"/>
                  </a:lnTo>
                  <a:lnTo>
                    <a:pt x="21" y="16"/>
                  </a:lnTo>
                  <a:lnTo>
                    <a:pt x="21" y="13"/>
                  </a:lnTo>
                  <a:lnTo>
                    <a:pt x="0" y="9"/>
                  </a:lnTo>
                  <a:lnTo>
                    <a:pt x="2" y="0"/>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25" name="Freeform 78">
              <a:extLst>
                <a:ext uri="{FF2B5EF4-FFF2-40B4-BE49-F238E27FC236}">
                  <a16:creationId xmlns:a16="http://schemas.microsoft.com/office/drawing/2014/main" id="{6798619A-9BFF-6E46-8B7A-16464EEA6CC4}"/>
                </a:ext>
              </a:extLst>
            </p:cNvPr>
            <p:cNvSpPr>
              <a:spLocks/>
            </p:cNvSpPr>
            <p:nvPr/>
          </p:nvSpPr>
          <p:spPr bwMode="auto">
            <a:xfrm>
              <a:off x="6248400" y="2532063"/>
              <a:ext cx="166688" cy="176213"/>
            </a:xfrm>
            <a:custGeom>
              <a:avLst/>
              <a:gdLst>
                <a:gd name="T0" fmla="*/ 105 w 105"/>
                <a:gd name="T1" fmla="*/ 5 h 111"/>
                <a:gd name="T2" fmla="*/ 101 w 105"/>
                <a:gd name="T3" fmla="*/ 18 h 111"/>
                <a:gd name="T4" fmla="*/ 98 w 105"/>
                <a:gd name="T5" fmla="*/ 20 h 111"/>
                <a:gd name="T6" fmla="*/ 87 w 105"/>
                <a:gd name="T7" fmla="*/ 20 h 111"/>
                <a:gd name="T8" fmla="*/ 78 w 105"/>
                <a:gd name="T9" fmla="*/ 18 h 111"/>
                <a:gd name="T10" fmla="*/ 58 w 105"/>
                <a:gd name="T11" fmla="*/ 23 h 111"/>
                <a:gd name="T12" fmla="*/ 71 w 105"/>
                <a:gd name="T13" fmla="*/ 35 h 111"/>
                <a:gd name="T14" fmla="*/ 63 w 105"/>
                <a:gd name="T15" fmla="*/ 38 h 111"/>
                <a:gd name="T16" fmla="*/ 54 w 105"/>
                <a:gd name="T17" fmla="*/ 38 h 111"/>
                <a:gd name="T18" fmla="*/ 44 w 105"/>
                <a:gd name="T19" fmla="*/ 28 h 111"/>
                <a:gd name="T20" fmla="*/ 41 w 105"/>
                <a:gd name="T21" fmla="*/ 32 h 111"/>
                <a:gd name="T22" fmla="*/ 46 w 105"/>
                <a:gd name="T23" fmla="*/ 44 h 111"/>
                <a:gd name="T24" fmla="*/ 55 w 105"/>
                <a:gd name="T25" fmla="*/ 54 h 111"/>
                <a:gd name="T26" fmla="*/ 49 w 105"/>
                <a:gd name="T27" fmla="*/ 59 h 111"/>
                <a:gd name="T28" fmla="*/ 59 w 105"/>
                <a:gd name="T29" fmla="*/ 68 h 111"/>
                <a:gd name="T30" fmla="*/ 68 w 105"/>
                <a:gd name="T31" fmla="*/ 74 h 111"/>
                <a:gd name="T32" fmla="*/ 70 w 105"/>
                <a:gd name="T33" fmla="*/ 86 h 111"/>
                <a:gd name="T34" fmla="*/ 53 w 105"/>
                <a:gd name="T35" fmla="*/ 80 h 111"/>
                <a:gd name="T36" fmla="*/ 59 w 105"/>
                <a:gd name="T37" fmla="*/ 91 h 111"/>
                <a:gd name="T38" fmla="*/ 49 w 105"/>
                <a:gd name="T39" fmla="*/ 93 h 111"/>
                <a:gd name="T40" fmla="*/ 57 w 105"/>
                <a:gd name="T41" fmla="*/ 111 h 111"/>
                <a:gd name="T42" fmla="*/ 45 w 105"/>
                <a:gd name="T43" fmla="*/ 111 h 111"/>
                <a:gd name="T44" fmla="*/ 30 w 105"/>
                <a:gd name="T45" fmla="*/ 102 h 111"/>
                <a:gd name="T46" fmla="*/ 23 w 105"/>
                <a:gd name="T47" fmla="*/ 86 h 111"/>
                <a:gd name="T48" fmla="*/ 19 w 105"/>
                <a:gd name="T49" fmla="*/ 72 h 111"/>
                <a:gd name="T50" fmla="*/ 11 w 105"/>
                <a:gd name="T51" fmla="*/ 63 h 111"/>
                <a:gd name="T52" fmla="*/ 2 w 105"/>
                <a:gd name="T53" fmla="*/ 51 h 111"/>
                <a:gd name="T54" fmla="*/ 0 w 105"/>
                <a:gd name="T55" fmla="*/ 45 h 111"/>
                <a:gd name="T56" fmla="*/ 7 w 105"/>
                <a:gd name="T57" fmla="*/ 35 h 111"/>
                <a:gd name="T58" fmla="*/ 7 w 105"/>
                <a:gd name="T59" fmla="*/ 28 h 111"/>
                <a:gd name="T60" fmla="*/ 13 w 105"/>
                <a:gd name="T61" fmla="*/ 26 h 111"/>
                <a:gd name="T62" fmla="*/ 13 w 105"/>
                <a:gd name="T63" fmla="*/ 20 h 111"/>
                <a:gd name="T64" fmla="*/ 24 w 105"/>
                <a:gd name="T65" fmla="*/ 18 h 111"/>
                <a:gd name="T66" fmla="*/ 30 w 105"/>
                <a:gd name="T67" fmla="*/ 14 h 111"/>
                <a:gd name="T68" fmla="*/ 39 w 105"/>
                <a:gd name="T69" fmla="*/ 14 h 111"/>
                <a:gd name="T70" fmla="*/ 41 w 105"/>
                <a:gd name="T71" fmla="*/ 10 h 111"/>
                <a:gd name="T72" fmla="*/ 44 w 105"/>
                <a:gd name="T73" fmla="*/ 10 h 111"/>
                <a:gd name="T74" fmla="*/ 57 w 105"/>
                <a:gd name="T75" fmla="*/ 10 h 111"/>
                <a:gd name="T76" fmla="*/ 70 w 105"/>
                <a:gd name="T77" fmla="*/ 5 h 111"/>
                <a:gd name="T78" fmla="*/ 82 w 105"/>
                <a:gd name="T79" fmla="*/ 12 h 111"/>
                <a:gd name="T80" fmla="*/ 97 w 105"/>
                <a:gd name="T81" fmla="*/ 10 h 111"/>
                <a:gd name="T82" fmla="*/ 96 w 105"/>
                <a:gd name="T83" fmla="*/ 0 h 111"/>
                <a:gd name="T84" fmla="*/ 105 w 105"/>
                <a:gd name="T85" fmla="*/ 5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111">
                  <a:moveTo>
                    <a:pt x="105" y="5"/>
                  </a:moveTo>
                  <a:lnTo>
                    <a:pt x="101" y="18"/>
                  </a:lnTo>
                  <a:lnTo>
                    <a:pt x="98" y="20"/>
                  </a:lnTo>
                  <a:lnTo>
                    <a:pt x="87" y="20"/>
                  </a:lnTo>
                  <a:lnTo>
                    <a:pt x="78" y="18"/>
                  </a:lnTo>
                  <a:lnTo>
                    <a:pt x="58" y="23"/>
                  </a:lnTo>
                  <a:lnTo>
                    <a:pt x="71" y="35"/>
                  </a:lnTo>
                  <a:lnTo>
                    <a:pt x="63" y="38"/>
                  </a:lnTo>
                  <a:lnTo>
                    <a:pt x="54" y="38"/>
                  </a:lnTo>
                  <a:lnTo>
                    <a:pt x="44" y="28"/>
                  </a:lnTo>
                  <a:lnTo>
                    <a:pt x="41" y="32"/>
                  </a:lnTo>
                  <a:lnTo>
                    <a:pt x="46" y="44"/>
                  </a:lnTo>
                  <a:lnTo>
                    <a:pt x="55" y="54"/>
                  </a:lnTo>
                  <a:lnTo>
                    <a:pt x="49" y="59"/>
                  </a:lnTo>
                  <a:lnTo>
                    <a:pt x="59" y="68"/>
                  </a:lnTo>
                  <a:lnTo>
                    <a:pt x="68" y="74"/>
                  </a:lnTo>
                  <a:lnTo>
                    <a:pt x="70" y="86"/>
                  </a:lnTo>
                  <a:lnTo>
                    <a:pt x="53" y="80"/>
                  </a:lnTo>
                  <a:lnTo>
                    <a:pt x="59" y="91"/>
                  </a:lnTo>
                  <a:lnTo>
                    <a:pt x="49" y="93"/>
                  </a:lnTo>
                  <a:lnTo>
                    <a:pt x="57" y="111"/>
                  </a:lnTo>
                  <a:lnTo>
                    <a:pt x="45" y="111"/>
                  </a:lnTo>
                  <a:lnTo>
                    <a:pt x="30" y="102"/>
                  </a:lnTo>
                  <a:lnTo>
                    <a:pt x="23" y="86"/>
                  </a:lnTo>
                  <a:lnTo>
                    <a:pt x="19" y="72"/>
                  </a:lnTo>
                  <a:lnTo>
                    <a:pt x="11" y="63"/>
                  </a:lnTo>
                  <a:lnTo>
                    <a:pt x="2" y="51"/>
                  </a:lnTo>
                  <a:lnTo>
                    <a:pt x="0" y="45"/>
                  </a:lnTo>
                  <a:lnTo>
                    <a:pt x="7" y="35"/>
                  </a:lnTo>
                  <a:lnTo>
                    <a:pt x="7" y="28"/>
                  </a:lnTo>
                  <a:lnTo>
                    <a:pt x="13" y="26"/>
                  </a:lnTo>
                  <a:lnTo>
                    <a:pt x="13" y="20"/>
                  </a:lnTo>
                  <a:lnTo>
                    <a:pt x="24" y="18"/>
                  </a:lnTo>
                  <a:lnTo>
                    <a:pt x="30" y="14"/>
                  </a:lnTo>
                  <a:lnTo>
                    <a:pt x="39" y="14"/>
                  </a:lnTo>
                  <a:lnTo>
                    <a:pt x="41" y="10"/>
                  </a:lnTo>
                  <a:lnTo>
                    <a:pt x="44" y="10"/>
                  </a:lnTo>
                  <a:lnTo>
                    <a:pt x="57" y="10"/>
                  </a:lnTo>
                  <a:lnTo>
                    <a:pt x="70" y="5"/>
                  </a:lnTo>
                  <a:lnTo>
                    <a:pt x="82" y="12"/>
                  </a:lnTo>
                  <a:lnTo>
                    <a:pt x="97" y="10"/>
                  </a:lnTo>
                  <a:lnTo>
                    <a:pt x="96" y="0"/>
                  </a:lnTo>
                  <a:lnTo>
                    <a:pt x="105" y="5"/>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26" name="Freeform 79">
              <a:extLst>
                <a:ext uri="{FF2B5EF4-FFF2-40B4-BE49-F238E27FC236}">
                  <a16:creationId xmlns:a16="http://schemas.microsoft.com/office/drawing/2014/main" id="{CDF33A57-C086-B641-83F6-FF43EC2F1CAB}"/>
                </a:ext>
              </a:extLst>
            </p:cNvPr>
            <p:cNvSpPr>
              <a:spLocks/>
            </p:cNvSpPr>
            <p:nvPr/>
          </p:nvSpPr>
          <p:spPr bwMode="auto">
            <a:xfrm>
              <a:off x="4333876" y="1341437"/>
              <a:ext cx="1154113" cy="609600"/>
            </a:xfrm>
            <a:custGeom>
              <a:avLst/>
              <a:gdLst>
                <a:gd name="T0" fmla="*/ 429 w 727"/>
                <a:gd name="T1" fmla="*/ 5 h 384"/>
                <a:gd name="T2" fmla="*/ 571 w 727"/>
                <a:gd name="T3" fmla="*/ 1 h 384"/>
                <a:gd name="T4" fmla="*/ 571 w 727"/>
                <a:gd name="T5" fmla="*/ 16 h 384"/>
                <a:gd name="T6" fmla="*/ 556 w 727"/>
                <a:gd name="T7" fmla="*/ 18 h 384"/>
                <a:gd name="T8" fmla="*/ 618 w 727"/>
                <a:gd name="T9" fmla="*/ 23 h 384"/>
                <a:gd name="T10" fmla="*/ 689 w 727"/>
                <a:gd name="T11" fmla="*/ 20 h 384"/>
                <a:gd name="T12" fmla="*/ 679 w 727"/>
                <a:gd name="T13" fmla="*/ 38 h 384"/>
                <a:gd name="T14" fmla="*/ 662 w 727"/>
                <a:gd name="T15" fmla="*/ 44 h 384"/>
                <a:gd name="T16" fmla="*/ 631 w 727"/>
                <a:gd name="T17" fmla="*/ 79 h 384"/>
                <a:gd name="T18" fmla="*/ 603 w 727"/>
                <a:gd name="T19" fmla="*/ 94 h 384"/>
                <a:gd name="T20" fmla="*/ 610 w 727"/>
                <a:gd name="T21" fmla="*/ 116 h 384"/>
                <a:gd name="T22" fmla="*/ 608 w 727"/>
                <a:gd name="T23" fmla="*/ 138 h 384"/>
                <a:gd name="T24" fmla="*/ 567 w 727"/>
                <a:gd name="T25" fmla="*/ 146 h 384"/>
                <a:gd name="T26" fmla="*/ 555 w 727"/>
                <a:gd name="T27" fmla="*/ 158 h 384"/>
                <a:gd name="T28" fmla="*/ 578 w 727"/>
                <a:gd name="T29" fmla="*/ 176 h 384"/>
                <a:gd name="T30" fmla="*/ 548 w 727"/>
                <a:gd name="T31" fmla="*/ 187 h 384"/>
                <a:gd name="T32" fmla="*/ 518 w 727"/>
                <a:gd name="T33" fmla="*/ 198 h 384"/>
                <a:gd name="T34" fmla="*/ 532 w 727"/>
                <a:gd name="T35" fmla="*/ 214 h 384"/>
                <a:gd name="T36" fmla="*/ 436 w 727"/>
                <a:gd name="T37" fmla="*/ 234 h 384"/>
                <a:gd name="T38" fmla="*/ 362 w 727"/>
                <a:gd name="T39" fmla="*/ 273 h 384"/>
                <a:gd name="T40" fmla="*/ 311 w 727"/>
                <a:gd name="T41" fmla="*/ 282 h 384"/>
                <a:gd name="T42" fmla="*/ 280 w 727"/>
                <a:gd name="T43" fmla="*/ 319 h 384"/>
                <a:gd name="T44" fmla="*/ 241 w 727"/>
                <a:gd name="T45" fmla="*/ 364 h 384"/>
                <a:gd name="T46" fmla="*/ 190 w 727"/>
                <a:gd name="T47" fmla="*/ 369 h 384"/>
                <a:gd name="T48" fmla="*/ 148 w 727"/>
                <a:gd name="T49" fmla="*/ 340 h 384"/>
                <a:gd name="T50" fmla="*/ 136 w 727"/>
                <a:gd name="T51" fmla="*/ 288 h 384"/>
                <a:gd name="T52" fmla="*/ 129 w 727"/>
                <a:gd name="T53" fmla="*/ 251 h 384"/>
                <a:gd name="T54" fmla="*/ 185 w 727"/>
                <a:gd name="T55" fmla="*/ 216 h 384"/>
                <a:gd name="T56" fmla="*/ 167 w 727"/>
                <a:gd name="T57" fmla="*/ 211 h 384"/>
                <a:gd name="T58" fmla="*/ 146 w 727"/>
                <a:gd name="T59" fmla="*/ 196 h 384"/>
                <a:gd name="T60" fmla="*/ 193 w 727"/>
                <a:gd name="T61" fmla="*/ 191 h 384"/>
                <a:gd name="T62" fmla="*/ 153 w 727"/>
                <a:gd name="T63" fmla="*/ 177 h 384"/>
                <a:gd name="T64" fmla="*/ 163 w 727"/>
                <a:gd name="T65" fmla="*/ 151 h 384"/>
                <a:gd name="T66" fmla="*/ 143 w 727"/>
                <a:gd name="T67" fmla="*/ 117 h 384"/>
                <a:gd name="T68" fmla="*/ 96 w 727"/>
                <a:gd name="T69" fmla="*/ 101 h 384"/>
                <a:gd name="T70" fmla="*/ 23 w 727"/>
                <a:gd name="T71" fmla="*/ 98 h 384"/>
                <a:gd name="T72" fmla="*/ 69 w 727"/>
                <a:gd name="T73" fmla="*/ 83 h 384"/>
                <a:gd name="T74" fmla="*/ 7 w 727"/>
                <a:gd name="T75" fmla="*/ 67 h 384"/>
                <a:gd name="T76" fmla="*/ 114 w 727"/>
                <a:gd name="T77" fmla="*/ 49 h 384"/>
                <a:gd name="T78" fmla="*/ 148 w 727"/>
                <a:gd name="T79" fmla="*/ 29 h 384"/>
                <a:gd name="T80" fmla="*/ 195 w 727"/>
                <a:gd name="T81" fmla="*/ 19 h 384"/>
                <a:gd name="T82" fmla="*/ 274 w 727"/>
                <a:gd name="T83" fmla="*/ 21 h 384"/>
                <a:gd name="T84" fmla="*/ 347 w 727"/>
                <a:gd name="T85" fmla="*/ 20 h 384"/>
                <a:gd name="T86" fmla="*/ 350 w 727"/>
                <a:gd name="T87" fmla="*/ 12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27" h="384">
                  <a:moveTo>
                    <a:pt x="350" y="12"/>
                  </a:moveTo>
                  <a:lnTo>
                    <a:pt x="392" y="5"/>
                  </a:lnTo>
                  <a:lnTo>
                    <a:pt x="429" y="5"/>
                  </a:lnTo>
                  <a:lnTo>
                    <a:pt x="446" y="1"/>
                  </a:lnTo>
                  <a:lnTo>
                    <a:pt x="485" y="0"/>
                  </a:lnTo>
                  <a:lnTo>
                    <a:pt x="571" y="1"/>
                  </a:lnTo>
                  <a:lnTo>
                    <a:pt x="636" y="10"/>
                  </a:lnTo>
                  <a:lnTo>
                    <a:pt x="614" y="15"/>
                  </a:lnTo>
                  <a:lnTo>
                    <a:pt x="571" y="16"/>
                  </a:lnTo>
                  <a:lnTo>
                    <a:pt x="511" y="17"/>
                  </a:lnTo>
                  <a:lnTo>
                    <a:pt x="516" y="19"/>
                  </a:lnTo>
                  <a:lnTo>
                    <a:pt x="556" y="18"/>
                  </a:lnTo>
                  <a:lnTo>
                    <a:pt x="588" y="22"/>
                  </a:lnTo>
                  <a:lnTo>
                    <a:pt x="610" y="18"/>
                  </a:lnTo>
                  <a:lnTo>
                    <a:pt x="618" y="23"/>
                  </a:lnTo>
                  <a:lnTo>
                    <a:pt x="604" y="30"/>
                  </a:lnTo>
                  <a:lnTo>
                    <a:pt x="634" y="26"/>
                  </a:lnTo>
                  <a:lnTo>
                    <a:pt x="689" y="20"/>
                  </a:lnTo>
                  <a:lnTo>
                    <a:pt x="722" y="23"/>
                  </a:lnTo>
                  <a:lnTo>
                    <a:pt x="727" y="28"/>
                  </a:lnTo>
                  <a:lnTo>
                    <a:pt x="679" y="38"/>
                  </a:lnTo>
                  <a:lnTo>
                    <a:pt x="672" y="41"/>
                  </a:lnTo>
                  <a:lnTo>
                    <a:pt x="636" y="43"/>
                  </a:lnTo>
                  <a:lnTo>
                    <a:pt x="662" y="44"/>
                  </a:lnTo>
                  <a:lnTo>
                    <a:pt x="646" y="54"/>
                  </a:lnTo>
                  <a:lnTo>
                    <a:pt x="634" y="63"/>
                  </a:lnTo>
                  <a:lnTo>
                    <a:pt x="631" y="79"/>
                  </a:lnTo>
                  <a:lnTo>
                    <a:pt x="643" y="88"/>
                  </a:lnTo>
                  <a:lnTo>
                    <a:pt x="624" y="89"/>
                  </a:lnTo>
                  <a:lnTo>
                    <a:pt x="603" y="94"/>
                  </a:lnTo>
                  <a:lnTo>
                    <a:pt x="624" y="102"/>
                  </a:lnTo>
                  <a:lnTo>
                    <a:pt x="624" y="115"/>
                  </a:lnTo>
                  <a:lnTo>
                    <a:pt x="610" y="116"/>
                  </a:lnTo>
                  <a:lnTo>
                    <a:pt x="623" y="130"/>
                  </a:lnTo>
                  <a:lnTo>
                    <a:pt x="595" y="131"/>
                  </a:lnTo>
                  <a:lnTo>
                    <a:pt x="608" y="138"/>
                  </a:lnTo>
                  <a:lnTo>
                    <a:pt x="603" y="143"/>
                  </a:lnTo>
                  <a:lnTo>
                    <a:pt x="585" y="146"/>
                  </a:lnTo>
                  <a:lnTo>
                    <a:pt x="567" y="146"/>
                  </a:lnTo>
                  <a:lnTo>
                    <a:pt x="580" y="157"/>
                  </a:lnTo>
                  <a:lnTo>
                    <a:pt x="579" y="164"/>
                  </a:lnTo>
                  <a:lnTo>
                    <a:pt x="555" y="158"/>
                  </a:lnTo>
                  <a:lnTo>
                    <a:pt x="548" y="162"/>
                  </a:lnTo>
                  <a:lnTo>
                    <a:pt x="564" y="166"/>
                  </a:lnTo>
                  <a:lnTo>
                    <a:pt x="578" y="176"/>
                  </a:lnTo>
                  <a:lnTo>
                    <a:pt x="580" y="190"/>
                  </a:lnTo>
                  <a:lnTo>
                    <a:pt x="556" y="193"/>
                  </a:lnTo>
                  <a:lnTo>
                    <a:pt x="548" y="187"/>
                  </a:lnTo>
                  <a:lnTo>
                    <a:pt x="534" y="177"/>
                  </a:lnTo>
                  <a:lnTo>
                    <a:pt x="536" y="189"/>
                  </a:lnTo>
                  <a:lnTo>
                    <a:pt x="518" y="198"/>
                  </a:lnTo>
                  <a:lnTo>
                    <a:pt x="553" y="198"/>
                  </a:lnTo>
                  <a:lnTo>
                    <a:pt x="571" y="199"/>
                  </a:lnTo>
                  <a:lnTo>
                    <a:pt x="532" y="214"/>
                  </a:lnTo>
                  <a:lnTo>
                    <a:pt x="492" y="228"/>
                  </a:lnTo>
                  <a:lnTo>
                    <a:pt x="451" y="234"/>
                  </a:lnTo>
                  <a:lnTo>
                    <a:pt x="436" y="234"/>
                  </a:lnTo>
                  <a:lnTo>
                    <a:pt x="420" y="241"/>
                  </a:lnTo>
                  <a:lnTo>
                    <a:pt x="396" y="260"/>
                  </a:lnTo>
                  <a:lnTo>
                    <a:pt x="362" y="273"/>
                  </a:lnTo>
                  <a:lnTo>
                    <a:pt x="353" y="274"/>
                  </a:lnTo>
                  <a:lnTo>
                    <a:pt x="333" y="278"/>
                  </a:lnTo>
                  <a:lnTo>
                    <a:pt x="311" y="282"/>
                  </a:lnTo>
                  <a:lnTo>
                    <a:pt x="295" y="294"/>
                  </a:lnTo>
                  <a:lnTo>
                    <a:pt x="291" y="307"/>
                  </a:lnTo>
                  <a:lnTo>
                    <a:pt x="280" y="319"/>
                  </a:lnTo>
                  <a:lnTo>
                    <a:pt x="251" y="334"/>
                  </a:lnTo>
                  <a:lnTo>
                    <a:pt x="252" y="349"/>
                  </a:lnTo>
                  <a:lnTo>
                    <a:pt x="241" y="364"/>
                  </a:lnTo>
                  <a:lnTo>
                    <a:pt x="227" y="383"/>
                  </a:lnTo>
                  <a:lnTo>
                    <a:pt x="206" y="384"/>
                  </a:lnTo>
                  <a:lnTo>
                    <a:pt x="190" y="369"/>
                  </a:lnTo>
                  <a:lnTo>
                    <a:pt x="161" y="369"/>
                  </a:lnTo>
                  <a:lnTo>
                    <a:pt x="150" y="358"/>
                  </a:lnTo>
                  <a:lnTo>
                    <a:pt x="148" y="340"/>
                  </a:lnTo>
                  <a:lnTo>
                    <a:pt x="133" y="316"/>
                  </a:lnTo>
                  <a:lnTo>
                    <a:pt x="130" y="304"/>
                  </a:lnTo>
                  <a:lnTo>
                    <a:pt x="136" y="288"/>
                  </a:lnTo>
                  <a:lnTo>
                    <a:pt x="124" y="271"/>
                  </a:lnTo>
                  <a:lnTo>
                    <a:pt x="135" y="257"/>
                  </a:lnTo>
                  <a:lnTo>
                    <a:pt x="129" y="251"/>
                  </a:lnTo>
                  <a:lnTo>
                    <a:pt x="153" y="230"/>
                  </a:lnTo>
                  <a:lnTo>
                    <a:pt x="176" y="223"/>
                  </a:lnTo>
                  <a:lnTo>
                    <a:pt x="185" y="216"/>
                  </a:lnTo>
                  <a:lnTo>
                    <a:pt x="194" y="203"/>
                  </a:lnTo>
                  <a:lnTo>
                    <a:pt x="176" y="209"/>
                  </a:lnTo>
                  <a:lnTo>
                    <a:pt x="167" y="211"/>
                  </a:lnTo>
                  <a:lnTo>
                    <a:pt x="154" y="214"/>
                  </a:lnTo>
                  <a:lnTo>
                    <a:pt x="141" y="208"/>
                  </a:lnTo>
                  <a:lnTo>
                    <a:pt x="146" y="196"/>
                  </a:lnTo>
                  <a:lnTo>
                    <a:pt x="156" y="187"/>
                  </a:lnTo>
                  <a:lnTo>
                    <a:pt x="168" y="187"/>
                  </a:lnTo>
                  <a:lnTo>
                    <a:pt x="193" y="191"/>
                  </a:lnTo>
                  <a:lnTo>
                    <a:pt x="176" y="181"/>
                  </a:lnTo>
                  <a:lnTo>
                    <a:pt x="167" y="175"/>
                  </a:lnTo>
                  <a:lnTo>
                    <a:pt x="153" y="177"/>
                  </a:lnTo>
                  <a:lnTo>
                    <a:pt x="145" y="173"/>
                  </a:lnTo>
                  <a:lnTo>
                    <a:pt x="168" y="158"/>
                  </a:lnTo>
                  <a:lnTo>
                    <a:pt x="163" y="151"/>
                  </a:lnTo>
                  <a:lnTo>
                    <a:pt x="160" y="140"/>
                  </a:lnTo>
                  <a:lnTo>
                    <a:pt x="155" y="123"/>
                  </a:lnTo>
                  <a:lnTo>
                    <a:pt x="143" y="117"/>
                  </a:lnTo>
                  <a:lnTo>
                    <a:pt x="148" y="111"/>
                  </a:lnTo>
                  <a:lnTo>
                    <a:pt x="121" y="102"/>
                  </a:lnTo>
                  <a:lnTo>
                    <a:pt x="96" y="101"/>
                  </a:lnTo>
                  <a:lnTo>
                    <a:pt x="63" y="101"/>
                  </a:lnTo>
                  <a:lnTo>
                    <a:pt x="33" y="102"/>
                  </a:lnTo>
                  <a:lnTo>
                    <a:pt x="23" y="98"/>
                  </a:lnTo>
                  <a:lnTo>
                    <a:pt x="10" y="88"/>
                  </a:lnTo>
                  <a:lnTo>
                    <a:pt x="45" y="83"/>
                  </a:lnTo>
                  <a:lnTo>
                    <a:pt x="69" y="83"/>
                  </a:lnTo>
                  <a:lnTo>
                    <a:pt x="21" y="79"/>
                  </a:lnTo>
                  <a:lnTo>
                    <a:pt x="0" y="73"/>
                  </a:lnTo>
                  <a:lnTo>
                    <a:pt x="7" y="67"/>
                  </a:lnTo>
                  <a:lnTo>
                    <a:pt x="57" y="60"/>
                  </a:lnTo>
                  <a:lnTo>
                    <a:pt x="105" y="54"/>
                  </a:lnTo>
                  <a:lnTo>
                    <a:pt x="114" y="49"/>
                  </a:lnTo>
                  <a:lnTo>
                    <a:pt x="87" y="44"/>
                  </a:lnTo>
                  <a:lnTo>
                    <a:pt x="101" y="38"/>
                  </a:lnTo>
                  <a:lnTo>
                    <a:pt x="148" y="29"/>
                  </a:lnTo>
                  <a:lnTo>
                    <a:pt x="166" y="28"/>
                  </a:lnTo>
                  <a:lnTo>
                    <a:pt x="166" y="22"/>
                  </a:lnTo>
                  <a:lnTo>
                    <a:pt x="195" y="19"/>
                  </a:lnTo>
                  <a:lnTo>
                    <a:pt x="231" y="17"/>
                  </a:lnTo>
                  <a:lnTo>
                    <a:pt x="265" y="17"/>
                  </a:lnTo>
                  <a:lnTo>
                    <a:pt x="274" y="21"/>
                  </a:lnTo>
                  <a:lnTo>
                    <a:pt x="309" y="14"/>
                  </a:lnTo>
                  <a:lnTo>
                    <a:pt x="332" y="19"/>
                  </a:lnTo>
                  <a:lnTo>
                    <a:pt x="347" y="20"/>
                  </a:lnTo>
                  <a:lnTo>
                    <a:pt x="367" y="24"/>
                  </a:lnTo>
                  <a:lnTo>
                    <a:pt x="345" y="17"/>
                  </a:lnTo>
                  <a:lnTo>
                    <a:pt x="350" y="12"/>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27" name="Freeform 80">
              <a:extLst>
                <a:ext uri="{FF2B5EF4-FFF2-40B4-BE49-F238E27FC236}">
                  <a16:creationId xmlns:a16="http://schemas.microsoft.com/office/drawing/2014/main" id="{B5A71075-B9CE-ED43-872B-D2A6F4B49937}"/>
                </a:ext>
              </a:extLst>
            </p:cNvPr>
            <p:cNvSpPr>
              <a:spLocks/>
            </p:cNvSpPr>
            <p:nvPr/>
          </p:nvSpPr>
          <p:spPr bwMode="auto">
            <a:xfrm>
              <a:off x="3040063" y="3321050"/>
              <a:ext cx="119063" cy="134938"/>
            </a:xfrm>
            <a:custGeom>
              <a:avLst/>
              <a:gdLst>
                <a:gd name="T0" fmla="*/ 37 w 75"/>
                <a:gd name="T1" fmla="*/ 85 h 85"/>
                <a:gd name="T2" fmla="*/ 28 w 75"/>
                <a:gd name="T3" fmla="*/ 81 h 85"/>
                <a:gd name="T4" fmla="*/ 17 w 75"/>
                <a:gd name="T5" fmla="*/ 81 h 85"/>
                <a:gd name="T6" fmla="*/ 9 w 75"/>
                <a:gd name="T7" fmla="*/ 77 h 85"/>
                <a:gd name="T8" fmla="*/ 0 w 75"/>
                <a:gd name="T9" fmla="*/ 68 h 85"/>
                <a:gd name="T10" fmla="*/ 1 w 75"/>
                <a:gd name="T11" fmla="*/ 62 h 85"/>
                <a:gd name="T12" fmla="*/ 4 w 75"/>
                <a:gd name="T13" fmla="*/ 58 h 85"/>
                <a:gd name="T14" fmla="*/ 2 w 75"/>
                <a:gd name="T15" fmla="*/ 54 h 85"/>
                <a:gd name="T16" fmla="*/ 12 w 75"/>
                <a:gd name="T17" fmla="*/ 37 h 85"/>
                <a:gd name="T18" fmla="*/ 36 w 75"/>
                <a:gd name="T19" fmla="*/ 37 h 85"/>
                <a:gd name="T20" fmla="*/ 37 w 75"/>
                <a:gd name="T21" fmla="*/ 29 h 85"/>
                <a:gd name="T22" fmla="*/ 34 w 75"/>
                <a:gd name="T23" fmla="*/ 28 h 85"/>
                <a:gd name="T24" fmla="*/ 33 w 75"/>
                <a:gd name="T25" fmla="*/ 24 h 85"/>
                <a:gd name="T26" fmla="*/ 27 w 75"/>
                <a:gd name="T27" fmla="*/ 19 h 85"/>
                <a:gd name="T28" fmla="*/ 21 w 75"/>
                <a:gd name="T29" fmla="*/ 12 h 85"/>
                <a:gd name="T30" fmla="*/ 29 w 75"/>
                <a:gd name="T31" fmla="*/ 12 h 85"/>
                <a:gd name="T32" fmla="*/ 30 w 75"/>
                <a:gd name="T33" fmla="*/ 0 h 85"/>
                <a:gd name="T34" fmla="*/ 47 w 75"/>
                <a:gd name="T35" fmla="*/ 0 h 85"/>
                <a:gd name="T36" fmla="*/ 64 w 75"/>
                <a:gd name="T37" fmla="*/ 0 h 85"/>
                <a:gd name="T38" fmla="*/ 62 w 75"/>
                <a:gd name="T39" fmla="*/ 17 h 85"/>
                <a:gd name="T40" fmla="*/ 58 w 75"/>
                <a:gd name="T41" fmla="*/ 40 h 85"/>
                <a:gd name="T42" fmla="*/ 63 w 75"/>
                <a:gd name="T43" fmla="*/ 40 h 85"/>
                <a:gd name="T44" fmla="*/ 69 w 75"/>
                <a:gd name="T45" fmla="*/ 44 h 85"/>
                <a:gd name="T46" fmla="*/ 71 w 75"/>
                <a:gd name="T47" fmla="*/ 41 h 85"/>
                <a:gd name="T48" fmla="*/ 75 w 75"/>
                <a:gd name="T49" fmla="*/ 44 h 85"/>
                <a:gd name="T50" fmla="*/ 66 w 75"/>
                <a:gd name="T51" fmla="*/ 52 h 85"/>
                <a:gd name="T52" fmla="*/ 57 w 75"/>
                <a:gd name="T53" fmla="*/ 58 h 85"/>
                <a:gd name="T54" fmla="*/ 55 w 75"/>
                <a:gd name="T55" fmla="*/ 61 h 85"/>
                <a:gd name="T56" fmla="*/ 56 w 75"/>
                <a:gd name="T57" fmla="*/ 66 h 85"/>
                <a:gd name="T58" fmla="*/ 52 w 75"/>
                <a:gd name="T59" fmla="*/ 71 h 85"/>
                <a:gd name="T60" fmla="*/ 48 w 75"/>
                <a:gd name="T61" fmla="*/ 72 h 85"/>
                <a:gd name="T62" fmla="*/ 49 w 75"/>
                <a:gd name="T63" fmla="*/ 74 h 85"/>
                <a:gd name="T64" fmla="*/ 45 w 75"/>
                <a:gd name="T65" fmla="*/ 77 h 85"/>
                <a:gd name="T66" fmla="*/ 38 w 75"/>
                <a:gd name="T67" fmla="*/ 82 h 85"/>
                <a:gd name="T68" fmla="*/ 37 w 75"/>
                <a:gd name="T69"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5" h="85">
                  <a:moveTo>
                    <a:pt x="37" y="85"/>
                  </a:moveTo>
                  <a:lnTo>
                    <a:pt x="28" y="81"/>
                  </a:lnTo>
                  <a:lnTo>
                    <a:pt x="17" y="81"/>
                  </a:lnTo>
                  <a:lnTo>
                    <a:pt x="9" y="77"/>
                  </a:lnTo>
                  <a:lnTo>
                    <a:pt x="0" y="68"/>
                  </a:lnTo>
                  <a:lnTo>
                    <a:pt x="1" y="62"/>
                  </a:lnTo>
                  <a:lnTo>
                    <a:pt x="4" y="58"/>
                  </a:lnTo>
                  <a:lnTo>
                    <a:pt x="2" y="54"/>
                  </a:lnTo>
                  <a:lnTo>
                    <a:pt x="12" y="37"/>
                  </a:lnTo>
                  <a:lnTo>
                    <a:pt x="36" y="37"/>
                  </a:lnTo>
                  <a:lnTo>
                    <a:pt x="37" y="29"/>
                  </a:lnTo>
                  <a:lnTo>
                    <a:pt x="34" y="28"/>
                  </a:lnTo>
                  <a:lnTo>
                    <a:pt x="33" y="24"/>
                  </a:lnTo>
                  <a:lnTo>
                    <a:pt x="27" y="19"/>
                  </a:lnTo>
                  <a:lnTo>
                    <a:pt x="21" y="12"/>
                  </a:lnTo>
                  <a:lnTo>
                    <a:pt x="29" y="12"/>
                  </a:lnTo>
                  <a:lnTo>
                    <a:pt x="30" y="0"/>
                  </a:lnTo>
                  <a:lnTo>
                    <a:pt x="47" y="0"/>
                  </a:lnTo>
                  <a:lnTo>
                    <a:pt x="64" y="0"/>
                  </a:lnTo>
                  <a:lnTo>
                    <a:pt x="62" y="17"/>
                  </a:lnTo>
                  <a:lnTo>
                    <a:pt x="58" y="40"/>
                  </a:lnTo>
                  <a:lnTo>
                    <a:pt x="63" y="40"/>
                  </a:lnTo>
                  <a:lnTo>
                    <a:pt x="69" y="44"/>
                  </a:lnTo>
                  <a:lnTo>
                    <a:pt x="71" y="41"/>
                  </a:lnTo>
                  <a:lnTo>
                    <a:pt x="75" y="44"/>
                  </a:lnTo>
                  <a:lnTo>
                    <a:pt x="66" y="52"/>
                  </a:lnTo>
                  <a:lnTo>
                    <a:pt x="57" y="58"/>
                  </a:lnTo>
                  <a:lnTo>
                    <a:pt x="55" y="61"/>
                  </a:lnTo>
                  <a:lnTo>
                    <a:pt x="56" y="66"/>
                  </a:lnTo>
                  <a:lnTo>
                    <a:pt x="52" y="71"/>
                  </a:lnTo>
                  <a:lnTo>
                    <a:pt x="48" y="72"/>
                  </a:lnTo>
                  <a:lnTo>
                    <a:pt x="49" y="74"/>
                  </a:lnTo>
                  <a:lnTo>
                    <a:pt x="45" y="77"/>
                  </a:lnTo>
                  <a:lnTo>
                    <a:pt x="38" y="82"/>
                  </a:lnTo>
                  <a:lnTo>
                    <a:pt x="37" y="85"/>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28" name="Freeform 81">
              <a:extLst>
                <a:ext uri="{FF2B5EF4-FFF2-40B4-BE49-F238E27FC236}">
                  <a16:creationId xmlns:a16="http://schemas.microsoft.com/office/drawing/2014/main" id="{701639F8-F8B0-E045-A2FC-4304397B73E0}"/>
                </a:ext>
              </a:extLst>
            </p:cNvPr>
            <p:cNvSpPr>
              <a:spLocks/>
            </p:cNvSpPr>
            <p:nvPr/>
          </p:nvSpPr>
          <p:spPr bwMode="auto">
            <a:xfrm>
              <a:off x="3917950" y="3633789"/>
              <a:ext cx="139700" cy="233363"/>
            </a:xfrm>
            <a:custGeom>
              <a:avLst/>
              <a:gdLst>
                <a:gd name="T0" fmla="*/ 32 w 88"/>
                <a:gd name="T1" fmla="*/ 0 h 147"/>
                <a:gd name="T2" fmla="*/ 43 w 88"/>
                <a:gd name="T3" fmla="*/ 7 h 147"/>
                <a:gd name="T4" fmla="*/ 54 w 88"/>
                <a:gd name="T5" fmla="*/ 21 h 147"/>
                <a:gd name="T6" fmla="*/ 54 w 88"/>
                <a:gd name="T7" fmla="*/ 32 h 147"/>
                <a:gd name="T8" fmla="*/ 61 w 88"/>
                <a:gd name="T9" fmla="*/ 32 h 147"/>
                <a:gd name="T10" fmla="*/ 71 w 88"/>
                <a:gd name="T11" fmla="*/ 42 h 147"/>
                <a:gd name="T12" fmla="*/ 78 w 88"/>
                <a:gd name="T13" fmla="*/ 49 h 147"/>
                <a:gd name="T14" fmla="*/ 74 w 88"/>
                <a:gd name="T15" fmla="*/ 68 h 147"/>
                <a:gd name="T16" fmla="*/ 63 w 88"/>
                <a:gd name="T17" fmla="*/ 73 h 147"/>
                <a:gd name="T18" fmla="*/ 64 w 88"/>
                <a:gd name="T19" fmla="*/ 78 h 147"/>
                <a:gd name="T20" fmla="*/ 61 w 88"/>
                <a:gd name="T21" fmla="*/ 89 h 147"/>
                <a:gd name="T22" fmla="*/ 68 w 88"/>
                <a:gd name="T23" fmla="*/ 104 h 147"/>
                <a:gd name="T24" fmla="*/ 74 w 88"/>
                <a:gd name="T25" fmla="*/ 104 h 147"/>
                <a:gd name="T26" fmla="*/ 77 w 88"/>
                <a:gd name="T27" fmla="*/ 116 h 147"/>
                <a:gd name="T28" fmla="*/ 88 w 88"/>
                <a:gd name="T29" fmla="*/ 134 h 147"/>
                <a:gd name="T30" fmla="*/ 83 w 88"/>
                <a:gd name="T31" fmla="*/ 135 h 147"/>
                <a:gd name="T32" fmla="*/ 73 w 88"/>
                <a:gd name="T33" fmla="*/ 133 h 147"/>
                <a:gd name="T34" fmla="*/ 67 w 88"/>
                <a:gd name="T35" fmla="*/ 138 h 147"/>
                <a:gd name="T36" fmla="*/ 59 w 88"/>
                <a:gd name="T37" fmla="*/ 142 h 147"/>
                <a:gd name="T38" fmla="*/ 53 w 88"/>
                <a:gd name="T39" fmla="*/ 143 h 147"/>
                <a:gd name="T40" fmla="*/ 51 w 88"/>
                <a:gd name="T41" fmla="*/ 147 h 147"/>
                <a:gd name="T42" fmla="*/ 42 w 88"/>
                <a:gd name="T43" fmla="*/ 146 h 147"/>
                <a:gd name="T44" fmla="*/ 31 w 88"/>
                <a:gd name="T45" fmla="*/ 136 h 147"/>
                <a:gd name="T46" fmla="*/ 29 w 88"/>
                <a:gd name="T47" fmla="*/ 127 h 147"/>
                <a:gd name="T48" fmla="*/ 25 w 88"/>
                <a:gd name="T49" fmla="*/ 116 h 147"/>
                <a:gd name="T50" fmla="*/ 28 w 88"/>
                <a:gd name="T51" fmla="*/ 98 h 147"/>
                <a:gd name="T52" fmla="*/ 33 w 88"/>
                <a:gd name="T53" fmla="*/ 91 h 147"/>
                <a:gd name="T54" fmla="*/ 29 w 88"/>
                <a:gd name="T55" fmla="*/ 82 h 147"/>
                <a:gd name="T56" fmla="*/ 23 w 88"/>
                <a:gd name="T57" fmla="*/ 78 h 147"/>
                <a:gd name="T58" fmla="*/ 25 w 88"/>
                <a:gd name="T59" fmla="*/ 69 h 147"/>
                <a:gd name="T60" fmla="*/ 21 w 88"/>
                <a:gd name="T61" fmla="*/ 64 h 147"/>
                <a:gd name="T62" fmla="*/ 12 w 88"/>
                <a:gd name="T63" fmla="*/ 65 h 147"/>
                <a:gd name="T64" fmla="*/ 0 w 88"/>
                <a:gd name="T65" fmla="*/ 50 h 147"/>
                <a:gd name="T66" fmla="*/ 5 w 88"/>
                <a:gd name="T67" fmla="*/ 44 h 147"/>
                <a:gd name="T68" fmla="*/ 5 w 88"/>
                <a:gd name="T69" fmla="*/ 34 h 147"/>
                <a:gd name="T70" fmla="*/ 16 w 88"/>
                <a:gd name="T71" fmla="*/ 31 h 147"/>
                <a:gd name="T72" fmla="*/ 21 w 88"/>
                <a:gd name="T73" fmla="*/ 27 h 147"/>
                <a:gd name="T74" fmla="*/ 15 w 88"/>
                <a:gd name="T75" fmla="*/ 19 h 147"/>
                <a:gd name="T76" fmla="*/ 17 w 88"/>
                <a:gd name="T77" fmla="*/ 12 h 147"/>
                <a:gd name="T78" fmla="*/ 32 w 88"/>
                <a:gd name="T7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8" h="147">
                  <a:moveTo>
                    <a:pt x="32" y="0"/>
                  </a:moveTo>
                  <a:lnTo>
                    <a:pt x="43" y="7"/>
                  </a:lnTo>
                  <a:lnTo>
                    <a:pt x="54" y="21"/>
                  </a:lnTo>
                  <a:lnTo>
                    <a:pt x="54" y="32"/>
                  </a:lnTo>
                  <a:lnTo>
                    <a:pt x="61" y="32"/>
                  </a:lnTo>
                  <a:lnTo>
                    <a:pt x="71" y="42"/>
                  </a:lnTo>
                  <a:lnTo>
                    <a:pt x="78" y="49"/>
                  </a:lnTo>
                  <a:lnTo>
                    <a:pt x="74" y="68"/>
                  </a:lnTo>
                  <a:lnTo>
                    <a:pt x="63" y="73"/>
                  </a:lnTo>
                  <a:lnTo>
                    <a:pt x="64" y="78"/>
                  </a:lnTo>
                  <a:lnTo>
                    <a:pt x="61" y="89"/>
                  </a:lnTo>
                  <a:lnTo>
                    <a:pt x="68" y="104"/>
                  </a:lnTo>
                  <a:lnTo>
                    <a:pt x="74" y="104"/>
                  </a:lnTo>
                  <a:lnTo>
                    <a:pt x="77" y="116"/>
                  </a:lnTo>
                  <a:lnTo>
                    <a:pt x="88" y="134"/>
                  </a:lnTo>
                  <a:lnTo>
                    <a:pt x="83" y="135"/>
                  </a:lnTo>
                  <a:lnTo>
                    <a:pt x="73" y="133"/>
                  </a:lnTo>
                  <a:lnTo>
                    <a:pt x="67" y="138"/>
                  </a:lnTo>
                  <a:lnTo>
                    <a:pt x="59" y="142"/>
                  </a:lnTo>
                  <a:lnTo>
                    <a:pt x="53" y="143"/>
                  </a:lnTo>
                  <a:lnTo>
                    <a:pt x="51" y="147"/>
                  </a:lnTo>
                  <a:lnTo>
                    <a:pt x="42" y="146"/>
                  </a:lnTo>
                  <a:lnTo>
                    <a:pt x="31" y="136"/>
                  </a:lnTo>
                  <a:lnTo>
                    <a:pt x="29" y="127"/>
                  </a:lnTo>
                  <a:lnTo>
                    <a:pt x="25" y="116"/>
                  </a:lnTo>
                  <a:lnTo>
                    <a:pt x="28" y="98"/>
                  </a:lnTo>
                  <a:lnTo>
                    <a:pt x="33" y="91"/>
                  </a:lnTo>
                  <a:lnTo>
                    <a:pt x="29" y="82"/>
                  </a:lnTo>
                  <a:lnTo>
                    <a:pt x="23" y="78"/>
                  </a:lnTo>
                  <a:lnTo>
                    <a:pt x="25" y="69"/>
                  </a:lnTo>
                  <a:lnTo>
                    <a:pt x="21" y="64"/>
                  </a:lnTo>
                  <a:lnTo>
                    <a:pt x="12" y="65"/>
                  </a:lnTo>
                  <a:lnTo>
                    <a:pt x="0" y="50"/>
                  </a:lnTo>
                  <a:lnTo>
                    <a:pt x="5" y="44"/>
                  </a:lnTo>
                  <a:lnTo>
                    <a:pt x="5" y="34"/>
                  </a:lnTo>
                  <a:lnTo>
                    <a:pt x="16" y="31"/>
                  </a:lnTo>
                  <a:lnTo>
                    <a:pt x="21" y="27"/>
                  </a:lnTo>
                  <a:lnTo>
                    <a:pt x="15" y="19"/>
                  </a:lnTo>
                  <a:lnTo>
                    <a:pt x="17" y="12"/>
                  </a:lnTo>
                  <a:lnTo>
                    <a:pt x="32" y="0"/>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29" name="Freeform 82">
              <a:extLst>
                <a:ext uri="{FF2B5EF4-FFF2-40B4-BE49-F238E27FC236}">
                  <a16:creationId xmlns:a16="http://schemas.microsoft.com/office/drawing/2014/main" id="{C19E91D2-8E52-0D46-A282-A744C88E7433}"/>
                </a:ext>
              </a:extLst>
            </p:cNvPr>
            <p:cNvSpPr>
              <a:spLocks/>
            </p:cNvSpPr>
            <p:nvPr/>
          </p:nvSpPr>
          <p:spPr bwMode="auto">
            <a:xfrm>
              <a:off x="3122613" y="3381376"/>
              <a:ext cx="180975" cy="100013"/>
            </a:xfrm>
            <a:custGeom>
              <a:avLst/>
              <a:gdLst>
                <a:gd name="T0" fmla="*/ 34 w 114"/>
                <a:gd name="T1" fmla="*/ 63 h 63"/>
                <a:gd name="T2" fmla="*/ 32 w 114"/>
                <a:gd name="T3" fmla="*/ 56 h 63"/>
                <a:gd name="T4" fmla="*/ 27 w 114"/>
                <a:gd name="T5" fmla="*/ 54 h 63"/>
                <a:gd name="T6" fmla="*/ 29 w 114"/>
                <a:gd name="T7" fmla="*/ 46 h 63"/>
                <a:gd name="T8" fmla="*/ 26 w 114"/>
                <a:gd name="T9" fmla="*/ 44 h 63"/>
                <a:gd name="T10" fmla="*/ 23 w 114"/>
                <a:gd name="T11" fmla="*/ 42 h 63"/>
                <a:gd name="T12" fmla="*/ 14 w 114"/>
                <a:gd name="T13" fmla="*/ 45 h 63"/>
                <a:gd name="T14" fmla="*/ 14 w 114"/>
                <a:gd name="T15" fmla="*/ 42 h 63"/>
                <a:gd name="T16" fmla="*/ 9 w 114"/>
                <a:gd name="T17" fmla="*/ 39 h 63"/>
                <a:gd name="T18" fmla="*/ 5 w 114"/>
                <a:gd name="T19" fmla="*/ 34 h 63"/>
                <a:gd name="T20" fmla="*/ 0 w 114"/>
                <a:gd name="T21" fmla="*/ 33 h 63"/>
                <a:gd name="T22" fmla="*/ 4 w 114"/>
                <a:gd name="T23" fmla="*/ 28 h 63"/>
                <a:gd name="T24" fmla="*/ 3 w 114"/>
                <a:gd name="T25" fmla="*/ 23 h 63"/>
                <a:gd name="T26" fmla="*/ 5 w 114"/>
                <a:gd name="T27" fmla="*/ 19 h 63"/>
                <a:gd name="T28" fmla="*/ 14 w 114"/>
                <a:gd name="T29" fmla="*/ 14 h 63"/>
                <a:gd name="T30" fmla="*/ 23 w 114"/>
                <a:gd name="T31" fmla="*/ 6 h 63"/>
                <a:gd name="T32" fmla="*/ 25 w 114"/>
                <a:gd name="T33" fmla="*/ 7 h 63"/>
                <a:gd name="T34" fmla="*/ 30 w 114"/>
                <a:gd name="T35" fmla="*/ 3 h 63"/>
                <a:gd name="T36" fmla="*/ 35 w 114"/>
                <a:gd name="T37" fmla="*/ 2 h 63"/>
                <a:gd name="T38" fmla="*/ 36 w 114"/>
                <a:gd name="T39" fmla="*/ 4 h 63"/>
                <a:gd name="T40" fmla="*/ 39 w 114"/>
                <a:gd name="T41" fmla="*/ 3 h 63"/>
                <a:gd name="T42" fmla="*/ 48 w 114"/>
                <a:gd name="T43" fmla="*/ 5 h 63"/>
                <a:gd name="T44" fmla="*/ 56 w 114"/>
                <a:gd name="T45" fmla="*/ 4 h 63"/>
                <a:gd name="T46" fmla="*/ 62 w 114"/>
                <a:gd name="T47" fmla="*/ 2 h 63"/>
                <a:gd name="T48" fmla="*/ 65 w 114"/>
                <a:gd name="T49" fmla="*/ 0 h 63"/>
                <a:gd name="T50" fmla="*/ 70 w 114"/>
                <a:gd name="T51" fmla="*/ 1 h 63"/>
                <a:gd name="T52" fmla="*/ 74 w 114"/>
                <a:gd name="T53" fmla="*/ 2 h 63"/>
                <a:gd name="T54" fmla="*/ 79 w 114"/>
                <a:gd name="T55" fmla="*/ 2 h 63"/>
                <a:gd name="T56" fmla="*/ 83 w 114"/>
                <a:gd name="T57" fmla="*/ 0 h 63"/>
                <a:gd name="T58" fmla="*/ 91 w 114"/>
                <a:gd name="T59" fmla="*/ 3 h 63"/>
                <a:gd name="T60" fmla="*/ 94 w 114"/>
                <a:gd name="T61" fmla="*/ 3 h 63"/>
                <a:gd name="T62" fmla="*/ 99 w 114"/>
                <a:gd name="T63" fmla="*/ 7 h 63"/>
                <a:gd name="T64" fmla="*/ 104 w 114"/>
                <a:gd name="T65" fmla="*/ 12 h 63"/>
                <a:gd name="T66" fmla="*/ 110 w 114"/>
                <a:gd name="T67" fmla="*/ 15 h 63"/>
                <a:gd name="T68" fmla="*/ 114 w 114"/>
                <a:gd name="T69" fmla="*/ 21 h 63"/>
                <a:gd name="T70" fmla="*/ 108 w 114"/>
                <a:gd name="T71" fmla="*/ 20 h 63"/>
                <a:gd name="T72" fmla="*/ 105 w 114"/>
                <a:gd name="T73" fmla="*/ 23 h 63"/>
                <a:gd name="T74" fmla="*/ 99 w 114"/>
                <a:gd name="T75" fmla="*/ 26 h 63"/>
                <a:gd name="T76" fmla="*/ 94 w 114"/>
                <a:gd name="T77" fmla="*/ 26 h 63"/>
                <a:gd name="T78" fmla="*/ 90 w 114"/>
                <a:gd name="T79" fmla="*/ 29 h 63"/>
                <a:gd name="T80" fmla="*/ 86 w 114"/>
                <a:gd name="T81" fmla="*/ 28 h 63"/>
                <a:gd name="T82" fmla="*/ 84 w 114"/>
                <a:gd name="T83" fmla="*/ 25 h 63"/>
                <a:gd name="T84" fmla="*/ 82 w 114"/>
                <a:gd name="T85" fmla="*/ 25 h 63"/>
                <a:gd name="T86" fmla="*/ 79 w 114"/>
                <a:gd name="T87" fmla="*/ 30 h 63"/>
                <a:gd name="T88" fmla="*/ 77 w 114"/>
                <a:gd name="T89" fmla="*/ 30 h 63"/>
                <a:gd name="T90" fmla="*/ 76 w 114"/>
                <a:gd name="T91" fmla="*/ 34 h 63"/>
                <a:gd name="T92" fmla="*/ 69 w 114"/>
                <a:gd name="T93" fmla="*/ 40 h 63"/>
                <a:gd name="T94" fmla="*/ 66 w 114"/>
                <a:gd name="T95" fmla="*/ 42 h 63"/>
                <a:gd name="T96" fmla="*/ 64 w 114"/>
                <a:gd name="T97" fmla="*/ 45 h 63"/>
                <a:gd name="T98" fmla="*/ 59 w 114"/>
                <a:gd name="T99" fmla="*/ 41 h 63"/>
                <a:gd name="T100" fmla="*/ 54 w 114"/>
                <a:gd name="T101" fmla="*/ 46 h 63"/>
                <a:gd name="T102" fmla="*/ 51 w 114"/>
                <a:gd name="T103" fmla="*/ 46 h 63"/>
                <a:gd name="T104" fmla="*/ 46 w 114"/>
                <a:gd name="T105" fmla="*/ 47 h 63"/>
                <a:gd name="T106" fmla="*/ 46 w 114"/>
                <a:gd name="T107" fmla="*/ 57 h 63"/>
                <a:gd name="T108" fmla="*/ 43 w 114"/>
                <a:gd name="T109" fmla="*/ 57 h 63"/>
                <a:gd name="T110" fmla="*/ 40 w 114"/>
                <a:gd name="T111" fmla="*/ 62 h 63"/>
                <a:gd name="T112" fmla="*/ 34 w 114"/>
                <a:gd name="T113"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4" h="63">
                  <a:moveTo>
                    <a:pt x="34" y="63"/>
                  </a:moveTo>
                  <a:lnTo>
                    <a:pt x="32" y="56"/>
                  </a:lnTo>
                  <a:lnTo>
                    <a:pt x="27" y="54"/>
                  </a:lnTo>
                  <a:lnTo>
                    <a:pt x="29" y="46"/>
                  </a:lnTo>
                  <a:lnTo>
                    <a:pt x="26" y="44"/>
                  </a:lnTo>
                  <a:lnTo>
                    <a:pt x="23" y="42"/>
                  </a:lnTo>
                  <a:lnTo>
                    <a:pt x="14" y="45"/>
                  </a:lnTo>
                  <a:lnTo>
                    <a:pt x="14" y="42"/>
                  </a:lnTo>
                  <a:lnTo>
                    <a:pt x="9" y="39"/>
                  </a:lnTo>
                  <a:lnTo>
                    <a:pt x="5" y="34"/>
                  </a:lnTo>
                  <a:lnTo>
                    <a:pt x="0" y="33"/>
                  </a:lnTo>
                  <a:lnTo>
                    <a:pt x="4" y="28"/>
                  </a:lnTo>
                  <a:lnTo>
                    <a:pt x="3" y="23"/>
                  </a:lnTo>
                  <a:lnTo>
                    <a:pt x="5" y="19"/>
                  </a:lnTo>
                  <a:lnTo>
                    <a:pt x="14" y="14"/>
                  </a:lnTo>
                  <a:lnTo>
                    <a:pt x="23" y="6"/>
                  </a:lnTo>
                  <a:lnTo>
                    <a:pt x="25" y="7"/>
                  </a:lnTo>
                  <a:lnTo>
                    <a:pt x="30" y="3"/>
                  </a:lnTo>
                  <a:lnTo>
                    <a:pt x="35" y="2"/>
                  </a:lnTo>
                  <a:lnTo>
                    <a:pt x="36" y="4"/>
                  </a:lnTo>
                  <a:lnTo>
                    <a:pt x="39" y="3"/>
                  </a:lnTo>
                  <a:lnTo>
                    <a:pt x="48" y="5"/>
                  </a:lnTo>
                  <a:lnTo>
                    <a:pt x="56" y="4"/>
                  </a:lnTo>
                  <a:lnTo>
                    <a:pt x="62" y="2"/>
                  </a:lnTo>
                  <a:lnTo>
                    <a:pt x="65" y="0"/>
                  </a:lnTo>
                  <a:lnTo>
                    <a:pt x="70" y="1"/>
                  </a:lnTo>
                  <a:lnTo>
                    <a:pt x="74" y="2"/>
                  </a:lnTo>
                  <a:lnTo>
                    <a:pt x="79" y="2"/>
                  </a:lnTo>
                  <a:lnTo>
                    <a:pt x="83" y="0"/>
                  </a:lnTo>
                  <a:lnTo>
                    <a:pt x="91" y="3"/>
                  </a:lnTo>
                  <a:lnTo>
                    <a:pt x="94" y="3"/>
                  </a:lnTo>
                  <a:lnTo>
                    <a:pt x="99" y="7"/>
                  </a:lnTo>
                  <a:lnTo>
                    <a:pt x="104" y="12"/>
                  </a:lnTo>
                  <a:lnTo>
                    <a:pt x="110" y="15"/>
                  </a:lnTo>
                  <a:lnTo>
                    <a:pt x="114" y="21"/>
                  </a:lnTo>
                  <a:lnTo>
                    <a:pt x="108" y="20"/>
                  </a:lnTo>
                  <a:lnTo>
                    <a:pt x="105" y="23"/>
                  </a:lnTo>
                  <a:lnTo>
                    <a:pt x="99" y="26"/>
                  </a:lnTo>
                  <a:lnTo>
                    <a:pt x="94" y="26"/>
                  </a:lnTo>
                  <a:lnTo>
                    <a:pt x="90" y="29"/>
                  </a:lnTo>
                  <a:lnTo>
                    <a:pt x="86" y="28"/>
                  </a:lnTo>
                  <a:lnTo>
                    <a:pt x="84" y="25"/>
                  </a:lnTo>
                  <a:lnTo>
                    <a:pt x="82" y="25"/>
                  </a:lnTo>
                  <a:lnTo>
                    <a:pt x="79" y="30"/>
                  </a:lnTo>
                  <a:lnTo>
                    <a:pt x="77" y="30"/>
                  </a:lnTo>
                  <a:lnTo>
                    <a:pt x="76" y="34"/>
                  </a:lnTo>
                  <a:lnTo>
                    <a:pt x="69" y="40"/>
                  </a:lnTo>
                  <a:lnTo>
                    <a:pt x="66" y="42"/>
                  </a:lnTo>
                  <a:lnTo>
                    <a:pt x="64" y="45"/>
                  </a:lnTo>
                  <a:lnTo>
                    <a:pt x="59" y="41"/>
                  </a:lnTo>
                  <a:lnTo>
                    <a:pt x="54" y="46"/>
                  </a:lnTo>
                  <a:lnTo>
                    <a:pt x="51" y="46"/>
                  </a:lnTo>
                  <a:lnTo>
                    <a:pt x="46" y="47"/>
                  </a:lnTo>
                  <a:lnTo>
                    <a:pt x="46" y="57"/>
                  </a:lnTo>
                  <a:lnTo>
                    <a:pt x="43" y="57"/>
                  </a:lnTo>
                  <a:lnTo>
                    <a:pt x="40" y="62"/>
                  </a:lnTo>
                  <a:lnTo>
                    <a:pt x="34" y="63"/>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30" name="Freeform 83">
              <a:extLst>
                <a:ext uri="{FF2B5EF4-FFF2-40B4-BE49-F238E27FC236}">
                  <a16:creationId xmlns:a16="http://schemas.microsoft.com/office/drawing/2014/main" id="{065BA6E1-067E-6844-BB3C-B6E8B8EFCFC3}"/>
                </a:ext>
              </a:extLst>
            </p:cNvPr>
            <p:cNvSpPr>
              <a:spLocks/>
            </p:cNvSpPr>
            <p:nvPr/>
          </p:nvSpPr>
          <p:spPr bwMode="auto">
            <a:xfrm>
              <a:off x="6062663" y="2379663"/>
              <a:ext cx="149225" cy="130175"/>
            </a:xfrm>
            <a:custGeom>
              <a:avLst/>
              <a:gdLst>
                <a:gd name="T0" fmla="*/ 343 w 386"/>
                <a:gd name="T1" fmla="*/ 50 h 337"/>
                <a:gd name="T2" fmla="*/ 363 w 386"/>
                <a:gd name="T3" fmla="*/ 82 h 337"/>
                <a:gd name="T4" fmla="*/ 386 w 386"/>
                <a:gd name="T5" fmla="*/ 106 h 337"/>
                <a:gd name="T6" fmla="*/ 363 w 386"/>
                <a:gd name="T7" fmla="*/ 137 h 337"/>
                <a:gd name="T8" fmla="*/ 331 w 386"/>
                <a:gd name="T9" fmla="*/ 119 h 337"/>
                <a:gd name="T10" fmla="*/ 284 w 386"/>
                <a:gd name="T11" fmla="*/ 120 h 337"/>
                <a:gd name="T12" fmla="*/ 225 w 386"/>
                <a:gd name="T13" fmla="*/ 106 h 337"/>
                <a:gd name="T14" fmla="*/ 194 w 386"/>
                <a:gd name="T15" fmla="*/ 108 h 337"/>
                <a:gd name="T16" fmla="*/ 181 w 386"/>
                <a:gd name="T17" fmla="*/ 125 h 337"/>
                <a:gd name="T18" fmla="*/ 155 w 386"/>
                <a:gd name="T19" fmla="*/ 106 h 337"/>
                <a:gd name="T20" fmla="*/ 144 w 386"/>
                <a:gd name="T21" fmla="*/ 141 h 337"/>
                <a:gd name="T22" fmla="*/ 180 w 386"/>
                <a:gd name="T23" fmla="*/ 180 h 337"/>
                <a:gd name="T24" fmla="*/ 196 w 386"/>
                <a:gd name="T25" fmla="*/ 206 h 337"/>
                <a:gd name="T26" fmla="*/ 230 w 386"/>
                <a:gd name="T27" fmla="*/ 237 h 337"/>
                <a:gd name="T28" fmla="*/ 257 w 386"/>
                <a:gd name="T29" fmla="*/ 256 h 337"/>
                <a:gd name="T30" fmla="*/ 286 w 386"/>
                <a:gd name="T31" fmla="*/ 291 h 337"/>
                <a:gd name="T32" fmla="*/ 349 w 386"/>
                <a:gd name="T33" fmla="*/ 323 h 337"/>
                <a:gd name="T34" fmla="*/ 342 w 386"/>
                <a:gd name="T35" fmla="*/ 337 h 337"/>
                <a:gd name="T36" fmla="*/ 276 w 386"/>
                <a:gd name="T37" fmla="*/ 306 h 337"/>
                <a:gd name="T38" fmla="*/ 234 w 386"/>
                <a:gd name="T39" fmla="*/ 276 h 337"/>
                <a:gd name="T40" fmla="*/ 170 w 386"/>
                <a:gd name="T41" fmla="*/ 251 h 337"/>
                <a:gd name="T42" fmla="*/ 108 w 386"/>
                <a:gd name="T43" fmla="*/ 189 h 337"/>
                <a:gd name="T44" fmla="*/ 121 w 386"/>
                <a:gd name="T45" fmla="*/ 183 h 337"/>
                <a:gd name="T46" fmla="*/ 88 w 386"/>
                <a:gd name="T47" fmla="*/ 148 h 337"/>
                <a:gd name="T48" fmla="*/ 85 w 386"/>
                <a:gd name="T49" fmla="*/ 119 h 337"/>
                <a:gd name="T50" fmla="*/ 40 w 386"/>
                <a:gd name="T51" fmla="*/ 106 h 337"/>
                <a:gd name="T52" fmla="*/ 22 w 386"/>
                <a:gd name="T53" fmla="*/ 142 h 337"/>
                <a:gd name="T54" fmla="*/ 0 w 386"/>
                <a:gd name="T55" fmla="*/ 114 h 337"/>
                <a:gd name="T56" fmla="*/ 0 w 386"/>
                <a:gd name="T57" fmla="*/ 85 h 337"/>
                <a:gd name="T58" fmla="*/ 2 w 386"/>
                <a:gd name="T59" fmla="*/ 84 h 337"/>
                <a:gd name="T60" fmla="*/ 49 w 386"/>
                <a:gd name="T61" fmla="*/ 87 h 337"/>
                <a:gd name="T62" fmla="*/ 61 w 386"/>
                <a:gd name="T63" fmla="*/ 72 h 337"/>
                <a:gd name="T64" fmla="*/ 85 w 386"/>
                <a:gd name="T65" fmla="*/ 86 h 337"/>
                <a:gd name="T66" fmla="*/ 111 w 386"/>
                <a:gd name="T67" fmla="*/ 88 h 337"/>
                <a:gd name="T68" fmla="*/ 109 w 386"/>
                <a:gd name="T69" fmla="*/ 64 h 337"/>
                <a:gd name="T70" fmla="*/ 132 w 386"/>
                <a:gd name="T71" fmla="*/ 56 h 337"/>
                <a:gd name="T72" fmla="*/ 136 w 386"/>
                <a:gd name="T73" fmla="*/ 22 h 337"/>
                <a:gd name="T74" fmla="*/ 187 w 386"/>
                <a:gd name="T75" fmla="*/ 0 h 337"/>
                <a:gd name="T76" fmla="*/ 210 w 386"/>
                <a:gd name="T77" fmla="*/ 10 h 337"/>
                <a:gd name="T78" fmla="*/ 263 w 386"/>
                <a:gd name="T79" fmla="*/ 46 h 337"/>
                <a:gd name="T80" fmla="*/ 320 w 386"/>
                <a:gd name="T81" fmla="*/ 62 h 337"/>
                <a:gd name="T82" fmla="*/ 344 w 386"/>
                <a:gd name="T83" fmla="*/ 50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6" h="337">
                  <a:moveTo>
                    <a:pt x="343" y="50"/>
                  </a:moveTo>
                  <a:lnTo>
                    <a:pt x="363" y="82"/>
                  </a:lnTo>
                  <a:lnTo>
                    <a:pt x="386" y="106"/>
                  </a:lnTo>
                  <a:lnTo>
                    <a:pt x="363" y="137"/>
                  </a:lnTo>
                  <a:lnTo>
                    <a:pt x="331" y="119"/>
                  </a:lnTo>
                  <a:lnTo>
                    <a:pt x="284" y="120"/>
                  </a:lnTo>
                  <a:lnTo>
                    <a:pt x="225" y="106"/>
                  </a:lnTo>
                  <a:lnTo>
                    <a:pt x="194" y="108"/>
                  </a:lnTo>
                  <a:lnTo>
                    <a:pt x="181" y="125"/>
                  </a:lnTo>
                  <a:lnTo>
                    <a:pt x="155" y="106"/>
                  </a:lnTo>
                  <a:lnTo>
                    <a:pt x="144" y="141"/>
                  </a:lnTo>
                  <a:lnTo>
                    <a:pt x="180" y="180"/>
                  </a:lnTo>
                  <a:lnTo>
                    <a:pt x="196" y="206"/>
                  </a:lnTo>
                  <a:lnTo>
                    <a:pt x="230" y="237"/>
                  </a:lnTo>
                  <a:lnTo>
                    <a:pt x="257" y="256"/>
                  </a:lnTo>
                  <a:lnTo>
                    <a:pt x="286" y="291"/>
                  </a:lnTo>
                  <a:lnTo>
                    <a:pt x="349" y="323"/>
                  </a:lnTo>
                  <a:lnTo>
                    <a:pt x="342" y="337"/>
                  </a:lnTo>
                  <a:lnTo>
                    <a:pt x="276" y="306"/>
                  </a:lnTo>
                  <a:lnTo>
                    <a:pt x="234" y="276"/>
                  </a:lnTo>
                  <a:lnTo>
                    <a:pt x="170" y="251"/>
                  </a:lnTo>
                  <a:lnTo>
                    <a:pt x="108" y="189"/>
                  </a:lnTo>
                  <a:lnTo>
                    <a:pt x="121" y="183"/>
                  </a:lnTo>
                  <a:lnTo>
                    <a:pt x="88" y="148"/>
                  </a:lnTo>
                  <a:lnTo>
                    <a:pt x="85" y="119"/>
                  </a:lnTo>
                  <a:lnTo>
                    <a:pt x="40" y="106"/>
                  </a:lnTo>
                  <a:lnTo>
                    <a:pt x="22" y="142"/>
                  </a:lnTo>
                  <a:lnTo>
                    <a:pt x="0" y="114"/>
                  </a:lnTo>
                  <a:lnTo>
                    <a:pt x="0" y="85"/>
                  </a:lnTo>
                  <a:lnTo>
                    <a:pt x="2" y="84"/>
                  </a:lnTo>
                  <a:lnTo>
                    <a:pt x="49" y="87"/>
                  </a:lnTo>
                  <a:lnTo>
                    <a:pt x="61" y="72"/>
                  </a:lnTo>
                  <a:lnTo>
                    <a:pt x="85" y="86"/>
                  </a:lnTo>
                  <a:lnTo>
                    <a:pt x="111" y="88"/>
                  </a:lnTo>
                  <a:lnTo>
                    <a:pt x="109" y="64"/>
                  </a:lnTo>
                  <a:lnTo>
                    <a:pt x="132" y="56"/>
                  </a:lnTo>
                  <a:lnTo>
                    <a:pt x="136" y="22"/>
                  </a:lnTo>
                  <a:lnTo>
                    <a:pt x="187" y="0"/>
                  </a:lnTo>
                  <a:lnTo>
                    <a:pt x="210" y="10"/>
                  </a:lnTo>
                  <a:lnTo>
                    <a:pt x="263" y="46"/>
                  </a:lnTo>
                  <a:lnTo>
                    <a:pt x="320" y="62"/>
                  </a:lnTo>
                  <a:lnTo>
                    <a:pt x="344" y="50"/>
                  </a:lnTo>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31" name="Freeform 84">
              <a:extLst>
                <a:ext uri="{FF2B5EF4-FFF2-40B4-BE49-F238E27FC236}">
                  <a16:creationId xmlns:a16="http://schemas.microsoft.com/office/drawing/2014/main" id="{A07ECDA1-C64E-9B4C-80F4-FDA74913A988}"/>
                </a:ext>
              </a:extLst>
            </p:cNvPr>
            <p:cNvSpPr>
              <a:spLocks/>
            </p:cNvSpPr>
            <p:nvPr/>
          </p:nvSpPr>
          <p:spPr bwMode="auto">
            <a:xfrm>
              <a:off x="3565526" y="3252788"/>
              <a:ext cx="85725" cy="61913"/>
            </a:xfrm>
            <a:custGeom>
              <a:avLst/>
              <a:gdLst>
                <a:gd name="T0" fmla="*/ 27 w 54"/>
                <a:gd name="T1" fmla="*/ 0 h 39"/>
                <a:gd name="T2" fmla="*/ 38 w 54"/>
                <a:gd name="T3" fmla="*/ 0 h 39"/>
                <a:gd name="T4" fmla="*/ 53 w 54"/>
                <a:gd name="T5" fmla="*/ 4 h 39"/>
                <a:gd name="T6" fmla="*/ 54 w 54"/>
                <a:gd name="T7" fmla="*/ 15 h 39"/>
                <a:gd name="T8" fmla="*/ 51 w 54"/>
                <a:gd name="T9" fmla="*/ 23 h 39"/>
                <a:gd name="T10" fmla="*/ 46 w 54"/>
                <a:gd name="T11" fmla="*/ 27 h 39"/>
                <a:gd name="T12" fmla="*/ 50 w 54"/>
                <a:gd name="T13" fmla="*/ 33 h 39"/>
                <a:gd name="T14" fmla="*/ 49 w 54"/>
                <a:gd name="T15" fmla="*/ 39 h 39"/>
                <a:gd name="T16" fmla="*/ 38 w 54"/>
                <a:gd name="T17" fmla="*/ 35 h 39"/>
                <a:gd name="T18" fmla="*/ 29 w 54"/>
                <a:gd name="T19" fmla="*/ 36 h 39"/>
                <a:gd name="T20" fmla="*/ 18 w 54"/>
                <a:gd name="T21" fmla="*/ 35 h 39"/>
                <a:gd name="T22" fmla="*/ 9 w 54"/>
                <a:gd name="T23" fmla="*/ 39 h 39"/>
                <a:gd name="T24" fmla="*/ 0 w 54"/>
                <a:gd name="T25" fmla="*/ 32 h 39"/>
                <a:gd name="T26" fmla="*/ 3 w 54"/>
                <a:gd name="T27" fmla="*/ 26 h 39"/>
                <a:gd name="T28" fmla="*/ 19 w 54"/>
                <a:gd name="T29" fmla="*/ 29 h 39"/>
                <a:gd name="T30" fmla="*/ 33 w 54"/>
                <a:gd name="T31" fmla="*/ 30 h 39"/>
                <a:gd name="T32" fmla="*/ 39 w 54"/>
                <a:gd name="T33" fmla="*/ 26 h 39"/>
                <a:gd name="T34" fmla="*/ 32 w 54"/>
                <a:gd name="T35" fmla="*/ 17 h 39"/>
                <a:gd name="T36" fmla="*/ 33 w 54"/>
                <a:gd name="T37" fmla="*/ 9 h 39"/>
                <a:gd name="T38" fmla="*/ 22 w 54"/>
                <a:gd name="T39" fmla="*/ 5 h 39"/>
                <a:gd name="T40" fmla="*/ 27 w 54"/>
                <a:gd name="T4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 h="39">
                  <a:moveTo>
                    <a:pt x="27" y="0"/>
                  </a:moveTo>
                  <a:lnTo>
                    <a:pt x="38" y="0"/>
                  </a:lnTo>
                  <a:lnTo>
                    <a:pt x="53" y="4"/>
                  </a:lnTo>
                  <a:lnTo>
                    <a:pt x="54" y="15"/>
                  </a:lnTo>
                  <a:lnTo>
                    <a:pt x="51" y="23"/>
                  </a:lnTo>
                  <a:lnTo>
                    <a:pt x="46" y="27"/>
                  </a:lnTo>
                  <a:lnTo>
                    <a:pt x="50" y="33"/>
                  </a:lnTo>
                  <a:lnTo>
                    <a:pt x="49" y="39"/>
                  </a:lnTo>
                  <a:lnTo>
                    <a:pt x="38" y="35"/>
                  </a:lnTo>
                  <a:lnTo>
                    <a:pt x="29" y="36"/>
                  </a:lnTo>
                  <a:lnTo>
                    <a:pt x="18" y="35"/>
                  </a:lnTo>
                  <a:lnTo>
                    <a:pt x="9" y="39"/>
                  </a:lnTo>
                  <a:lnTo>
                    <a:pt x="0" y="32"/>
                  </a:lnTo>
                  <a:lnTo>
                    <a:pt x="3" y="26"/>
                  </a:lnTo>
                  <a:lnTo>
                    <a:pt x="19" y="29"/>
                  </a:lnTo>
                  <a:lnTo>
                    <a:pt x="33" y="30"/>
                  </a:lnTo>
                  <a:lnTo>
                    <a:pt x="39" y="26"/>
                  </a:lnTo>
                  <a:lnTo>
                    <a:pt x="32" y="17"/>
                  </a:lnTo>
                  <a:lnTo>
                    <a:pt x="33" y="9"/>
                  </a:lnTo>
                  <a:lnTo>
                    <a:pt x="22" y="5"/>
                  </a:lnTo>
                  <a:lnTo>
                    <a:pt x="27" y="0"/>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32" name="Freeform 85">
              <a:extLst>
                <a:ext uri="{FF2B5EF4-FFF2-40B4-BE49-F238E27FC236}">
                  <a16:creationId xmlns:a16="http://schemas.microsoft.com/office/drawing/2014/main" id="{DD8DE060-6168-BB4A-A786-9FA5221140E4}"/>
                </a:ext>
              </a:extLst>
            </p:cNvPr>
            <p:cNvSpPr>
              <a:spLocks/>
            </p:cNvSpPr>
            <p:nvPr/>
          </p:nvSpPr>
          <p:spPr bwMode="auto">
            <a:xfrm>
              <a:off x="6124575" y="2311401"/>
              <a:ext cx="165100" cy="92075"/>
            </a:xfrm>
            <a:custGeom>
              <a:avLst/>
              <a:gdLst>
                <a:gd name="T0" fmla="*/ 0 w 104"/>
                <a:gd name="T1" fmla="*/ 36 h 58"/>
                <a:gd name="T2" fmla="*/ 5 w 104"/>
                <a:gd name="T3" fmla="*/ 23 h 58"/>
                <a:gd name="T4" fmla="*/ 1 w 104"/>
                <a:gd name="T5" fmla="*/ 18 h 58"/>
                <a:gd name="T6" fmla="*/ 10 w 104"/>
                <a:gd name="T7" fmla="*/ 18 h 58"/>
                <a:gd name="T8" fmla="*/ 11 w 104"/>
                <a:gd name="T9" fmla="*/ 10 h 58"/>
                <a:gd name="T10" fmla="*/ 20 w 104"/>
                <a:gd name="T11" fmla="*/ 15 h 58"/>
                <a:gd name="T12" fmla="*/ 26 w 104"/>
                <a:gd name="T13" fmla="*/ 17 h 58"/>
                <a:gd name="T14" fmla="*/ 39 w 104"/>
                <a:gd name="T15" fmla="*/ 15 h 58"/>
                <a:gd name="T16" fmla="*/ 40 w 104"/>
                <a:gd name="T17" fmla="*/ 11 h 58"/>
                <a:gd name="T18" fmla="*/ 46 w 104"/>
                <a:gd name="T19" fmla="*/ 10 h 58"/>
                <a:gd name="T20" fmla="*/ 54 w 104"/>
                <a:gd name="T21" fmla="*/ 7 h 58"/>
                <a:gd name="T22" fmla="*/ 56 w 104"/>
                <a:gd name="T23" fmla="*/ 8 h 58"/>
                <a:gd name="T24" fmla="*/ 63 w 104"/>
                <a:gd name="T25" fmla="*/ 6 h 58"/>
                <a:gd name="T26" fmla="*/ 66 w 104"/>
                <a:gd name="T27" fmla="*/ 1 h 58"/>
                <a:gd name="T28" fmla="*/ 72 w 104"/>
                <a:gd name="T29" fmla="*/ 0 h 58"/>
                <a:gd name="T30" fmla="*/ 90 w 104"/>
                <a:gd name="T31" fmla="*/ 6 h 58"/>
                <a:gd name="T32" fmla="*/ 93 w 104"/>
                <a:gd name="T33" fmla="*/ 4 h 58"/>
                <a:gd name="T34" fmla="*/ 102 w 104"/>
                <a:gd name="T35" fmla="*/ 9 h 58"/>
                <a:gd name="T36" fmla="*/ 104 w 104"/>
                <a:gd name="T37" fmla="*/ 15 h 58"/>
                <a:gd name="T38" fmla="*/ 95 w 104"/>
                <a:gd name="T39" fmla="*/ 19 h 58"/>
                <a:gd name="T40" fmla="*/ 89 w 104"/>
                <a:gd name="T41" fmla="*/ 33 h 58"/>
                <a:gd name="T42" fmla="*/ 80 w 104"/>
                <a:gd name="T43" fmla="*/ 47 h 58"/>
                <a:gd name="T44" fmla="*/ 67 w 104"/>
                <a:gd name="T45" fmla="*/ 51 h 58"/>
                <a:gd name="T46" fmla="*/ 57 w 104"/>
                <a:gd name="T47" fmla="*/ 50 h 58"/>
                <a:gd name="T48" fmla="*/ 45 w 104"/>
                <a:gd name="T49" fmla="*/ 55 h 58"/>
                <a:gd name="T50" fmla="*/ 39 w 104"/>
                <a:gd name="T51" fmla="*/ 58 h 58"/>
                <a:gd name="T52" fmla="*/ 25 w 104"/>
                <a:gd name="T53" fmla="*/ 54 h 58"/>
                <a:gd name="T54" fmla="*/ 12 w 104"/>
                <a:gd name="T55" fmla="*/ 45 h 58"/>
                <a:gd name="T56" fmla="*/ 7 w 104"/>
                <a:gd name="T57" fmla="*/ 43 h 58"/>
                <a:gd name="T58" fmla="*/ 3 w 104"/>
                <a:gd name="T59" fmla="*/ 36 h 58"/>
                <a:gd name="T60" fmla="*/ 0 w 104"/>
                <a:gd name="T61" fmla="*/ 3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58">
                  <a:moveTo>
                    <a:pt x="0" y="36"/>
                  </a:moveTo>
                  <a:lnTo>
                    <a:pt x="5" y="23"/>
                  </a:lnTo>
                  <a:lnTo>
                    <a:pt x="1" y="18"/>
                  </a:lnTo>
                  <a:lnTo>
                    <a:pt x="10" y="18"/>
                  </a:lnTo>
                  <a:lnTo>
                    <a:pt x="11" y="10"/>
                  </a:lnTo>
                  <a:lnTo>
                    <a:pt x="20" y="15"/>
                  </a:lnTo>
                  <a:lnTo>
                    <a:pt x="26" y="17"/>
                  </a:lnTo>
                  <a:lnTo>
                    <a:pt x="39" y="15"/>
                  </a:lnTo>
                  <a:lnTo>
                    <a:pt x="40" y="11"/>
                  </a:lnTo>
                  <a:lnTo>
                    <a:pt x="46" y="10"/>
                  </a:lnTo>
                  <a:lnTo>
                    <a:pt x="54" y="7"/>
                  </a:lnTo>
                  <a:lnTo>
                    <a:pt x="56" y="8"/>
                  </a:lnTo>
                  <a:lnTo>
                    <a:pt x="63" y="6"/>
                  </a:lnTo>
                  <a:lnTo>
                    <a:pt x="66" y="1"/>
                  </a:lnTo>
                  <a:lnTo>
                    <a:pt x="72" y="0"/>
                  </a:lnTo>
                  <a:lnTo>
                    <a:pt x="90" y="6"/>
                  </a:lnTo>
                  <a:lnTo>
                    <a:pt x="93" y="4"/>
                  </a:lnTo>
                  <a:lnTo>
                    <a:pt x="102" y="9"/>
                  </a:lnTo>
                  <a:lnTo>
                    <a:pt x="104" y="15"/>
                  </a:lnTo>
                  <a:lnTo>
                    <a:pt x="95" y="19"/>
                  </a:lnTo>
                  <a:lnTo>
                    <a:pt x="89" y="33"/>
                  </a:lnTo>
                  <a:lnTo>
                    <a:pt x="80" y="47"/>
                  </a:lnTo>
                  <a:lnTo>
                    <a:pt x="67" y="51"/>
                  </a:lnTo>
                  <a:lnTo>
                    <a:pt x="57" y="50"/>
                  </a:lnTo>
                  <a:lnTo>
                    <a:pt x="45" y="55"/>
                  </a:lnTo>
                  <a:lnTo>
                    <a:pt x="39" y="58"/>
                  </a:lnTo>
                  <a:lnTo>
                    <a:pt x="25" y="54"/>
                  </a:lnTo>
                  <a:lnTo>
                    <a:pt x="12" y="45"/>
                  </a:lnTo>
                  <a:lnTo>
                    <a:pt x="7" y="43"/>
                  </a:lnTo>
                  <a:lnTo>
                    <a:pt x="3" y="36"/>
                  </a:lnTo>
                  <a:lnTo>
                    <a:pt x="0" y="36"/>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33" name="Freeform 86">
              <a:extLst>
                <a:ext uri="{FF2B5EF4-FFF2-40B4-BE49-F238E27FC236}">
                  <a16:creationId xmlns:a16="http://schemas.microsoft.com/office/drawing/2014/main" id="{82045C69-5D42-E94B-8CA8-EC2E2AFAF9E3}"/>
                </a:ext>
              </a:extLst>
            </p:cNvPr>
            <p:cNvSpPr>
              <a:spLocks noEditPoints="1"/>
            </p:cNvSpPr>
            <p:nvPr/>
          </p:nvSpPr>
          <p:spPr bwMode="auto">
            <a:xfrm>
              <a:off x="8482012" y="3729038"/>
              <a:ext cx="1335088" cy="522288"/>
            </a:xfrm>
            <a:custGeom>
              <a:avLst/>
              <a:gdLst>
                <a:gd name="T0" fmla="*/ 552 w 3445"/>
                <a:gd name="T1" fmla="*/ 826 h 1349"/>
                <a:gd name="T2" fmla="*/ 373 w 3445"/>
                <a:gd name="T3" fmla="*/ 522 h 1349"/>
                <a:gd name="T4" fmla="*/ 188 w 3445"/>
                <a:gd name="T5" fmla="*/ 258 h 1349"/>
                <a:gd name="T6" fmla="*/ 0 w 3445"/>
                <a:gd name="T7" fmla="*/ 0 h 1349"/>
                <a:gd name="T8" fmla="*/ 294 w 3445"/>
                <a:gd name="T9" fmla="*/ 161 h 1349"/>
                <a:gd name="T10" fmla="*/ 550 w 3445"/>
                <a:gd name="T11" fmla="*/ 347 h 1349"/>
                <a:gd name="T12" fmla="*/ 664 w 3445"/>
                <a:gd name="T13" fmla="*/ 557 h 1349"/>
                <a:gd name="T14" fmla="*/ 784 w 3445"/>
                <a:gd name="T15" fmla="*/ 673 h 1349"/>
                <a:gd name="T16" fmla="*/ 1707 w 3445"/>
                <a:gd name="T17" fmla="*/ 311 h 1349"/>
                <a:gd name="T18" fmla="*/ 1681 w 3445"/>
                <a:gd name="T19" fmla="*/ 535 h 1349"/>
                <a:gd name="T20" fmla="*/ 1562 w 3445"/>
                <a:gd name="T21" fmla="*/ 778 h 1349"/>
                <a:gd name="T22" fmla="*/ 1357 w 3445"/>
                <a:gd name="T23" fmla="*/ 732 h 1349"/>
                <a:gd name="T24" fmla="*/ 1129 w 3445"/>
                <a:gd name="T25" fmla="*/ 716 h 1349"/>
                <a:gd name="T26" fmla="*/ 1037 w 3445"/>
                <a:gd name="T27" fmla="*/ 431 h 1349"/>
                <a:gd name="T28" fmla="*/ 1154 w 3445"/>
                <a:gd name="T29" fmla="*/ 401 h 1349"/>
                <a:gd name="T30" fmla="*/ 1330 w 3445"/>
                <a:gd name="T31" fmla="*/ 339 h 1349"/>
                <a:gd name="T32" fmla="*/ 1527 w 3445"/>
                <a:gd name="T33" fmla="*/ 197 h 1349"/>
                <a:gd name="T34" fmla="*/ 1662 w 3445"/>
                <a:gd name="T35" fmla="*/ 191 h 1349"/>
                <a:gd name="T36" fmla="*/ 2518 w 3445"/>
                <a:gd name="T37" fmla="*/ 445 h 1349"/>
                <a:gd name="T38" fmla="*/ 2477 w 3445"/>
                <a:gd name="T39" fmla="*/ 543 h 1349"/>
                <a:gd name="T40" fmla="*/ 2463 w 3445"/>
                <a:gd name="T41" fmla="*/ 281 h 1349"/>
                <a:gd name="T42" fmla="*/ 2262 w 3445"/>
                <a:gd name="T43" fmla="*/ 346 h 1349"/>
                <a:gd name="T44" fmla="*/ 1948 w 3445"/>
                <a:gd name="T45" fmla="*/ 434 h 1349"/>
                <a:gd name="T46" fmla="*/ 1979 w 3445"/>
                <a:gd name="T47" fmla="*/ 548 h 1349"/>
                <a:gd name="T48" fmla="*/ 2047 w 3445"/>
                <a:gd name="T49" fmla="*/ 596 h 1349"/>
                <a:gd name="T50" fmla="*/ 2098 w 3445"/>
                <a:gd name="T51" fmla="*/ 865 h 1349"/>
                <a:gd name="T52" fmla="*/ 2065 w 3445"/>
                <a:gd name="T53" fmla="*/ 847 h 1349"/>
                <a:gd name="T54" fmla="*/ 1931 w 3445"/>
                <a:gd name="T55" fmla="*/ 773 h 1349"/>
                <a:gd name="T56" fmla="*/ 1889 w 3445"/>
                <a:gd name="T57" fmla="*/ 937 h 1349"/>
                <a:gd name="T58" fmla="*/ 1826 w 3445"/>
                <a:gd name="T59" fmla="*/ 764 h 1349"/>
                <a:gd name="T60" fmla="*/ 1816 w 3445"/>
                <a:gd name="T61" fmla="*/ 582 h 1349"/>
                <a:gd name="T62" fmla="*/ 1993 w 3445"/>
                <a:gd name="T63" fmla="*/ 380 h 1349"/>
                <a:gd name="T64" fmla="*/ 2262 w 3445"/>
                <a:gd name="T65" fmla="*/ 346 h 1349"/>
                <a:gd name="T66" fmla="*/ 3092 w 3445"/>
                <a:gd name="T67" fmla="*/ 663 h 1349"/>
                <a:gd name="T68" fmla="*/ 3365 w 3445"/>
                <a:gd name="T69" fmla="*/ 672 h 1349"/>
                <a:gd name="T70" fmla="*/ 3353 w 3445"/>
                <a:gd name="T71" fmla="*/ 1173 h 1349"/>
                <a:gd name="T72" fmla="*/ 3200 w 3445"/>
                <a:gd name="T73" fmla="*/ 1114 h 1349"/>
                <a:gd name="T74" fmla="*/ 3062 w 3445"/>
                <a:gd name="T75" fmla="*/ 854 h 1349"/>
                <a:gd name="T76" fmla="*/ 2838 w 3445"/>
                <a:gd name="T77" fmla="*/ 817 h 1349"/>
                <a:gd name="T78" fmla="*/ 2849 w 3445"/>
                <a:gd name="T79" fmla="*/ 676 h 1349"/>
                <a:gd name="T80" fmla="*/ 2758 w 3445"/>
                <a:gd name="T81" fmla="*/ 604 h 1349"/>
                <a:gd name="T82" fmla="*/ 2800 w 3445"/>
                <a:gd name="T83" fmla="*/ 498 h 1349"/>
                <a:gd name="T84" fmla="*/ 2677 w 3445"/>
                <a:gd name="T85" fmla="*/ 795 h 1349"/>
                <a:gd name="T86" fmla="*/ 2458 w 3445"/>
                <a:gd name="T87" fmla="*/ 755 h 1349"/>
                <a:gd name="T88" fmla="*/ 2409 w 3445"/>
                <a:gd name="T89" fmla="*/ 761 h 1349"/>
                <a:gd name="T90" fmla="*/ 2391 w 3445"/>
                <a:gd name="T91" fmla="*/ 733 h 1349"/>
                <a:gd name="T92" fmla="*/ 2914 w 3445"/>
                <a:gd name="T93" fmla="*/ 990 h 1349"/>
                <a:gd name="T94" fmla="*/ 2960 w 3445"/>
                <a:gd name="T95" fmla="*/ 996 h 1349"/>
                <a:gd name="T96" fmla="*/ 1295 w 3445"/>
                <a:gd name="T97" fmla="*/ 1058 h 1349"/>
                <a:gd name="T98" fmla="*/ 1431 w 3445"/>
                <a:gd name="T99" fmla="*/ 1212 h 1349"/>
                <a:gd name="T100" fmla="*/ 1136 w 3445"/>
                <a:gd name="T101" fmla="*/ 1158 h 1349"/>
                <a:gd name="T102" fmla="*/ 830 w 3445"/>
                <a:gd name="T103" fmla="*/ 1093 h 1349"/>
                <a:gd name="T104" fmla="*/ 898 w 3445"/>
                <a:gd name="T105" fmla="*/ 974 h 1349"/>
                <a:gd name="T106" fmla="*/ 2061 w 3445"/>
                <a:gd name="T107" fmla="*/ 1156 h 1349"/>
                <a:gd name="T108" fmla="*/ 1835 w 3445"/>
                <a:gd name="T109" fmla="*/ 1186 h 1349"/>
                <a:gd name="T110" fmla="*/ 2061 w 3445"/>
                <a:gd name="T111" fmla="*/ 1156 h 1349"/>
                <a:gd name="T112" fmla="*/ 1774 w 3445"/>
                <a:gd name="T113" fmla="*/ 1208 h 1349"/>
                <a:gd name="T114" fmla="*/ 1622 w 3445"/>
                <a:gd name="T115" fmla="*/ 1187 h 1349"/>
                <a:gd name="T116" fmla="*/ 2095 w 3445"/>
                <a:gd name="T117" fmla="*/ 1349 h 1349"/>
                <a:gd name="T118" fmla="*/ 2210 w 3445"/>
                <a:gd name="T119" fmla="*/ 1224 h 1349"/>
                <a:gd name="T120" fmla="*/ 1881 w 3445"/>
                <a:gd name="T121" fmla="*/ 1339 h 1349"/>
                <a:gd name="T122" fmla="*/ 1864 w 3445"/>
                <a:gd name="T123" fmla="*/ 1290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45" h="1349">
                  <a:moveTo>
                    <a:pt x="789" y="965"/>
                  </a:moveTo>
                  <a:lnTo>
                    <a:pt x="706" y="967"/>
                  </a:lnTo>
                  <a:lnTo>
                    <a:pt x="646" y="895"/>
                  </a:lnTo>
                  <a:lnTo>
                    <a:pt x="552" y="826"/>
                  </a:lnTo>
                  <a:lnTo>
                    <a:pt x="521" y="774"/>
                  </a:lnTo>
                  <a:lnTo>
                    <a:pt x="466" y="705"/>
                  </a:lnTo>
                  <a:lnTo>
                    <a:pt x="429" y="641"/>
                  </a:lnTo>
                  <a:lnTo>
                    <a:pt x="373" y="522"/>
                  </a:lnTo>
                  <a:lnTo>
                    <a:pt x="307" y="451"/>
                  </a:lnTo>
                  <a:lnTo>
                    <a:pt x="285" y="378"/>
                  </a:lnTo>
                  <a:lnTo>
                    <a:pt x="257" y="311"/>
                  </a:lnTo>
                  <a:lnTo>
                    <a:pt x="188" y="258"/>
                  </a:lnTo>
                  <a:lnTo>
                    <a:pt x="147" y="185"/>
                  </a:lnTo>
                  <a:lnTo>
                    <a:pt x="89" y="137"/>
                  </a:lnTo>
                  <a:lnTo>
                    <a:pt x="8" y="43"/>
                  </a:lnTo>
                  <a:lnTo>
                    <a:pt x="0" y="0"/>
                  </a:lnTo>
                  <a:lnTo>
                    <a:pt x="48" y="3"/>
                  </a:lnTo>
                  <a:lnTo>
                    <a:pt x="165" y="20"/>
                  </a:lnTo>
                  <a:lnTo>
                    <a:pt x="234" y="103"/>
                  </a:lnTo>
                  <a:lnTo>
                    <a:pt x="294" y="161"/>
                  </a:lnTo>
                  <a:lnTo>
                    <a:pt x="337" y="196"/>
                  </a:lnTo>
                  <a:lnTo>
                    <a:pt x="410" y="288"/>
                  </a:lnTo>
                  <a:lnTo>
                    <a:pt x="486" y="289"/>
                  </a:lnTo>
                  <a:lnTo>
                    <a:pt x="550" y="347"/>
                  </a:lnTo>
                  <a:lnTo>
                    <a:pt x="594" y="419"/>
                  </a:lnTo>
                  <a:lnTo>
                    <a:pt x="652" y="458"/>
                  </a:lnTo>
                  <a:lnTo>
                    <a:pt x="621" y="527"/>
                  </a:lnTo>
                  <a:lnTo>
                    <a:pt x="664" y="557"/>
                  </a:lnTo>
                  <a:lnTo>
                    <a:pt x="691" y="559"/>
                  </a:lnTo>
                  <a:lnTo>
                    <a:pt x="703" y="618"/>
                  </a:lnTo>
                  <a:lnTo>
                    <a:pt x="729" y="666"/>
                  </a:lnTo>
                  <a:lnTo>
                    <a:pt x="784" y="673"/>
                  </a:lnTo>
                  <a:lnTo>
                    <a:pt x="819" y="727"/>
                  </a:lnTo>
                  <a:lnTo>
                    <a:pt x="797" y="833"/>
                  </a:lnTo>
                  <a:lnTo>
                    <a:pt x="789" y="965"/>
                  </a:lnTo>
                  <a:moveTo>
                    <a:pt x="1707" y="311"/>
                  </a:moveTo>
                  <a:lnTo>
                    <a:pt x="1792" y="390"/>
                  </a:lnTo>
                  <a:lnTo>
                    <a:pt x="1703" y="400"/>
                  </a:lnTo>
                  <a:lnTo>
                    <a:pt x="1678" y="458"/>
                  </a:lnTo>
                  <a:lnTo>
                    <a:pt x="1681" y="535"/>
                  </a:lnTo>
                  <a:lnTo>
                    <a:pt x="1608" y="593"/>
                  </a:lnTo>
                  <a:lnTo>
                    <a:pt x="1605" y="678"/>
                  </a:lnTo>
                  <a:lnTo>
                    <a:pt x="1572" y="808"/>
                  </a:lnTo>
                  <a:lnTo>
                    <a:pt x="1562" y="778"/>
                  </a:lnTo>
                  <a:lnTo>
                    <a:pt x="1475" y="816"/>
                  </a:lnTo>
                  <a:lnTo>
                    <a:pt x="1447" y="764"/>
                  </a:lnTo>
                  <a:lnTo>
                    <a:pt x="1394" y="759"/>
                  </a:lnTo>
                  <a:lnTo>
                    <a:pt x="1357" y="732"/>
                  </a:lnTo>
                  <a:lnTo>
                    <a:pt x="1267" y="763"/>
                  </a:lnTo>
                  <a:lnTo>
                    <a:pt x="1240" y="722"/>
                  </a:lnTo>
                  <a:lnTo>
                    <a:pt x="1191" y="726"/>
                  </a:lnTo>
                  <a:lnTo>
                    <a:pt x="1129" y="716"/>
                  </a:lnTo>
                  <a:lnTo>
                    <a:pt x="1120" y="602"/>
                  </a:lnTo>
                  <a:lnTo>
                    <a:pt x="1083" y="578"/>
                  </a:lnTo>
                  <a:lnTo>
                    <a:pt x="1047" y="506"/>
                  </a:lnTo>
                  <a:lnTo>
                    <a:pt x="1037" y="431"/>
                  </a:lnTo>
                  <a:lnTo>
                    <a:pt x="1045" y="352"/>
                  </a:lnTo>
                  <a:lnTo>
                    <a:pt x="1089" y="296"/>
                  </a:lnTo>
                  <a:lnTo>
                    <a:pt x="1102" y="353"/>
                  </a:lnTo>
                  <a:lnTo>
                    <a:pt x="1154" y="401"/>
                  </a:lnTo>
                  <a:lnTo>
                    <a:pt x="1202" y="383"/>
                  </a:lnTo>
                  <a:lnTo>
                    <a:pt x="1250" y="389"/>
                  </a:lnTo>
                  <a:lnTo>
                    <a:pt x="1294" y="346"/>
                  </a:lnTo>
                  <a:lnTo>
                    <a:pt x="1330" y="339"/>
                  </a:lnTo>
                  <a:lnTo>
                    <a:pt x="1401" y="363"/>
                  </a:lnTo>
                  <a:lnTo>
                    <a:pt x="1463" y="345"/>
                  </a:lnTo>
                  <a:lnTo>
                    <a:pt x="1499" y="226"/>
                  </a:lnTo>
                  <a:lnTo>
                    <a:pt x="1527" y="197"/>
                  </a:lnTo>
                  <a:lnTo>
                    <a:pt x="1550" y="100"/>
                  </a:lnTo>
                  <a:lnTo>
                    <a:pt x="1637" y="100"/>
                  </a:lnTo>
                  <a:lnTo>
                    <a:pt x="1702" y="114"/>
                  </a:lnTo>
                  <a:lnTo>
                    <a:pt x="1662" y="191"/>
                  </a:lnTo>
                  <a:lnTo>
                    <a:pt x="1719" y="272"/>
                  </a:lnTo>
                  <a:lnTo>
                    <a:pt x="1707" y="311"/>
                  </a:lnTo>
                  <a:moveTo>
                    <a:pt x="2521" y="370"/>
                  </a:moveTo>
                  <a:lnTo>
                    <a:pt x="2518" y="445"/>
                  </a:lnTo>
                  <a:lnTo>
                    <a:pt x="2479" y="436"/>
                  </a:lnTo>
                  <a:lnTo>
                    <a:pt x="2468" y="488"/>
                  </a:lnTo>
                  <a:lnTo>
                    <a:pt x="2498" y="533"/>
                  </a:lnTo>
                  <a:lnTo>
                    <a:pt x="2477" y="543"/>
                  </a:lnTo>
                  <a:lnTo>
                    <a:pt x="2447" y="489"/>
                  </a:lnTo>
                  <a:lnTo>
                    <a:pt x="2424" y="380"/>
                  </a:lnTo>
                  <a:lnTo>
                    <a:pt x="2439" y="312"/>
                  </a:lnTo>
                  <a:lnTo>
                    <a:pt x="2463" y="281"/>
                  </a:lnTo>
                  <a:lnTo>
                    <a:pt x="2469" y="328"/>
                  </a:lnTo>
                  <a:lnTo>
                    <a:pt x="2514" y="335"/>
                  </a:lnTo>
                  <a:lnTo>
                    <a:pt x="2521" y="370"/>
                  </a:lnTo>
                  <a:moveTo>
                    <a:pt x="2262" y="346"/>
                  </a:moveTo>
                  <a:lnTo>
                    <a:pt x="2202" y="430"/>
                  </a:lnTo>
                  <a:lnTo>
                    <a:pt x="2145" y="446"/>
                  </a:lnTo>
                  <a:lnTo>
                    <a:pt x="2073" y="430"/>
                  </a:lnTo>
                  <a:lnTo>
                    <a:pt x="1948" y="434"/>
                  </a:lnTo>
                  <a:lnTo>
                    <a:pt x="1882" y="446"/>
                  </a:lnTo>
                  <a:lnTo>
                    <a:pt x="1871" y="511"/>
                  </a:lnTo>
                  <a:lnTo>
                    <a:pt x="1938" y="586"/>
                  </a:lnTo>
                  <a:lnTo>
                    <a:pt x="1979" y="548"/>
                  </a:lnTo>
                  <a:lnTo>
                    <a:pt x="2119" y="519"/>
                  </a:lnTo>
                  <a:lnTo>
                    <a:pt x="2113" y="558"/>
                  </a:lnTo>
                  <a:lnTo>
                    <a:pt x="2080" y="546"/>
                  </a:lnTo>
                  <a:lnTo>
                    <a:pt x="2047" y="596"/>
                  </a:lnTo>
                  <a:lnTo>
                    <a:pt x="1980" y="629"/>
                  </a:lnTo>
                  <a:lnTo>
                    <a:pt x="2049" y="738"/>
                  </a:lnTo>
                  <a:lnTo>
                    <a:pt x="2034" y="767"/>
                  </a:lnTo>
                  <a:lnTo>
                    <a:pt x="2098" y="865"/>
                  </a:lnTo>
                  <a:lnTo>
                    <a:pt x="2095" y="921"/>
                  </a:lnTo>
                  <a:lnTo>
                    <a:pt x="2054" y="946"/>
                  </a:lnTo>
                  <a:lnTo>
                    <a:pt x="2026" y="916"/>
                  </a:lnTo>
                  <a:lnTo>
                    <a:pt x="2065" y="847"/>
                  </a:lnTo>
                  <a:lnTo>
                    <a:pt x="1990" y="880"/>
                  </a:lnTo>
                  <a:lnTo>
                    <a:pt x="1972" y="856"/>
                  </a:lnTo>
                  <a:lnTo>
                    <a:pt x="1983" y="823"/>
                  </a:lnTo>
                  <a:lnTo>
                    <a:pt x="1931" y="773"/>
                  </a:lnTo>
                  <a:lnTo>
                    <a:pt x="1939" y="690"/>
                  </a:lnTo>
                  <a:lnTo>
                    <a:pt x="1888" y="716"/>
                  </a:lnTo>
                  <a:lnTo>
                    <a:pt x="1891" y="815"/>
                  </a:lnTo>
                  <a:lnTo>
                    <a:pt x="1889" y="937"/>
                  </a:lnTo>
                  <a:lnTo>
                    <a:pt x="1841" y="950"/>
                  </a:lnTo>
                  <a:lnTo>
                    <a:pt x="1809" y="925"/>
                  </a:lnTo>
                  <a:lnTo>
                    <a:pt x="1834" y="846"/>
                  </a:lnTo>
                  <a:lnTo>
                    <a:pt x="1826" y="764"/>
                  </a:lnTo>
                  <a:lnTo>
                    <a:pt x="1794" y="763"/>
                  </a:lnTo>
                  <a:lnTo>
                    <a:pt x="1772" y="705"/>
                  </a:lnTo>
                  <a:lnTo>
                    <a:pt x="1805" y="649"/>
                  </a:lnTo>
                  <a:lnTo>
                    <a:pt x="1816" y="582"/>
                  </a:lnTo>
                  <a:lnTo>
                    <a:pt x="1855" y="453"/>
                  </a:lnTo>
                  <a:lnTo>
                    <a:pt x="1871" y="418"/>
                  </a:lnTo>
                  <a:lnTo>
                    <a:pt x="1934" y="355"/>
                  </a:lnTo>
                  <a:lnTo>
                    <a:pt x="1993" y="380"/>
                  </a:lnTo>
                  <a:lnTo>
                    <a:pt x="2088" y="392"/>
                  </a:lnTo>
                  <a:lnTo>
                    <a:pt x="2175" y="388"/>
                  </a:lnTo>
                  <a:lnTo>
                    <a:pt x="2248" y="327"/>
                  </a:lnTo>
                  <a:lnTo>
                    <a:pt x="2262" y="346"/>
                  </a:lnTo>
                  <a:moveTo>
                    <a:pt x="2932" y="565"/>
                  </a:moveTo>
                  <a:lnTo>
                    <a:pt x="2950" y="702"/>
                  </a:lnTo>
                  <a:lnTo>
                    <a:pt x="3026" y="753"/>
                  </a:lnTo>
                  <a:lnTo>
                    <a:pt x="3092" y="663"/>
                  </a:lnTo>
                  <a:lnTo>
                    <a:pt x="3179" y="612"/>
                  </a:lnTo>
                  <a:lnTo>
                    <a:pt x="3246" y="612"/>
                  </a:lnTo>
                  <a:lnTo>
                    <a:pt x="3310" y="641"/>
                  </a:lnTo>
                  <a:lnTo>
                    <a:pt x="3365" y="672"/>
                  </a:lnTo>
                  <a:lnTo>
                    <a:pt x="3445" y="688"/>
                  </a:lnTo>
                  <a:lnTo>
                    <a:pt x="3434" y="965"/>
                  </a:lnTo>
                  <a:lnTo>
                    <a:pt x="3414" y="1243"/>
                  </a:lnTo>
                  <a:lnTo>
                    <a:pt x="3353" y="1173"/>
                  </a:lnTo>
                  <a:lnTo>
                    <a:pt x="3279" y="1156"/>
                  </a:lnTo>
                  <a:lnTo>
                    <a:pt x="3258" y="1180"/>
                  </a:lnTo>
                  <a:lnTo>
                    <a:pt x="3163" y="1183"/>
                  </a:lnTo>
                  <a:lnTo>
                    <a:pt x="3200" y="1114"/>
                  </a:lnTo>
                  <a:lnTo>
                    <a:pt x="3249" y="1090"/>
                  </a:lnTo>
                  <a:lnTo>
                    <a:pt x="3236" y="997"/>
                  </a:lnTo>
                  <a:lnTo>
                    <a:pt x="3205" y="926"/>
                  </a:lnTo>
                  <a:lnTo>
                    <a:pt x="3062" y="854"/>
                  </a:lnTo>
                  <a:lnTo>
                    <a:pt x="3001" y="847"/>
                  </a:lnTo>
                  <a:lnTo>
                    <a:pt x="2891" y="768"/>
                  </a:lnTo>
                  <a:lnTo>
                    <a:pt x="2867" y="809"/>
                  </a:lnTo>
                  <a:lnTo>
                    <a:pt x="2838" y="817"/>
                  </a:lnTo>
                  <a:lnTo>
                    <a:pt x="2822" y="786"/>
                  </a:lnTo>
                  <a:lnTo>
                    <a:pt x="2823" y="749"/>
                  </a:lnTo>
                  <a:lnTo>
                    <a:pt x="2767" y="707"/>
                  </a:lnTo>
                  <a:lnTo>
                    <a:pt x="2849" y="676"/>
                  </a:lnTo>
                  <a:lnTo>
                    <a:pt x="2902" y="678"/>
                  </a:lnTo>
                  <a:lnTo>
                    <a:pt x="2897" y="655"/>
                  </a:lnTo>
                  <a:lnTo>
                    <a:pt x="2787" y="655"/>
                  </a:lnTo>
                  <a:lnTo>
                    <a:pt x="2758" y="604"/>
                  </a:lnTo>
                  <a:lnTo>
                    <a:pt x="2691" y="589"/>
                  </a:lnTo>
                  <a:lnTo>
                    <a:pt x="2659" y="546"/>
                  </a:lnTo>
                  <a:lnTo>
                    <a:pt x="2761" y="526"/>
                  </a:lnTo>
                  <a:lnTo>
                    <a:pt x="2800" y="498"/>
                  </a:lnTo>
                  <a:lnTo>
                    <a:pt x="2920" y="533"/>
                  </a:lnTo>
                  <a:lnTo>
                    <a:pt x="2932" y="565"/>
                  </a:lnTo>
                  <a:moveTo>
                    <a:pt x="2652" y="730"/>
                  </a:moveTo>
                  <a:lnTo>
                    <a:pt x="2677" y="795"/>
                  </a:lnTo>
                  <a:lnTo>
                    <a:pt x="2615" y="760"/>
                  </a:lnTo>
                  <a:lnTo>
                    <a:pt x="2552" y="753"/>
                  </a:lnTo>
                  <a:lnTo>
                    <a:pt x="2510" y="758"/>
                  </a:lnTo>
                  <a:lnTo>
                    <a:pt x="2458" y="755"/>
                  </a:lnTo>
                  <a:lnTo>
                    <a:pt x="2477" y="709"/>
                  </a:lnTo>
                  <a:lnTo>
                    <a:pt x="2570" y="705"/>
                  </a:lnTo>
                  <a:lnTo>
                    <a:pt x="2652" y="730"/>
                  </a:lnTo>
                  <a:moveTo>
                    <a:pt x="2409" y="761"/>
                  </a:moveTo>
                  <a:lnTo>
                    <a:pt x="2380" y="789"/>
                  </a:lnTo>
                  <a:lnTo>
                    <a:pt x="2328" y="774"/>
                  </a:lnTo>
                  <a:lnTo>
                    <a:pt x="2315" y="737"/>
                  </a:lnTo>
                  <a:lnTo>
                    <a:pt x="2391" y="733"/>
                  </a:lnTo>
                  <a:lnTo>
                    <a:pt x="2409" y="761"/>
                  </a:lnTo>
                  <a:moveTo>
                    <a:pt x="2960" y="996"/>
                  </a:moveTo>
                  <a:lnTo>
                    <a:pt x="2917" y="1054"/>
                  </a:lnTo>
                  <a:lnTo>
                    <a:pt x="2914" y="990"/>
                  </a:lnTo>
                  <a:lnTo>
                    <a:pt x="2929" y="959"/>
                  </a:lnTo>
                  <a:lnTo>
                    <a:pt x="2947" y="930"/>
                  </a:lnTo>
                  <a:lnTo>
                    <a:pt x="2962" y="955"/>
                  </a:lnTo>
                  <a:lnTo>
                    <a:pt x="2960" y="996"/>
                  </a:lnTo>
                  <a:moveTo>
                    <a:pt x="996" y="1044"/>
                  </a:moveTo>
                  <a:lnTo>
                    <a:pt x="1139" y="1052"/>
                  </a:lnTo>
                  <a:lnTo>
                    <a:pt x="1158" y="1017"/>
                  </a:lnTo>
                  <a:lnTo>
                    <a:pt x="1295" y="1058"/>
                  </a:lnTo>
                  <a:lnTo>
                    <a:pt x="1319" y="1113"/>
                  </a:lnTo>
                  <a:lnTo>
                    <a:pt x="1431" y="1129"/>
                  </a:lnTo>
                  <a:lnTo>
                    <a:pt x="1519" y="1179"/>
                  </a:lnTo>
                  <a:lnTo>
                    <a:pt x="1431" y="1212"/>
                  </a:lnTo>
                  <a:lnTo>
                    <a:pt x="1351" y="1177"/>
                  </a:lnTo>
                  <a:lnTo>
                    <a:pt x="1283" y="1180"/>
                  </a:lnTo>
                  <a:lnTo>
                    <a:pt x="1206" y="1174"/>
                  </a:lnTo>
                  <a:lnTo>
                    <a:pt x="1136" y="1158"/>
                  </a:lnTo>
                  <a:lnTo>
                    <a:pt x="1052" y="1126"/>
                  </a:lnTo>
                  <a:lnTo>
                    <a:pt x="997" y="1117"/>
                  </a:lnTo>
                  <a:lnTo>
                    <a:pt x="965" y="1128"/>
                  </a:lnTo>
                  <a:lnTo>
                    <a:pt x="830" y="1093"/>
                  </a:lnTo>
                  <a:lnTo>
                    <a:pt x="819" y="1056"/>
                  </a:lnTo>
                  <a:lnTo>
                    <a:pt x="751" y="1050"/>
                  </a:lnTo>
                  <a:lnTo>
                    <a:pt x="807" y="969"/>
                  </a:lnTo>
                  <a:lnTo>
                    <a:pt x="898" y="974"/>
                  </a:lnTo>
                  <a:lnTo>
                    <a:pt x="957" y="1007"/>
                  </a:lnTo>
                  <a:lnTo>
                    <a:pt x="987" y="1013"/>
                  </a:lnTo>
                  <a:lnTo>
                    <a:pt x="996" y="1044"/>
                  </a:lnTo>
                  <a:moveTo>
                    <a:pt x="2061" y="1156"/>
                  </a:moveTo>
                  <a:lnTo>
                    <a:pt x="2046" y="1203"/>
                  </a:lnTo>
                  <a:lnTo>
                    <a:pt x="1932" y="1227"/>
                  </a:lnTo>
                  <a:lnTo>
                    <a:pt x="1833" y="1217"/>
                  </a:lnTo>
                  <a:lnTo>
                    <a:pt x="1835" y="1186"/>
                  </a:lnTo>
                  <a:lnTo>
                    <a:pt x="1896" y="1168"/>
                  </a:lnTo>
                  <a:lnTo>
                    <a:pt x="1941" y="1193"/>
                  </a:lnTo>
                  <a:lnTo>
                    <a:pt x="1991" y="1187"/>
                  </a:lnTo>
                  <a:lnTo>
                    <a:pt x="2061" y="1156"/>
                  </a:lnTo>
                  <a:moveTo>
                    <a:pt x="1685" y="1156"/>
                  </a:moveTo>
                  <a:lnTo>
                    <a:pt x="1711" y="1179"/>
                  </a:lnTo>
                  <a:lnTo>
                    <a:pt x="1758" y="1172"/>
                  </a:lnTo>
                  <a:lnTo>
                    <a:pt x="1774" y="1208"/>
                  </a:lnTo>
                  <a:lnTo>
                    <a:pt x="1685" y="1225"/>
                  </a:lnTo>
                  <a:lnTo>
                    <a:pt x="1633" y="1236"/>
                  </a:lnTo>
                  <a:lnTo>
                    <a:pt x="1592" y="1236"/>
                  </a:lnTo>
                  <a:lnTo>
                    <a:pt x="1622" y="1187"/>
                  </a:lnTo>
                  <a:lnTo>
                    <a:pt x="1663" y="1186"/>
                  </a:lnTo>
                  <a:lnTo>
                    <a:pt x="1685" y="1156"/>
                  </a:lnTo>
                  <a:moveTo>
                    <a:pt x="2161" y="1330"/>
                  </a:moveTo>
                  <a:lnTo>
                    <a:pt x="2095" y="1349"/>
                  </a:lnTo>
                  <a:lnTo>
                    <a:pt x="2087" y="1339"/>
                  </a:lnTo>
                  <a:lnTo>
                    <a:pt x="2097" y="1310"/>
                  </a:lnTo>
                  <a:lnTo>
                    <a:pt x="2133" y="1258"/>
                  </a:lnTo>
                  <a:lnTo>
                    <a:pt x="2210" y="1224"/>
                  </a:lnTo>
                  <a:lnTo>
                    <a:pt x="2217" y="1241"/>
                  </a:lnTo>
                  <a:lnTo>
                    <a:pt x="2216" y="1266"/>
                  </a:lnTo>
                  <a:lnTo>
                    <a:pt x="2161" y="1330"/>
                  </a:lnTo>
                  <a:moveTo>
                    <a:pt x="1881" y="1339"/>
                  </a:moveTo>
                  <a:lnTo>
                    <a:pt x="1850" y="1340"/>
                  </a:lnTo>
                  <a:lnTo>
                    <a:pt x="1756" y="1280"/>
                  </a:lnTo>
                  <a:lnTo>
                    <a:pt x="1827" y="1264"/>
                  </a:lnTo>
                  <a:lnTo>
                    <a:pt x="1864" y="1290"/>
                  </a:lnTo>
                  <a:lnTo>
                    <a:pt x="1888" y="1316"/>
                  </a:lnTo>
                  <a:lnTo>
                    <a:pt x="1881" y="1339"/>
                  </a:lnTo>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34" name="Freeform 87">
              <a:extLst>
                <a:ext uri="{FF2B5EF4-FFF2-40B4-BE49-F238E27FC236}">
                  <a16:creationId xmlns:a16="http://schemas.microsoft.com/office/drawing/2014/main" id="{26D31A7D-C81E-494C-BA8F-767496EE26AB}"/>
                </a:ext>
              </a:extLst>
            </p:cNvPr>
            <p:cNvSpPr>
              <a:spLocks/>
            </p:cNvSpPr>
            <p:nvPr/>
          </p:nvSpPr>
          <p:spPr bwMode="auto">
            <a:xfrm>
              <a:off x="7645400" y="2738437"/>
              <a:ext cx="800100" cy="908050"/>
            </a:xfrm>
            <a:custGeom>
              <a:avLst/>
              <a:gdLst>
                <a:gd name="T0" fmla="*/ 149 w 504"/>
                <a:gd name="T1" fmla="*/ 42 h 572"/>
                <a:gd name="T2" fmla="*/ 148 w 504"/>
                <a:gd name="T3" fmla="*/ 60 h 572"/>
                <a:gd name="T4" fmla="*/ 206 w 504"/>
                <a:gd name="T5" fmla="*/ 110 h 572"/>
                <a:gd name="T6" fmla="*/ 212 w 504"/>
                <a:gd name="T7" fmla="*/ 147 h 572"/>
                <a:gd name="T8" fmla="*/ 282 w 504"/>
                <a:gd name="T9" fmla="*/ 172 h 572"/>
                <a:gd name="T10" fmla="*/ 330 w 504"/>
                <a:gd name="T11" fmla="*/ 189 h 572"/>
                <a:gd name="T12" fmla="*/ 340 w 504"/>
                <a:gd name="T13" fmla="*/ 167 h 572"/>
                <a:gd name="T14" fmla="*/ 355 w 504"/>
                <a:gd name="T15" fmla="*/ 170 h 572"/>
                <a:gd name="T16" fmla="*/ 384 w 504"/>
                <a:gd name="T17" fmla="*/ 179 h 572"/>
                <a:gd name="T18" fmla="*/ 412 w 504"/>
                <a:gd name="T19" fmla="*/ 167 h 572"/>
                <a:gd name="T20" fmla="*/ 430 w 504"/>
                <a:gd name="T21" fmla="*/ 142 h 572"/>
                <a:gd name="T22" fmla="*/ 474 w 504"/>
                <a:gd name="T23" fmla="*/ 126 h 572"/>
                <a:gd name="T24" fmla="*/ 501 w 504"/>
                <a:gd name="T25" fmla="*/ 150 h 572"/>
                <a:gd name="T26" fmla="*/ 504 w 504"/>
                <a:gd name="T27" fmla="*/ 175 h 572"/>
                <a:gd name="T28" fmla="*/ 473 w 504"/>
                <a:gd name="T29" fmla="*/ 197 h 572"/>
                <a:gd name="T30" fmla="*/ 463 w 504"/>
                <a:gd name="T31" fmla="*/ 242 h 572"/>
                <a:gd name="T32" fmla="*/ 449 w 504"/>
                <a:gd name="T33" fmla="*/ 266 h 572"/>
                <a:gd name="T34" fmla="*/ 429 w 504"/>
                <a:gd name="T35" fmla="*/ 247 h 572"/>
                <a:gd name="T36" fmla="*/ 412 w 504"/>
                <a:gd name="T37" fmla="*/ 249 h 572"/>
                <a:gd name="T38" fmla="*/ 428 w 504"/>
                <a:gd name="T39" fmla="*/ 219 h 572"/>
                <a:gd name="T40" fmla="*/ 383 w 504"/>
                <a:gd name="T41" fmla="*/ 212 h 572"/>
                <a:gd name="T42" fmla="*/ 354 w 504"/>
                <a:gd name="T43" fmla="*/ 188 h 572"/>
                <a:gd name="T44" fmla="*/ 356 w 504"/>
                <a:gd name="T45" fmla="*/ 221 h 572"/>
                <a:gd name="T46" fmla="*/ 364 w 504"/>
                <a:gd name="T47" fmla="*/ 246 h 572"/>
                <a:gd name="T48" fmla="*/ 378 w 504"/>
                <a:gd name="T49" fmla="*/ 287 h 572"/>
                <a:gd name="T50" fmla="*/ 347 w 504"/>
                <a:gd name="T51" fmla="*/ 306 h 572"/>
                <a:gd name="T52" fmla="*/ 298 w 504"/>
                <a:gd name="T53" fmla="*/ 357 h 572"/>
                <a:gd name="T54" fmla="*/ 271 w 504"/>
                <a:gd name="T55" fmla="*/ 394 h 572"/>
                <a:gd name="T56" fmla="*/ 238 w 504"/>
                <a:gd name="T57" fmla="*/ 407 h 572"/>
                <a:gd name="T58" fmla="*/ 243 w 504"/>
                <a:gd name="T59" fmla="*/ 467 h 572"/>
                <a:gd name="T60" fmla="*/ 230 w 504"/>
                <a:gd name="T61" fmla="*/ 523 h 572"/>
                <a:gd name="T62" fmla="*/ 212 w 504"/>
                <a:gd name="T63" fmla="*/ 552 h 572"/>
                <a:gd name="T64" fmla="*/ 181 w 504"/>
                <a:gd name="T65" fmla="*/ 553 h 572"/>
                <a:gd name="T66" fmla="*/ 156 w 504"/>
                <a:gd name="T67" fmla="*/ 493 h 572"/>
                <a:gd name="T68" fmla="*/ 134 w 504"/>
                <a:gd name="T69" fmla="*/ 434 h 572"/>
                <a:gd name="T70" fmla="*/ 95 w 504"/>
                <a:gd name="T71" fmla="*/ 338 h 572"/>
                <a:gd name="T72" fmla="*/ 61 w 504"/>
                <a:gd name="T73" fmla="*/ 306 h 572"/>
                <a:gd name="T74" fmla="*/ 29 w 504"/>
                <a:gd name="T75" fmla="*/ 271 h 572"/>
                <a:gd name="T76" fmla="*/ 10 w 504"/>
                <a:gd name="T77" fmla="*/ 231 h 572"/>
                <a:gd name="T78" fmla="*/ 31 w 504"/>
                <a:gd name="T79" fmla="*/ 203 h 572"/>
                <a:gd name="T80" fmla="*/ 29 w 504"/>
                <a:gd name="T81" fmla="*/ 156 h 572"/>
                <a:gd name="T82" fmla="*/ 72 w 504"/>
                <a:gd name="T83" fmla="*/ 115 h 572"/>
                <a:gd name="T84" fmla="*/ 94 w 504"/>
                <a:gd name="T85" fmla="*/ 67 h 572"/>
                <a:gd name="T86" fmla="*/ 58 w 504"/>
                <a:gd name="T87" fmla="*/ 25 h 572"/>
                <a:gd name="T88" fmla="*/ 110 w 504"/>
                <a:gd name="T89" fmla="*/ 18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04" h="572">
                  <a:moveTo>
                    <a:pt x="122" y="0"/>
                  </a:moveTo>
                  <a:lnTo>
                    <a:pt x="147" y="25"/>
                  </a:lnTo>
                  <a:lnTo>
                    <a:pt x="149" y="42"/>
                  </a:lnTo>
                  <a:lnTo>
                    <a:pt x="159" y="52"/>
                  </a:lnTo>
                  <a:lnTo>
                    <a:pt x="161" y="63"/>
                  </a:lnTo>
                  <a:lnTo>
                    <a:pt x="148" y="60"/>
                  </a:lnTo>
                  <a:lnTo>
                    <a:pt x="158" y="83"/>
                  </a:lnTo>
                  <a:lnTo>
                    <a:pt x="178" y="96"/>
                  </a:lnTo>
                  <a:lnTo>
                    <a:pt x="206" y="110"/>
                  </a:lnTo>
                  <a:lnTo>
                    <a:pt x="197" y="120"/>
                  </a:lnTo>
                  <a:lnTo>
                    <a:pt x="194" y="139"/>
                  </a:lnTo>
                  <a:lnTo>
                    <a:pt x="212" y="147"/>
                  </a:lnTo>
                  <a:lnTo>
                    <a:pt x="231" y="157"/>
                  </a:lnTo>
                  <a:lnTo>
                    <a:pt x="257" y="169"/>
                  </a:lnTo>
                  <a:lnTo>
                    <a:pt x="282" y="172"/>
                  </a:lnTo>
                  <a:lnTo>
                    <a:pt x="294" y="182"/>
                  </a:lnTo>
                  <a:lnTo>
                    <a:pt x="308" y="184"/>
                  </a:lnTo>
                  <a:lnTo>
                    <a:pt x="330" y="189"/>
                  </a:lnTo>
                  <a:lnTo>
                    <a:pt x="345" y="189"/>
                  </a:lnTo>
                  <a:lnTo>
                    <a:pt x="346" y="181"/>
                  </a:lnTo>
                  <a:lnTo>
                    <a:pt x="340" y="167"/>
                  </a:lnTo>
                  <a:lnTo>
                    <a:pt x="340" y="158"/>
                  </a:lnTo>
                  <a:lnTo>
                    <a:pt x="350" y="154"/>
                  </a:lnTo>
                  <a:lnTo>
                    <a:pt x="355" y="170"/>
                  </a:lnTo>
                  <a:lnTo>
                    <a:pt x="356" y="174"/>
                  </a:lnTo>
                  <a:lnTo>
                    <a:pt x="374" y="182"/>
                  </a:lnTo>
                  <a:lnTo>
                    <a:pt x="384" y="179"/>
                  </a:lnTo>
                  <a:lnTo>
                    <a:pt x="400" y="181"/>
                  </a:lnTo>
                  <a:lnTo>
                    <a:pt x="414" y="180"/>
                  </a:lnTo>
                  <a:lnTo>
                    <a:pt x="412" y="167"/>
                  </a:lnTo>
                  <a:lnTo>
                    <a:pt x="404" y="161"/>
                  </a:lnTo>
                  <a:lnTo>
                    <a:pt x="418" y="158"/>
                  </a:lnTo>
                  <a:lnTo>
                    <a:pt x="430" y="142"/>
                  </a:lnTo>
                  <a:lnTo>
                    <a:pt x="447" y="129"/>
                  </a:lnTo>
                  <a:lnTo>
                    <a:pt x="463" y="134"/>
                  </a:lnTo>
                  <a:lnTo>
                    <a:pt x="474" y="126"/>
                  </a:lnTo>
                  <a:lnTo>
                    <a:pt x="485" y="139"/>
                  </a:lnTo>
                  <a:lnTo>
                    <a:pt x="481" y="147"/>
                  </a:lnTo>
                  <a:lnTo>
                    <a:pt x="501" y="150"/>
                  </a:lnTo>
                  <a:lnTo>
                    <a:pt x="504" y="158"/>
                  </a:lnTo>
                  <a:lnTo>
                    <a:pt x="499" y="162"/>
                  </a:lnTo>
                  <a:lnTo>
                    <a:pt x="504" y="175"/>
                  </a:lnTo>
                  <a:lnTo>
                    <a:pt x="490" y="171"/>
                  </a:lnTo>
                  <a:lnTo>
                    <a:pt x="470" y="185"/>
                  </a:lnTo>
                  <a:lnTo>
                    <a:pt x="473" y="197"/>
                  </a:lnTo>
                  <a:lnTo>
                    <a:pt x="467" y="215"/>
                  </a:lnTo>
                  <a:lnTo>
                    <a:pt x="468" y="225"/>
                  </a:lnTo>
                  <a:lnTo>
                    <a:pt x="463" y="242"/>
                  </a:lnTo>
                  <a:lnTo>
                    <a:pt x="449" y="237"/>
                  </a:lnTo>
                  <a:lnTo>
                    <a:pt x="452" y="259"/>
                  </a:lnTo>
                  <a:lnTo>
                    <a:pt x="449" y="266"/>
                  </a:lnTo>
                  <a:lnTo>
                    <a:pt x="452" y="274"/>
                  </a:lnTo>
                  <a:lnTo>
                    <a:pt x="444" y="280"/>
                  </a:lnTo>
                  <a:lnTo>
                    <a:pt x="429" y="247"/>
                  </a:lnTo>
                  <a:lnTo>
                    <a:pt x="424" y="247"/>
                  </a:lnTo>
                  <a:lnTo>
                    <a:pt x="424" y="260"/>
                  </a:lnTo>
                  <a:lnTo>
                    <a:pt x="412" y="249"/>
                  </a:lnTo>
                  <a:lnTo>
                    <a:pt x="415" y="237"/>
                  </a:lnTo>
                  <a:lnTo>
                    <a:pt x="423" y="236"/>
                  </a:lnTo>
                  <a:lnTo>
                    <a:pt x="428" y="219"/>
                  </a:lnTo>
                  <a:lnTo>
                    <a:pt x="417" y="215"/>
                  </a:lnTo>
                  <a:lnTo>
                    <a:pt x="400" y="215"/>
                  </a:lnTo>
                  <a:lnTo>
                    <a:pt x="383" y="212"/>
                  </a:lnTo>
                  <a:lnTo>
                    <a:pt x="378" y="198"/>
                  </a:lnTo>
                  <a:lnTo>
                    <a:pt x="370" y="197"/>
                  </a:lnTo>
                  <a:lnTo>
                    <a:pt x="354" y="188"/>
                  </a:lnTo>
                  <a:lnTo>
                    <a:pt x="350" y="202"/>
                  </a:lnTo>
                  <a:lnTo>
                    <a:pt x="366" y="213"/>
                  </a:lnTo>
                  <a:lnTo>
                    <a:pt x="356" y="221"/>
                  </a:lnTo>
                  <a:lnTo>
                    <a:pt x="353" y="228"/>
                  </a:lnTo>
                  <a:lnTo>
                    <a:pt x="365" y="234"/>
                  </a:lnTo>
                  <a:lnTo>
                    <a:pt x="364" y="246"/>
                  </a:lnTo>
                  <a:lnTo>
                    <a:pt x="373" y="262"/>
                  </a:lnTo>
                  <a:lnTo>
                    <a:pt x="379" y="279"/>
                  </a:lnTo>
                  <a:lnTo>
                    <a:pt x="378" y="287"/>
                  </a:lnTo>
                  <a:lnTo>
                    <a:pt x="365" y="286"/>
                  </a:lnTo>
                  <a:lnTo>
                    <a:pt x="344" y="291"/>
                  </a:lnTo>
                  <a:lnTo>
                    <a:pt x="347" y="306"/>
                  </a:lnTo>
                  <a:lnTo>
                    <a:pt x="339" y="319"/>
                  </a:lnTo>
                  <a:lnTo>
                    <a:pt x="315" y="333"/>
                  </a:lnTo>
                  <a:lnTo>
                    <a:pt x="298" y="357"/>
                  </a:lnTo>
                  <a:lnTo>
                    <a:pt x="286" y="370"/>
                  </a:lnTo>
                  <a:lnTo>
                    <a:pt x="270" y="384"/>
                  </a:lnTo>
                  <a:lnTo>
                    <a:pt x="271" y="394"/>
                  </a:lnTo>
                  <a:lnTo>
                    <a:pt x="262" y="399"/>
                  </a:lnTo>
                  <a:lnTo>
                    <a:pt x="246" y="406"/>
                  </a:lnTo>
                  <a:lnTo>
                    <a:pt x="238" y="407"/>
                  </a:lnTo>
                  <a:lnTo>
                    <a:pt x="234" y="423"/>
                  </a:lnTo>
                  <a:lnTo>
                    <a:pt x="241" y="450"/>
                  </a:lnTo>
                  <a:lnTo>
                    <a:pt x="243" y="467"/>
                  </a:lnTo>
                  <a:lnTo>
                    <a:pt x="237" y="487"/>
                  </a:lnTo>
                  <a:lnTo>
                    <a:pt x="239" y="522"/>
                  </a:lnTo>
                  <a:lnTo>
                    <a:pt x="230" y="523"/>
                  </a:lnTo>
                  <a:lnTo>
                    <a:pt x="222" y="539"/>
                  </a:lnTo>
                  <a:lnTo>
                    <a:pt x="228" y="546"/>
                  </a:lnTo>
                  <a:lnTo>
                    <a:pt x="212" y="552"/>
                  </a:lnTo>
                  <a:lnTo>
                    <a:pt x="206" y="566"/>
                  </a:lnTo>
                  <a:lnTo>
                    <a:pt x="199" y="572"/>
                  </a:lnTo>
                  <a:lnTo>
                    <a:pt x="181" y="553"/>
                  </a:lnTo>
                  <a:lnTo>
                    <a:pt x="171" y="523"/>
                  </a:lnTo>
                  <a:lnTo>
                    <a:pt x="163" y="503"/>
                  </a:lnTo>
                  <a:lnTo>
                    <a:pt x="156" y="493"/>
                  </a:lnTo>
                  <a:lnTo>
                    <a:pt x="144" y="473"/>
                  </a:lnTo>
                  <a:lnTo>
                    <a:pt x="138" y="447"/>
                  </a:lnTo>
                  <a:lnTo>
                    <a:pt x="134" y="434"/>
                  </a:lnTo>
                  <a:lnTo>
                    <a:pt x="115" y="405"/>
                  </a:lnTo>
                  <a:lnTo>
                    <a:pt x="103" y="365"/>
                  </a:lnTo>
                  <a:lnTo>
                    <a:pt x="95" y="338"/>
                  </a:lnTo>
                  <a:lnTo>
                    <a:pt x="92" y="313"/>
                  </a:lnTo>
                  <a:lnTo>
                    <a:pt x="86" y="294"/>
                  </a:lnTo>
                  <a:lnTo>
                    <a:pt x="61" y="306"/>
                  </a:lnTo>
                  <a:lnTo>
                    <a:pt x="48" y="304"/>
                  </a:lnTo>
                  <a:lnTo>
                    <a:pt x="22" y="279"/>
                  </a:lnTo>
                  <a:lnTo>
                    <a:pt x="29" y="271"/>
                  </a:lnTo>
                  <a:lnTo>
                    <a:pt x="23" y="263"/>
                  </a:lnTo>
                  <a:lnTo>
                    <a:pt x="0" y="245"/>
                  </a:lnTo>
                  <a:lnTo>
                    <a:pt x="10" y="231"/>
                  </a:lnTo>
                  <a:lnTo>
                    <a:pt x="49" y="231"/>
                  </a:lnTo>
                  <a:lnTo>
                    <a:pt x="43" y="213"/>
                  </a:lnTo>
                  <a:lnTo>
                    <a:pt x="31" y="203"/>
                  </a:lnTo>
                  <a:lnTo>
                    <a:pt x="27" y="187"/>
                  </a:lnTo>
                  <a:lnTo>
                    <a:pt x="13" y="178"/>
                  </a:lnTo>
                  <a:lnTo>
                    <a:pt x="29" y="156"/>
                  </a:lnTo>
                  <a:lnTo>
                    <a:pt x="50" y="158"/>
                  </a:lnTo>
                  <a:lnTo>
                    <a:pt x="65" y="136"/>
                  </a:lnTo>
                  <a:lnTo>
                    <a:pt x="72" y="115"/>
                  </a:lnTo>
                  <a:lnTo>
                    <a:pt x="85" y="94"/>
                  </a:lnTo>
                  <a:lnTo>
                    <a:pt x="81" y="79"/>
                  </a:lnTo>
                  <a:lnTo>
                    <a:pt x="94" y="67"/>
                  </a:lnTo>
                  <a:lnTo>
                    <a:pt x="77" y="57"/>
                  </a:lnTo>
                  <a:lnTo>
                    <a:pt x="68" y="43"/>
                  </a:lnTo>
                  <a:lnTo>
                    <a:pt x="58" y="25"/>
                  </a:lnTo>
                  <a:lnTo>
                    <a:pt x="64" y="16"/>
                  </a:lnTo>
                  <a:lnTo>
                    <a:pt x="92" y="21"/>
                  </a:lnTo>
                  <a:lnTo>
                    <a:pt x="110" y="18"/>
                  </a:lnTo>
                  <a:lnTo>
                    <a:pt x="122" y="0"/>
                  </a:lnTo>
                  <a:close/>
                </a:path>
              </a:pathLst>
            </a:custGeom>
            <a:solidFill>
              <a:srgbClr val="A32A23"/>
            </a:solid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35" name="Freeform 88">
              <a:extLst>
                <a:ext uri="{FF2B5EF4-FFF2-40B4-BE49-F238E27FC236}">
                  <a16:creationId xmlns:a16="http://schemas.microsoft.com/office/drawing/2014/main" id="{863845D4-6EEF-0C4C-92F6-49C7FF4AAE15}"/>
                </a:ext>
              </a:extLst>
            </p:cNvPr>
            <p:cNvSpPr>
              <a:spLocks/>
            </p:cNvSpPr>
            <p:nvPr/>
          </p:nvSpPr>
          <p:spPr bwMode="auto">
            <a:xfrm>
              <a:off x="5456238" y="2103437"/>
              <a:ext cx="100013" cy="109538"/>
            </a:xfrm>
            <a:custGeom>
              <a:avLst/>
              <a:gdLst>
                <a:gd name="T0" fmla="*/ 61 w 63"/>
                <a:gd name="T1" fmla="*/ 25 h 69"/>
                <a:gd name="T2" fmla="*/ 63 w 63"/>
                <a:gd name="T3" fmla="*/ 40 h 69"/>
                <a:gd name="T4" fmla="*/ 51 w 63"/>
                <a:gd name="T5" fmla="*/ 57 h 69"/>
                <a:gd name="T6" fmla="*/ 22 w 63"/>
                <a:gd name="T7" fmla="*/ 69 h 69"/>
                <a:gd name="T8" fmla="*/ 0 w 63"/>
                <a:gd name="T9" fmla="*/ 66 h 69"/>
                <a:gd name="T10" fmla="*/ 14 w 63"/>
                <a:gd name="T11" fmla="*/ 45 h 69"/>
                <a:gd name="T12" fmla="*/ 7 w 63"/>
                <a:gd name="T13" fmla="*/ 25 h 69"/>
                <a:gd name="T14" fmla="*/ 29 w 63"/>
                <a:gd name="T15" fmla="*/ 10 h 69"/>
                <a:gd name="T16" fmla="*/ 41 w 63"/>
                <a:gd name="T17" fmla="*/ 0 h 69"/>
                <a:gd name="T18" fmla="*/ 44 w 63"/>
                <a:gd name="T19" fmla="*/ 11 h 69"/>
                <a:gd name="T20" fmla="*/ 40 w 63"/>
                <a:gd name="T21" fmla="*/ 22 h 69"/>
                <a:gd name="T22" fmla="*/ 50 w 63"/>
                <a:gd name="T23" fmla="*/ 21 h 69"/>
                <a:gd name="T24" fmla="*/ 61 w 63"/>
                <a:gd name="T25" fmla="*/ 25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 h="69">
                  <a:moveTo>
                    <a:pt x="61" y="25"/>
                  </a:moveTo>
                  <a:lnTo>
                    <a:pt x="63" y="40"/>
                  </a:lnTo>
                  <a:lnTo>
                    <a:pt x="51" y="57"/>
                  </a:lnTo>
                  <a:lnTo>
                    <a:pt x="22" y="69"/>
                  </a:lnTo>
                  <a:lnTo>
                    <a:pt x="0" y="66"/>
                  </a:lnTo>
                  <a:lnTo>
                    <a:pt x="14" y="45"/>
                  </a:lnTo>
                  <a:lnTo>
                    <a:pt x="7" y="25"/>
                  </a:lnTo>
                  <a:lnTo>
                    <a:pt x="29" y="10"/>
                  </a:lnTo>
                  <a:lnTo>
                    <a:pt x="41" y="0"/>
                  </a:lnTo>
                  <a:lnTo>
                    <a:pt x="44" y="11"/>
                  </a:lnTo>
                  <a:lnTo>
                    <a:pt x="40" y="22"/>
                  </a:lnTo>
                  <a:lnTo>
                    <a:pt x="50" y="21"/>
                  </a:lnTo>
                  <a:lnTo>
                    <a:pt x="61" y="25"/>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36" name="Freeform 89">
              <a:extLst>
                <a:ext uri="{FF2B5EF4-FFF2-40B4-BE49-F238E27FC236}">
                  <a16:creationId xmlns:a16="http://schemas.microsoft.com/office/drawing/2014/main" id="{81396E55-3ECF-5E43-8383-ECE7343872BA}"/>
                </a:ext>
              </a:extLst>
            </p:cNvPr>
            <p:cNvSpPr>
              <a:spLocks/>
            </p:cNvSpPr>
            <p:nvPr/>
          </p:nvSpPr>
          <p:spPr bwMode="auto">
            <a:xfrm>
              <a:off x="6894512" y="2600326"/>
              <a:ext cx="598488" cy="481013"/>
            </a:xfrm>
            <a:custGeom>
              <a:avLst/>
              <a:gdLst>
                <a:gd name="T0" fmla="*/ 190 w 377"/>
                <a:gd name="T1" fmla="*/ 48 h 303"/>
                <a:gd name="T2" fmla="*/ 211 w 377"/>
                <a:gd name="T3" fmla="*/ 37 h 303"/>
                <a:gd name="T4" fmla="*/ 231 w 377"/>
                <a:gd name="T5" fmla="*/ 35 h 303"/>
                <a:gd name="T6" fmla="*/ 266 w 377"/>
                <a:gd name="T7" fmla="*/ 48 h 303"/>
                <a:gd name="T8" fmla="*/ 302 w 377"/>
                <a:gd name="T9" fmla="*/ 67 h 303"/>
                <a:gd name="T10" fmla="*/ 306 w 377"/>
                <a:gd name="T11" fmla="*/ 110 h 303"/>
                <a:gd name="T12" fmla="*/ 312 w 377"/>
                <a:gd name="T13" fmla="*/ 128 h 303"/>
                <a:gd name="T14" fmla="*/ 315 w 377"/>
                <a:gd name="T15" fmla="*/ 156 h 303"/>
                <a:gd name="T16" fmla="*/ 333 w 377"/>
                <a:gd name="T17" fmla="*/ 173 h 303"/>
                <a:gd name="T18" fmla="*/ 324 w 377"/>
                <a:gd name="T19" fmla="*/ 205 h 303"/>
                <a:gd name="T20" fmla="*/ 343 w 377"/>
                <a:gd name="T21" fmla="*/ 228 h 303"/>
                <a:gd name="T22" fmla="*/ 365 w 377"/>
                <a:gd name="T23" fmla="*/ 256 h 303"/>
                <a:gd name="T24" fmla="*/ 377 w 377"/>
                <a:gd name="T25" fmla="*/ 268 h 303"/>
                <a:gd name="T26" fmla="*/ 349 w 377"/>
                <a:gd name="T27" fmla="*/ 303 h 303"/>
                <a:gd name="T28" fmla="*/ 295 w 377"/>
                <a:gd name="T29" fmla="*/ 292 h 303"/>
                <a:gd name="T30" fmla="*/ 264 w 377"/>
                <a:gd name="T31" fmla="*/ 264 h 303"/>
                <a:gd name="T32" fmla="*/ 241 w 377"/>
                <a:gd name="T33" fmla="*/ 264 h 303"/>
                <a:gd name="T34" fmla="*/ 202 w 377"/>
                <a:gd name="T35" fmla="*/ 268 h 303"/>
                <a:gd name="T36" fmla="*/ 164 w 377"/>
                <a:gd name="T37" fmla="*/ 246 h 303"/>
                <a:gd name="T38" fmla="*/ 133 w 377"/>
                <a:gd name="T39" fmla="*/ 198 h 303"/>
                <a:gd name="T40" fmla="*/ 112 w 377"/>
                <a:gd name="T41" fmla="*/ 195 h 303"/>
                <a:gd name="T42" fmla="*/ 96 w 377"/>
                <a:gd name="T43" fmla="*/ 192 h 303"/>
                <a:gd name="T44" fmla="*/ 88 w 377"/>
                <a:gd name="T45" fmla="*/ 181 h 303"/>
                <a:gd name="T46" fmla="*/ 78 w 377"/>
                <a:gd name="T47" fmla="*/ 150 h 303"/>
                <a:gd name="T48" fmla="*/ 40 w 377"/>
                <a:gd name="T49" fmla="*/ 119 h 303"/>
                <a:gd name="T50" fmla="*/ 49 w 377"/>
                <a:gd name="T51" fmla="*/ 96 h 303"/>
                <a:gd name="T52" fmla="*/ 34 w 377"/>
                <a:gd name="T53" fmla="*/ 77 h 303"/>
                <a:gd name="T54" fmla="*/ 7 w 377"/>
                <a:gd name="T55" fmla="*/ 36 h 303"/>
                <a:gd name="T56" fmla="*/ 0 w 377"/>
                <a:gd name="T57" fmla="*/ 6 h 303"/>
                <a:gd name="T58" fmla="*/ 15 w 377"/>
                <a:gd name="T59" fmla="*/ 8 h 303"/>
                <a:gd name="T60" fmla="*/ 37 w 377"/>
                <a:gd name="T61" fmla="*/ 20 h 303"/>
                <a:gd name="T62" fmla="*/ 60 w 377"/>
                <a:gd name="T63" fmla="*/ 5 h 303"/>
                <a:gd name="T64" fmla="*/ 73 w 377"/>
                <a:gd name="T65" fmla="*/ 9 h 303"/>
                <a:gd name="T66" fmla="*/ 81 w 377"/>
                <a:gd name="T67" fmla="*/ 30 h 303"/>
                <a:gd name="T68" fmla="*/ 93 w 377"/>
                <a:gd name="T69" fmla="*/ 44 h 303"/>
                <a:gd name="T70" fmla="*/ 124 w 377"/>
                <a:gd name="T71" fmla="*/ 59 h 303"/>
                <a:gd name="T72" fmla="*/ 175 w 377"/>
                <a:gd name="T73" fmla="*/ 57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77" h="303">
                  <a:moveTo>
                    <a:pt x="176" y="52"/>
                  </a:moveTo>
                  <a:lnTo>
                    <a:pt x="190" y="48"/>
                  </a:lnTo>
                  <a:lnTo>
                    <a:pt x="200" y="36"/>
                  </a:lnTo>
                  <a:lnTo>
                    <a:pt x="211" y="37"/>
                  </a:lnTo>
                  <a:lnTo>
                    <a:pt x="218" y="33"/>
                  </a:lnTo>
                  <a:lnTo>
                    <a:pt x="231" y="35"/>
                  </a:lnTo>
                  <a:lnTo>
                    <a:pt x="252" y="45"/>
                  </a:lnTo>
                  <a:lnTo>
                    <a:pt x="266" y="48"/>
                  </a:lnTo>
                  <a:lnTo>
                    <a:pt x="289" y="66"/>
                  </a:lnTo>
                  <a:lnTo>
                    <a:pt x="302" y="67"/>
                  </a:lnTo>
                  <a:lnTo>
                    <a:pt x="308" y="84"/>
                  </a:lnTo>
                  <a:lnTo>
                    <a:pt x="306" y="110"/>
                  </a:lnTo>
                  <a:lnTo>
                    <a:pt x="304" y="125"/>
                  </a:lnTo>
                  <a:lnTo>
                    <a:pt x="312" y="128"/>
                  </a:lnTo>
                  <a:lnTo>
                    <a:pt x="307" y="139"/>
                  </a:lnTo>
                  <a:lnTo>
                    <a:pt x="315" y="156"/>
                  </a:lnTo>
                  <a:lnTo>
                    <a:pt x="319" y="169"/>
                  </a:lnTo>
                  <a:lnTo>
                    <a:pt x="333" y="173"/>
                  </a:lnTo>
                  <a:lnTo>
                    <a:pt x="337" y="186"/>
                  </a:lnTo>
                  <a:lnTo>
                    <a:pt x="324" y="205"/>
                  </a:lnTo>
                  <a:lnTo>
                    <a:pt x="334" y="216"/>
                  </a:lnTo>
                  <a:lnTo>
                    <a:pt x="343" y="228"/>
                  </a:lnTo>
                  <a:lnTo>
                    <a:pt x="362" y="237"/>
                  </a:lnTo>
                  <a:lnTo>
                    <a:pt x="365" y="256"/>
                  </a:lnTo>
                  <a:lnTo>
                    <a:pt x="374" y="259"/>
                  </a:lnTo>
                  <a:lnTo>
                    <a:pt x="377" y="268"/>
                  </a:lnTo>
                  <a:lnTo>
                    <a:pt x="353" y="279"/>
                  </a:lnTo>
                  <a:lnTo>
                    <a:pt x="349" y="303"/>
                  </a:lnTo>
                  <a:lnTo>
                    <a:pt x="315" y="297"/>
                  </a:lnTo>
                  <a:lnTo>
                    <a:pt x="295" y="292"/>
                  </a:lnTo>
                  <a:lnTo>
                    <a:pt x="274" y="290"/>
                  </a:lnTo>
                  <a:lnTo>
                    <a:pt x="264" y="264"/>
                  </a:lnTo>
                  <a:lnTo>
                    <a:pt x="255" y="260"/>
                  </a:lnTo>
                  <a:lnTo>
                    <a:pt x="241" y="264"/>
                  </a:lnTo>
                  <a:lnTo>
                    <a:pt x="225" y="274"/>
                  </a:lnTo>
                  <a:lnTo>
                    <a:pt x="202" y="268"/>
                  </a:lnTo>
                  <a:lnTo>
                    <a:pt x="182" y="251"/>
                  </a:lnTo>
                  <a:lnTo>
                    <a:pt x="164" y="246"/>
                  </a:lnTo>
                  <a:lnTo>
                    <a:pt x="150" y="226"/>
                  </a:lnTo>
                  <a:lnTo>
                    <a:pt x="133" y="198"/>
                  </a:lnTo>
                  <a:lnTo>
                    <a:pt x="124" y="202"/>
                  </a:lnTo>
                  <a:lnTo>
                    <a:pt x="112" y="195"/>
                  </a:lnTo>
                  <a:lnTo>
                    <a:pt x="107" y="203"/>
                  </a:lnTo>
                  <a:lnTo>
                    <a:pt x="96" y="192"/>
                  </a:lnTo>
                  <a:lnTo>
                    <a:pt x="94" y="181"/>
                  </a:lnTo>
                  <a:lnTo>
                    <a:pt x="88" y="181"/>
                  </a:lnTo>
                  <a:lnTo>
                    <a:pt x="89" y="166"/>
                  </a:lnTo>
                  <a:lnTo>
                    <a:pt x="78" y="150"/>
                  </a:lnTo>
                  <a:lnTo>
                    <a:pt x="55" y="139"/>
                  </a:lnTo>
                  <a:lnTo>
                    <a:pt x="40" y="119"/>
                  </a:lnTo>
                  <a:lnTo>
                    <a:pt x="42" y="103"/>
                  </a:lnTo>
                  <a:lnTo>
                    <a:pt x="49" y="96"/>
                  </a:lnTo>
                  <a:lnTo>
                    <a:pt x="46" y="84"/>
                  </a:lnTo>
                  <a:lnTo>
                    <a:pt x="34" y="77"/>
                  </a:lnTo>
                  <a:lnTo>
                    <a:pt x="19" y="53"/>
                  </a:lnTo>
                  <a:lnTo>
                    <a:pt x="7" y="36"/>
                  </a:lnTo>
                  <a:lnTo>
                    <a:pt x="9" y="30"/>
                  </a:lnTo>
                  <a:lnTo>
                    <a:pt x="0" y="6"/>
                  </a:lnTo>
                  <a:lnTo>
                    <a:pt x="11" y="0"/>
                  </a:lnTo>
                  <a:lnTo>
                    <a:pt x="15" y="8"/>
                  </a:lnTo>
                  <a:lnTo>
                    <a:pt x="25" y="18"/>
                  </a:lnTo>
                  <a:lnTo>
                    <a:pt x="37" y="20"/>
                  </a:lnTo>
                  <a:lnTo>
                    <a:pt x="43" y="20"/>
                  </a:lnTo>
                  <a:lnTo>
                    <a:pt x="60" y="5"/>
                  </a:lnTo>
                  <a:lnTo>
                    <a:pt x="67" y="3"/>
                  </a:lnTo>
                  <a:lnTo>
                    <a:pt x="73" y="9"/>
                  </a:lnTo>
                  <a:lnTo>
                    <a:pt x="69" y="19"/>
                  </a:lnTo>
                  <a:lnTo>
                    <a:pt x="81" y="30"/>
                  </a:lnTo>
                  <a:lnTo>
                    <a:pt x="85" y="29"/>
                  </a:lnTo>
                  <a:lnTo>
                    <a:pt x="93" y="44"/>
                  </a:lnTo>
                  <a:lnTo>
                    <a:pt x="110" y="49"/>
                  </a:lnTo>
                  <a:lnTo>
                    <a:pt x="124" y="59"/>
                  </a:lnTo>
                  <a:lnTo>
                    <a:pt x="149" y="63"/>
                  </a:lnTo>
                  <a:lnTo>
                    <a:pt x="175" y="57"/>
                  </a:lnTo>
                  <a:lnTo>
                    <a:pt x="176" y="52"/>
                  </a:lnTo>
                  <a:close/>
                </a:path>
              </a:pathLst>
            </a:custGeom>
            <a:solidFill>
              <a:srgbClr val="F0AE41"/>
            </a:solid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37" name="Freeform 90">
              <a:extLst>
                <a:ext uri="{FF2B5EF4-FFF2-40B4-BE49-F238E27FC236}">
                  <a16:creationId xmlns:a16="http://schemas.microsoft.com/office/drawing/2014/main" id="{23F3F0F5-B278-EE49-A8C4-FC9F3FED8500}"/>
                </a:ext>
              </a:extLst>
            </p:cNvPr>
            <p:cNvSpPr>
              <a:spLocks/>
            </p:cNvSpPr>
            <p:nvPr/>
          </p:nvSpPr>
          <p:spPr bwMode="auto">
            <a:xfrm>
              <a:off x="6778625" y="2676525"/>
              <a:ext cx="285750" cy="273050"/>
            </a:xfrm>
            <a:custGeom>
              <a:avLst/>
              <a:gdLst>
                <a:gd name="T0" fmla="*/ 107 w 180"/>
                <a:gd name="T1" fmla="*/ 29 h 172"/>
                <a:gd name="T2" fmla="*/ 119 w 180"/>
                <a:gd name="T3" fmla="*/ 36 h 172"/>
                <a:gd name="T4" fmla="*/ 122 w 180"/>
                <a:gd name="T5" fmla="*/ 48 h 172"/>
                <a:gd name="T6" fmla="*/ 115 w 180"/>
                <a:gd name="T7" fmla="*/ 55 h 172"/>
                <a:gd name="T8" fmla="*/ 113 w 180"/>
                <a:gd name="T9" fmla="*/ 71 h 172"/>
                <a:gd name="T10" fmla="*/ 128 w 180"/>
                <a:gd name="T11" fmla="*/ 91 h 172"/>
                <a:gd name="T12" fmla="*/ 151 w 180"/>
                <a:gd name="T13" fmla="*/ 102 h 172"/>
                <a:gd name="T14" fmla="*/ 162 w 180"/>
                <a:gd name="T15" fmla="*/ 118 h 172"/>
                <a:gd name="T16" fmla="*/ 161 w 180"/>
                <a:gd name="T17" fmla="*/ 133 h 172"/>
                <a:gd name="T18" fmla="*/ 167 w 180"/>
                <a:gd name="T19" fmla="*/ 133 h 172"/>
                <a:gd name="T20" fmla="*/ 169 w 180"/>
                <a:gd name="T21" fmla="*/ 144 h 172"/>
                <a:gd name="T22" fmla="*/ 180 w 180"/>
                <a:gd name="T23" fmla="*/ 155 h 172"/>
                <a:gd name="T24" fmla="*/ 169 w 180"/>
                <a:gd name="T25" fmla="*/ 154 h 172"/>
                <a:gd name="T26" fmla="*/ 157 w 180"/>
                <a:gd name="T27" fmla="*/ 152 h 172"/>
                <a:gd name="T28" fmla="*/ 147 w 180"/>
                <a:gd name="T29" fmla="*/ 172 h 172"/>
                <a:gd name="T30" fmla="*/ 114 w 180"/>
                <a:gd name="T31" fmla="*/ 170 h 172"/>
                <a:gd name="T32" fmla="*/ 59 w 180"/>
                <a:gd name="T33" fmla="*/ 129 h 172"/>
                <a:gd name="T34" fmla="*/ 31 w 180"/>
                <a:gd name="T35" fmla="*/ 114 h 172"/>
                <a:gd name="T36" fmla="*/ 10 w 180"/>
                <a:gd name="T37" fmla="*/ 109 h 172"/>
                <a:gd name="T38" fmla="*/ 0 w 180"/>
                <a:gd name="T39" fmla="*/ 83 h 172"/>
                <a:gd name="T40" fmla="*/ 35 w 180"/>
                <a:gd name="T41" fmla="*/ 62 h 172"/>
                <a:gd name="T42" fmla="*/ 38 w 180"/>
                <a:gd name="T43" fmla="*/ 37 h 172"/>
                <a:gd name="T44" fmla="*/ 35 w 180"/>
                <a:gd name="T45" fmla="*/ 22 h 172"/>
                <a:gd name="T46" fmla="*/ 43 w 180"/>
                <a:gd name="T47" fmla="*/ 17 h 172"/>
                <a:gd name="T48" fmla="*/ 50 w 180"/>
                <a:gd name="T49" fmla="*/ 4 h 172"/>
                <a:gd name="T50" fmla="*/ 57 w 180"/>
                <a:gd name="T51" fmla="*/ 0 h 172"/>
                <a:gd name="T52" fmla="*/ 78 w 180"/>
                <a:gd name="T53" fmla="*/ 3 h 172"/>
                <a:gd name="T54" fmla="*/ 84 w 180"/>
                <a:gd name="T55" fmla="*/ 8 h 172"/>
                <a:gd name="T56" fmla="*/ 92 w 180"/>
                <a:gd name="T57" fmla="*/ 5 h 172"/>
                <a:gd name="T58" fmla="*/ 107 w 180"/>
                <a:gd name="T59" fmla="*/ 29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0" h="172">
                  <a:moveTo>
                    <a:pt x="107" y="29"/>
                  </a:moveTo>
                  <a:lnTo>
                    <a:pt x="119" y="36"/>
                  </a:lnTo>
                  <a:lnTo>
                    <a:pt x="122" y="48"/>
                  </a:lnTo>
                  <a:lnTo>
                    <a:pt x="115" y="55"/>
                  </a:lnTo>
                  <a:lnTo>
                    <a:pt x="113" y="71"/>
                  </a:lnTo>
                  <a:lnTo>
                    <a:pt x="128" y="91"/>
                  </a:lnTo>
                  <a:lnTo>
                    <a:pt x="151" y="102"/>
                  </a:lnTo>
                  <a:lnTo>
                    <a:pt x="162" y="118"/>
                  </a:lnTo>
                  <a:lnTo>
                    <a:pt x="161" y="133"/>
                  </a:lnTo>
                  <a:lnTo>
                    <a:pt x="167" y="133"/>
                  </a:lnTo>
                  <a:lnTo>
                    <a:pt x="169" y="144"/>
                  </a:lnTo>
                  <a:lnTo>
                    <a:pt x="180" y="155"/>
                  </a:lnTo>
                  <a:lnTo>
                    <a:pt x="169" y="154"/>
                  </a:lnTo>
                  <a:lnTo>
                    <a:pt x="157" y="152"/>
                  </a:lnTo>
                  <a:lnTo>
                    <a:pt x="147" y="172"/>
                  </a:lnTo>
                  <a:lnTo>
                    <a:pt x="114" y="170"/>
                  </a:lnTo>
                  <a:lnTo>
                    <a:pt x="59" y="129"/>
                  </a:lnTo>
                  <a:lnTo>
                    <a:pt x="31" y="114"/>
                  </a:lnTo>
                  <a:lnTo>
                    <a:pt x="10" y="109"/>
                  </a:lnTo>
                  <a:lnTo>
                    <a:pt x="0" y="83"/>
                  </a:lnTo>
                  <a:lnTo>
                    <a:pt x="35" y="62"/>
                  </a:lnTo>
                  <a:lnTo>
                    <a:pt x="38" y="37"/>
                  </a:lnTo>
                  <a:lnTo>
                    <a:pt x="35" y="22"/>
                  </a:lnTo>
                  <a:lnTo>
                    <a:pt x="43" y="17"/>
                  </a:lnTo>
                  <a:lnTo>
                    <a:pt x="50" y="4"/>
                  </a:lnTo>
                  <a:lnTo>
                    <a:pt x="57" y="0"/>
                  </a:lnTo>
                  <a:lnTo>
                    <a:pt x="78" y="3"/>
                  </a:lnTo>
                  <a:lnTo>
                    <a:pt x="84" y="8"/>
                  </a:lnTo>
                  <a:lnTo>
                    <a:pt x="92" y="5"/>
                  </a:lnTo>
                  <a:lnTo>
                    <a:pt x="107" y="29"/>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38" name="Freeform 91">
              <a:extLst>
                <a:ext uri="{FF2B5EF4-FFF2-40B4-BE49-F238E27FC236}">
                  <a16:creationId xmlns:a16="http://schemas.microsoft.com/office/drawing/2014/main" id="{A870CB0E-0CD9-FB47-8893-BF13C85A1CDB}"/>
                </a:ext>
              </a:extLst>
            </p:cNvPr>
            <p:cNvSpPr>
              <a:spLocks/>
            </p:cNvSpPr>
            <p:nvPr/>
          </p:nvSpPr>
          <p:spPr bwMode="auto">
            <a:xfrm>
              <a:off x="5170487" y="1758950"/>
              <a:ext cx="234950" cy="88900"/>
            </a:xfrm>
            <a:custGeom>
              <a:avLst/>
              <a:gdLst>
                <a:gd name="T0" fmla="*/ 138 w 148"/>
                <a:gd name="T1" fmla="*/ 1 h 56"/>
                <a:gd name="T2" fmla="*/ 133 w 148"/>
                <a:gd name="T3" fmla="*/ 13 h 56"/>
                <a:gd name="T4" fmla="*/ 148 w 148"/>
                <a:gd name="T5" fmla="*/ 25 h 56"/>
                <a:gd name="T6" fmla="*/ 128 w 148"/>
                <a:gd name="T7" fmla="*/ 39 h 56"/>
                <a:gd name="T8" fmla="*/ 85 w 148"/>
                <a:gd name="T9" fmla="*/ 52 h 56"/>
                <a:gd name="T10" fmla="*/ 73 w 148"/>
                <a:gd name="T11" fmla="*/ 56 h 56"/>
                <a:gd name="T12" fmla="*/ 54 w 148"/>
                <a:gd name="T13" fmla="*/ 53 h 56"/>
                <a:gd name="T14" fmla="*/ 16 w 148"/>
                <a:gd name="T15" fmla="*/ 47 h 56"/>
                <a:gd name="T16" fmla="*/ 31 w 148"/>
                <a:gd name="T17" fmla="*/ 39 h 56"/>
                <a:gd name="T18" fmla="*/ 2 w 148"/>
                <a:gd name="T19" fmla="*/ 30 h 56"/>
                <a:gd name="T20" fmla="*/ 28 w 148"/>
                <a:gd name="T21" fmla="*/ 26 h 56"/>
                <a:gd name="T22" fmla="*/ 28 w 148"/>
                <a:gd name="T23" fmla="*/ 21 h 56"/>
                <a:gd name="T24" fmla="*/ 0 w 148"/>
                <a:gd name="T25" fmla="*/ 17 h 56"/>
                <a:gd name="T26" fmla="*/ 12 w 148"/>
                <a:gd name="T27" fmla="*/ 5 h 56"/>
                <a:gd name="T28" fmla="*/ 33 w 148"/>
                <a:gd name="T29" fmla="*/ 2 h 56"/>
                <a:gd name="T30" fmla="*/ 52 w 148"/>
                <a:gd name="T31" fmla="*/ 14 h 56"/>
                <a:gd name="T32" fmla="*/ 75 w 148"/>
                <a:gd name="T33" fmla="*/ 4 h 56"/>
                <a:gd name="T34" fmla="*/ 91 w 148"/>
                <a:gd name="T35" fmla="*/ 9 h 56"/>
                <a:gd name="T36" fmla="*/ 115 w 148"/>
                <a:gd name="T37" fmla="*/ 0 h 56"/>
                <a:gd name="T38" fmla="*/ 138 w 148"/>
                <a:gd name="T39" fmla="*/ 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8" h="56">
                  <a:moveTo>
                    <a:pt x="138" y="1"/>
                  </a:moveTo>
                  <a:lnTo>
                    <a:pt x="133" y="13"/>
                  </a:lnTo>
                  <a:lnTo>
                    <a:pt x="148" y="25"/>
                  </a:lnTo>
                  <a:lnTo>
                    <a:pt x="128" y="39"/>
                  </a:lnTo>
                  <a:lnTo>
                    <a:pt x="85" y="52"/>
                  </a:lnTo>
                  <a:lnTo>
                    <a:pt x="73" y="56"/>
                  </a:lnTo>
                  <a:lnTo>
                    <a:pt x="54" y="53"/>
                  </a:lnTo>
                  <a:lnTo>
                    <a:pt x="16" y="47"/>
                  </a:lnTo>
                  <a:lnTo>
                    <a:pt x="31" y="39"/>
                  </a:lnTo>
                  <a:lnTo>
                    <a:pt x="2" y="30"/>
                  </a:lnTo>
                  <a:lnTo>
                    <a:pt x="28" y="26"/>
                  </a:lnTo>
                  <a:lnTo>
                    <a:pt x="28" y="21"/>
                  </a:lnTo>
                  <a:lnTo>
                    <a:pt x="0" y="17"/>
                  </a:lnTo>
                  <a:lnTo>
                    <a:pt x="12" y="5"/>
                  </a:lnTo>
                  <a:lnTo>
                    <a:pt x="33" y="2"/>
                  </a:lnTo>
                  <a:lnTo>
                    <a:pt x="52" y="14"/>
                  </a:lnTo>
                  <a:lnTo>
                    <a:pt x="75" y="4"/>
                  </a:lnTo>
                  <a:lnTo>
                    <a:pt x="91" y="9"/>
                  </a:lnTo>
                  <a:lnTo>
                    <a:pt x="115" y="0"/>
                  </a:lnTo>
                  <a:lnTo>
                    <a:pt x="138" y="1"/>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39" name="Freeform 92">
              <a:extLst>
                <a:ext uri="{FF2B5EF4-FFF2-40B4-BE49-F238E27FC236}">
                  <a16:creationId xmlns:a16="http://schemas.microsoft.com/office/drawing/2014/main" id="{5F2634A8-2B85-BF4C-987C-E892371FB99C}"/>
                </a:ext>
              </a:extLst>
            </p:cNvPr>
            <p:cNvSpPr>
              <a:spLocks/>
            </p:cNvSpPr>
            <p:nvPr/>
          </p:nvSpPr>
          <p:spPr bwMode="auto">
            <a:xfrm>
              <a:off x="6659562" y="2811463"/>
              <a:ext cx="38100" cy="125413"/>
            </a:xfrm>
            <a:custGeom>
              <a:avLst/>
              <a:gdLst>
                <a:gd name="T0" fmla="*/ 23 w 24"/>
                <a:gd name="T1" fmla="*/ 12 h 79"/>
                <a:gd name="T2" fmla="*/ 20 w 24"/>
                <a:gd name="T3" fmla="*/ 19 h 79"/>
                <a:gd name="T4" fmla="*/ 14 w 24"/>
                <a:gd name="T5" fmla="*/ 16 h 79"/>
                <a:gd name="T6" fmla="*/ 11 w 24"/>
                <a:gd name="T7" fmla="*/ 30 h 79"/>
                <a:gd name="T8" fmla="*/ 16 w 24"/>
                <a:gd name="T9" fmla="*/ 32 h 79"/>
                <a:gd name="T10" fmla="*/ 12 w 24"/>
                <a:gd name="T11" fmla="*/ 35 h 79"/>
                <a:gd name="T12" fmla="*/ 12 w 24"/>
                <a:gd name="T13" fmla="*/ 40 h 79"/>
                <a:gd name="T14" fmla="*/ 20 w 24"/>
                <a:gd name="T15" fmla="*/ 37 h 79"/>
                <a:gd name="T16" fmla="*/ 21 w 24"/>
                <a:gd name="T17" fmla="*/ 45 h 79"/>
                <a:gd name="T18" fmla="*/ 15 w 24"/>
                <a:gd name="T19" fmla="*/ 79 h 79"/>
                <a:gd name="T20" fmla="*/ 0 w 24"/>
                <a:gd name="T21" fmla="*/ 43 h 79"/>
                <a:gd name="T22" fmla="*/ 5 w 24"/>
                <a:gd name="T23" fmla="*/ 36 h 79"/>
                <a:gd name="T24" fmla="*/ 3 w 24"/>
                <a:gd name="T25" fmla="*/ 35 h 79"/>
                <a:gd name="T26" fmla="*/ 7 w 24"/>
                <a:gd name="T27" fmla="*/ 25 h 79"/>
                <a:gd name="T28" fmla="*/ 9 w 24"/>
                <a:gd name="T29" fmla="*/ 10 h 79"/>
                <a:gd name="T30" fmla="*/ 11 w 24"/>
                <a:gd name="T31" fmla="*/ 4 h 79"/>
                <a:gd name="T32" fmla="*/ 11 w 24"/>
                <a:gd name="T33" fmla="*/ 4 h 79"/>
                <a:gd name="T34" fmla="*/ 17 w 24"/>
                <a:gd name="T35" fmla="*/ 4 h 79"/>
                <a:gd name="T36" fmla="*/ 18 w 24"/>
                <a:gd name="T37" fmla="*/ 1 h 79"/>
                <a:gd name="T38" fmla="*/ 23 w 24"/>
                <a:gd name="T39" fmla="*/ 0 h 79"/>
                <a:gd name="T40" fmla="*/ 24 w 24"/>
                <a:gd name="T41" fmla="*/ 9 h 79"/>
                <a:gd name="T42" fmla="*/ 22 w 24"/>
                <a:gd name="T43" fmla="*/ 12 h 79"/>
                <a:gd name="T44" fmla="*/ 23 w 24"/>
                <a:gd name="T45" fmla="*/ 1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 h="79">
                  <a:moveTo>
                    <a:pt x="23" y="12"/>
                  </a:moveTo>
                  <a:lnTo>
                    <a:pt x="20" y="19"/>
                  </a:lnTo>
                  <a:lnTo>
                    <a:pt x="14" y="16"/>
                  </a:lnTo>
                  <a:lnTo>
                    <a:pt x="11" y="30"/>
                  </a:lnTo>
                  <a:lnTo>
                    <a:pt x="16" y="32"/>
                  </a:lnTo>
                  <a:lnTo>
                    <a:pt x="12" y="35"/>
                  </a:lnTo>
                  <a:lnTo>
                    <a:pt x="12" y="40"/>
                  </a:lnTo>
                  <a:lnTo>
                    <a:pt x="20" y="37"/>
                  </a:lnTo>
                  <a:lnTo>
                    <a:pt x="21" y="45"/>
                  </a:lnTo>
                  <a:lnTo>
                    <a:pt x="15" y="79"/>
                  </a:lnTo>
                  <a:lnTo>
                    <a:pt x="0" y="43"/>
                  </a:lnTo>
                  <a:lnTo>
                    <a:pt x="5" y="36"/>
                  </a:lnTo>
                  <a:lnTo>
                    <a:pt x="3" y="35"/>
                  </a:lnTo>
                  <a:lnTo>
                    <a:pt x="7" y="25"/>
                  </a:lnTo>
                  <a:lnTo>
                    <a:pt x="9" y="10"/>
                  </a:lnTo>
                  <a:lnTo>
                    <a:pt x="11" y="4"/>
                  </a:lnTo>
                  <a:lnTo>
                    <a:pt x="11" y="4"/>
                  </a:lnTo>
                  <a:lnTo>
                    <a:pt x="17" y="4"/>
                  </a:lnTo>
                  <a:lnTo>
                    <a:pt x="18" y="1"/>
                  </a:lnTo>
                  <a:lnTo>
                    <a:pt x="23" y="0"/>
                  </a:lnTo>
                  <a:lnTo>
                    <a:pt x="24" y="9"/>
                  </a:lnTo>
                  <a:lnTo>
                    <a:pt x="22" y="12"/>
                  </a:lnTo>
                  <a:lnTo>
                    <a:pt x="23" y="12"/>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40" name="Freeform 93">
              <a:extLst>
                <a:ext uri="{FF2B5EF4-FFF2-40B4-BE49-F238E27FC236}">
                  <a16:creationId xmlns:a16="http://schemas.microsoft.com/office/drawing/2014/main" id="{110D9418-1969-0547-9824-1DACA5FD9EEC}"/>
                </a:ext>
              </a:extLst>
            </p:cNvPr>
            <p:cNvSpPr>
              <a:spLocks/>
            </p:cNvSpPr>
            <p:nvPr/>
          </p:nvSpPr>
          <p:spPr bwMode="auto">
            <a:xfrm>
              <a:off x="6043612" y="2649537"/>
              <a:ext cx="82550" cy="52388"/>
            </a:xfrm>
            <a:custGeom>
              <a:avLst/>
              <a:gdLst>
                <a:gd name="T0" fmla="*/ 52 w 52"/>
                <a:gd name="T1" fmla="*/ 0 h 33"/>
                <a:gd name="T2" fmla="*/ 47 w 52"/>
                <a:gd name="T3" fmla="*/ 16 h 33"/>
                <a:gd name="T4" fmla="*/ 50 w 52"/>
                <a:gd name="T5" fmla="*/ 23 h 33"/>
                <a:gd name="T6" fmla="*/ 47 w 52"/>
                <a:gd name="T7" fmla="*/ 33 h 33"/>
                <a:gd name="T8" fmla="*/ 33 w 52"/>
                <a:gd name="T9" fmla="*/ 25 h 33"/>
                <a:gd name="T10" fmla="*/ 24 w 52"/>
                <a:gd name="T11" fmla="*/ 23 h 33"/>
                <a:gd name="T12" fmla="*/ 0 w 52"/>
                <a:gd name="T13" fmla="*/ 13 h 33"/>
                <a:gd name="T14" fmla="*/ 2 w 52"/>
                <a:gd name="T15" fmla="*/ 2 h 33"/>
                <a:gd name="T16" fmla="*/ 22 w 52"/>
                <a:gd name="T17" fmla="*/ 4 h 33"/>
                <a:gd name="T18" fmla="*/ 39 w 52"/>
                <a:gd name="T19" fmla="*/ 2 h 33"/>
                <a:gd name="T20" fmla="*/ 52 w 52"/>
                <a:gd name="T2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33">
                  <a:moveTo>
                    <a:pt x="52" y="0"/>
                  </a:moveTo>
                  <a:lnTo>
                    <a:pt x="47" y="16"/>
                  </a:lnTo>
                  <a:lnTo>
                    <a:pt x="50" y="23"/>
                  </a:lnTo>
                  <a:lnTo>
                    <a:pt x="47" y="33"/>
                  </a:lnTo>
                  <a:lnTo>
                    <a:pt x="33" y="25"/>
                  </a:lnTo>
                  <a:lnTo>
                    <a:pt x="24" y="23"/>
                  </a:lnTo>
                  <a:lnTo>
                    <a:pt x="0" y="13"/>
                  </a:lnTo>
                  <a:lnTo>
                    <a:pt x="2" y="2"/>
                  </a:lnTo>
                  <a:lnTo>
                    <a:pt x="22" y="4"/>
                  </a:lnTo>
                  <a:lnTo>
                    <a:pt x="39" y="2"/>
                  </a:lnTo>
                  <a:lnTo>
                    <a:pt x="52" y="0"/>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41" name="Freeform 94">
              <a:extLst>
                <a:ext uri="{FF2B5EF4-FFF2-40B4-BE49-F238E27FC236}">
                  <a16:creationId xmlns:a16="http://schemas.microsoft.com/office/drawing/2014/main" id="{D770EB1F-0232-BF40-A676-52FBE8503F2E}"/>
                </a:ext>
              </a:extLst>
            </p:cNvPr>
            <p:cNvSpPr>
              <a:spLocks/>
            </p:cNvSpPr>
            <p:nvPr/>
          </p:nvSpPr>
          <p:spPr bwMode="auto">
            <a:xfrm>
              <a:off x="5924550" y="2551112"/>
              <a:ext cx="44450" cy="76200"/>
            </a:xfrm>
            <a:custGeom>
              <a:avLst/>
              <a:gdLst>
                <a:gd name="T0" fmla="*/ 17 w 28"/>
                <a:gd name="T1" fmla="*/ 0 h 48"/>
                <a:gd name="T2" fmla="*/ 28 w 28"/>
                <a:gd name="T3" fmla="*/ 15 h 48"/>
                <a:gd name="T4" fmla="*/ 27 w 28"/>
                <a:gd name="T5" fmla="*/ 42 h 48"/>
                <a:gd name="T6" fmla="*/ 19 w 28"/>
                <a:gd name="T7" fmla="*/ 41 h 48"/>
                <a:gd name="T8" fmla="*/ 12 w 28"/>
                <a:gd name="T9" fmla="*/ 48 h 48"/>
                <a:gd name="T10" fmla="*/ 6 w 28"/>
                <a:gd name="T11" fmla="*/ 43 h 48"/>
                <a:gd name="T12" fmla="*/ 4 w 28"/>
                <a:gd name="T13" fmla="*/ 18 h 48"/>
                <a:gd name="T14" fmla="*/ 0 w 28"/>
                <a:gd name="T15" fmla="*/ 6 h 48"/>
                <a:gd name="T16" fmla="*/ 9 w 28"/>
                <a:gd name="T17" fmla="*/ 7 h 48"/>
                <a:gd name="T18" fmla="*/ 17 w 28"/>
                <a:gd name="T1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48">
                  <a:moveTo>
                    <a:pt x="17" y="0"/>
                  </a:moveTo>
                  <a:lnTo>
                    <a:pt x="28" y="15"/>
                  </a:lnTo>
                  <a:lnTo>
                    <a:pt x="27" y="42"/>
                  </a:lnTo>
                  <a:lnTo>
                    <a:pt x="19" y="41"/>
                  </a:lnTo>
                  <a:lnTo>
                    <a:pt x="12" y="48"/>
                  </a:lnTo>
                  <a:lnTo>
                    <a:pt x="6" y="43"/>
                  </a:lnTo>
                  <a:lnTo>
                    <a:pt x="4" y="18"/>
                  </a:lnTo>
                  <a:lnTo>
                    <a:pt x="0" y="6"/>
                  </a:lnTo>
                  <a:lnTo>
                    <a:pt x="9" y="7"/>
                  </a:lnTo>
                  <a:lnTo>
                    <a:pt x="17" y="0"/>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42" name="Freeform 95">
              <a:extLst>
                <a:ext uri="{FF2B5EF4-FFF2-40B4-BE49-F238E27FC236}">
                  <a16:creationId xmlns:a16="http://schemas.microsoft.com/office/drawing/2014/main" id="{D7466138-E1AE-EF4D-9122-56EC17CBBB03}"/>
                </a:ext>
              </a:extLst>
            </p:cNvPr>
            <p:cNvSpPr>
              <a:spLocks/>
            </p:cNvSpPr>
            <p:nvPr/>
          </p:nvSpPr>
          <p:spPr bwMode="auto">
            <a:xfrm>
              <a:off x="5883275" y="2360612"/>
              <a:ext cx="319088" cy="298450"/>
            </a:xfrm>
            <a:custGeom>
              <a:avLst/>
              <a:gdLst>
                <a:gd name="T0" fmla="*/ 114 w 201"/>
                <a:gd name="T1" fmla="*/ 12 h 188"/>
                <a:gd name="T2" fmla="*/ 117 w 201"/>
                <a:gd name="T3" fmla="*/ 31 h 188"/>
                <a:gd name="T4" fmla="*/ 91 w 201"/>
                <a:gd name="T5" fmla="*/ 35 h 188"/>
                <a:gd name="T6" fmla="*/ 91 w 201"/>
                <a:gd name="T7" fmla="*/ 51 h 188"/>
                <a:gd name="T8" fmla="*/ 113 w 201"/>
                <a:gd name="T9" fmla="*/ 72 h 188"/>
                <a:gd name="T10" fmla="*/ 142 w 201"/>
                <a:gd name="T11" fmla="*/ 105 h 188"/>
                <a:gd name="T12" fmla="*/ 160 w 201"/>
                <a:gd name="T13" fmla="*/ 110 h 188"/>
                <a:gd name="T14" fmla="*/ 171 w 201"/>
                <a:gd name="T15" fmla="*/ 121 h 188"/>
                <a:gd name="T16" fmla="*/ 199 w 201"/>
                <a:gd name="T17" fmla="*/ 138 h 188"/>
                <a:gd name="T18" fmla="*/ 198 w 201"/>
                <a:gd name="T19" fmla="*/ 149 h 188"/>
                <a:gd name="T20" fmla="*/ 173 w 201"/>
                <a:gd name="T21" fmla="*/ 136 h 188"/>
                <a:gd name="T22" fmla="*/ 180 w 201"/>
                <a:gd name="T23" fmla="*/ 157 h 188"/>
                <a:gd name="T24" fmla="*/ 172 w 201"/>
                <a:gd name="T25" fmla="*/ 169 h 188"/>
                <a:gd name="T26" fmla="*/ 156 w 201"/>
                <a:gd name="T27" fmla="*/ 188 h 188"/>
                <a:gd name="T28" fmla="*/ 159 w 201"/>
                <a:gd name="T29" fmla="*/ 171 h 188"/>
                <a:gd name="T30" fmla="*/ 155 w 201"/>
                <a:gd name="T31" fmla="*/ 155 h 188"/>
                <a:gd name="T32" fmla="*/ 142 w 201"/>
                <a:gd name="T33" fmla="*/ 142 h 188"/>
                <a:gd name="T34" fmla="*/ 125 w 201"/>
                <a:gd name="T35" fmla="*/ 129 h 188"/>
                <a:gd name="T36" fmla="*/ 105 w 201"/>
                <a:gd name="T37" fmla="*/ 120 h 188"/>
                <a:gd name="T38" fmla="*/ 76 w 201"/>
                <a:gd name="T39" fmla="*/ 97 h 188"/>
                <a:gd name="T40" fmla="*/ 58 w 201"/>
                <a:gd name="T41" fmla="*/ 65 h 188"/>
                <a:gd name="T42" fmla="*/ 35 w 201"/>
                <a:gd name="T43" fmla="*/ 56 h 188"/>
                <a:gd name="T44" fmla="*/ 19 w 201"/>
                <a:gd name="T45" fmla="*/ 68 h 188"/>
                <a:gd name="T46" fmla="*/ 13 w 201"/>
                <a:gd name="T47" fmla="*/ 61 h 188"/>
                <a:gd name="T48" fmla="*/ 0 w 201"/>
                <a:gd name="T49" fmla="*/ 42 h 188"/>
                <a:gd name="T50" fmla="*/ 0 w 201"/>
                <a:gd name="T51" fmla="*/ 28 h 188"/>
                <a:gd name="T52" fmla="*/ 8 w 201"/>
                <a:gd name="T53" fmla="*/ 27 h 188"/>
                <a:gd name="T54" fmla="*/ 25 w 201"/>
                <a:gd name="T55" fmla="*/ 19 h 188"/>
                <a:gd name="T56" fmla="*/ 35 w 201"/>
                <a:gd name="T57" fmla="*/ 22 h 188"/>
                <a:gd name="T58" fmla="*/ 51 w 201"/>
                <a:gd name="T59" fmla="*/ 16 h 188"/>
                <a:gd name="T60" fmla="*/ 58 w 201"/>
                <a:gd name="T61" fmla="*/ 4 h 188"/>
                <a:gd name="T62" fmla="*/ 70 w 201"/>
                <a:gd name="T63" fmla="*/ 3 h 188"/>
                <a:gd name="T64" fmla="*/ 90 w 201"/>
                <a:gd name="T65" fmla="*/ 7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1" h="188">
                  <a:moveTo>
                    <a:pt x="90" y="7"/>
                  </a:moveTo>
                  <a:lnTo>
                    <a:pt x="114" y="12"/>
                  </a:lnTo>
                  <a:lnTo>
                    <a:pt x="113" y="22"/>
                  </a:lnTo>
                  <a:lnTo>
                    <a:pt x="117" y="31"/>
                  </a:lnTo>
                  <a:lnTo>
                    <a:pt x="104" y="28"/>
                  </a:lnTo>
                  <a:lnTo>
                    <a:pt x="91" y="35"/>
                  </a:lnTo>
                  <a:lnTo>
                    <a:pt x="93" y="45"/>
                  </a:lnTo>
                  <a:lnTo>
                    <a:pt x="91" y="51"/>
                  </a:lnTo>
                  <a:lnTo>
                    <a:pt x="97" y="61"/>
                  </a:lnTo>
                  <a:lnTo>
                    <a:pt x="113" y="72"/>
                  </a:lnTo>
                  <a:lnTo>
                    <a:pt x="122" y="89"/>
                  </a:lnTo>
                  <a:lnTo>
                    <a:pt x="142" y="105"/>
                  </a:lnTo>
                  <a:lnTo>
                    <a:pt x="155" y="105"/>
                  </a:lnTo>
                  <a:lnTo>
                    <a:pt x="160" y="110"/>
                  </a:lnTo>
                  <a:lnTo>
                    <a:pt x="155" y="114"/>
                  </a:lnTo>
                  <a:lnTo>
                    <a:pt x="171" y="121"/>
                  </a:lnTo>
                  <a:lnTo>
                    <a:pt x="183" y="127"/>
                  </a:lnTo>
                  <a:lnTo>
                    <a:pt x="199" y="138"/>
                  </a:lnTo>
                  <a:lnTo>
                    <a:pt x="201" y="142"/>
                  </a:lnTo>
                  <a:lnTo>
                    <a:pt x="198" y="149"/>
                  </a:lnTo>
                  <a:lnTo>
                    <a:pt x="188" y="140"/>
                  </a:lnTo>
                  <a:lnTo>
                    <a:pt x="173" y="136"/>
                  </a:lnTo>
                  <a:lnTo>
                    <a:pt x="167" y="150"/>
                  </a:lnTo>
                  <a:lnTo>
                    <a:pt x="180" y="157"/>
                  </a:lnTo>
                  <a:lnTo>
                    <a:pt x="179" y="168"/>
                  </a:lnTo>
                  <a:lnTo>
                    <a:pt x="172" y="169"/>
                  </a:lnTo>
                  <a:lnTo>
                    <a:pt x="163" y="187"/>
                  </a:lnTo>
                  <a:lnTo>
                    <a:pt x="156" y="188"/>
                  </a:lnTo>
                  <a:lnTo>
                    <a:pt x="156" y="182"/>
                  </a:lnTo>
                  <a:lnTo>
                    <a:pt x="159" y="171"/>
                  </a:lnTo>
                  <a:lnTo>
                    <a:pt x="162" y="167"/>
                  </a:lnTo>
                  <a:lnTo>
                    <a:pt x="155" y="155"/>
                  </a:lnTo>
                  <a:lnTo>
                    <a:pt x="149" y="144"/>
                  </a:lnTo>
                  <a:lnTo>
                    <a:pt x="142" y="142"/>
                  </a:lnTo>
                  <a:lnTo>
                    <a:pt x="136" y="133"/>
                  </a:lnTo>
                  <a:lnTo>
                    <a:pt x="125" y="129"/>
                  </a:lnTo>
                  <a:lnTo>
                    <a:pt x="118" y="121"/>
                  </a:lnTo>
                  <a:lnTo>
                    <a:pt x="105" y="120"/>
                  </a:lnTo>
                  <a:lnTo>
                    <a:pt x="91" y="110"/>
                  </a:lnTo>
                  <a:lnTo>
                    <a:pt x="76" y="97"/>
                  </a:lnTo>
                  <a:lnTo>
                    <a:pt x="64" y="85"/>
                  </a:lnTo>
                  <a:lnTo>
                    <a:pt x="58" y="65"/>
                  </a:lnTo>
                  <a:lnTo>
                    <a:pt x="49" y="63"/>
                  </a:lnTo>
                  <a:lnTo>
                    <a:pt x="35" y="56"/>
                  </a:lnTo>
                  <a:lnTo>
                    <a:pt x="28" y="58"/>
                  </a:lnTo>
                  <a:lnTo>
                    <a:pt x="19" y="68"/>
                  </a:lnTo>
                  <a:lnTo>
                    <a:pt x="12" y="69"/>
                  </a:lnTo>
                  <a:lnTo>
                    <a:pt x="13" y="61"/>
                  </a:lnTo>
                  <a:lnTo>
                    <a:pt x="4" y="58"/>
                  </a:lnTo>
                  <a:lnTo>
                    <a:pt x="0" y="42"/>
                  </a:lnTo>
                  <a:lnTo>
                    <a:pt x="5" y="36"/>
                  </a:lnTo>
                  <a:lnTo>
                    <a:pt x="0" y="28"/>
                  </a:lnTo>
                  <a:lnTo>
                    <a:pt x="0" y="23"/>
                  </a:lnTo>
                  <a:lnTo>
                    <a:pt x="8" y="27"/>
                  </a:lnTo>
                  <a:lnTo>
                    <a:pt x="16" y="26"/>
                  </a:lnTo>
                  <a:lnTo>
                    <a:pt x="25" y="19"/>
                  </a:lnTo>
                  <a:lnTo>
                    <a:pt x="27" y="22"/>
                  </a:lnTo>
                  <a:lnTo>
                    <a:pt x="35" y="22"/>
                  </a:lnTo>
                  <a:lnTo>
                    <a:pt x="38" y="13"/>
                  </a:lnTo>
                  <a:lnTo>
                    <a:pt x="51" y="16"/>
                  </a:lnTo>
                  <a:lnTo>
                    <a:pt x="58" y="12"/>
                  </a:lnTo>
                  <a:lnTo>
                    <a:pt x="58" y="4"/>
                  </a:lnTo>
                  <a:lnTo>
                    <a:pt x="68" y="7"/>
                  </a:lnTo>
                  <a:lnTo>
                    <a:pt x="70" y="3"/>
                  </a:lnTo>
                  <a:lnTo>
                    <a:pt x="86" y="0"/>
                  </a:lnTo>
                  <a:lnTo>
                    <a:pt x="90" y="7"/>
                  </a:lnTo>
                  <a:close/>
                </a:path>
              </a:pathLst>
            </a:custGeom>
            <a:solidFill>
              <a:schemeClr val="bg1">
                <a:lumMod val="40000"/>
                <a:lumOff val="60000"/>
              </a:schemeClr>
            </a:solid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43" name="Freeform 96">
              <a:extLst>
                <a:ext uri="{FF2B5EF4-FFF2-40B4-BE49-F238E27FC236}">
                  <a16:creationId xmlns:a16="http://schemas.microsoft.com/office/drawing/2014/main" id="{E035C1BD-6593-6D44-AEAE-4A15045248B8}"/>
                </a:ext>
              </a:extLst>
            </p:cNvPr>
            <p:cNvSpPr>
              <a:spLocks/>
            </p:cNvSpPr>
            <p:nvPr/>
          </p:nvSpPr>
          <p:spPr bwMode="auto">
            <a:xfrm>
              <a:off x="3454401" y="3298825"/>
              <a:ext cx="60325" cy="26988"/>
            </a:xfrm>
            <a:custGeom>
              <a:avLst/>
              <a:gdLst>
                <a:gd name="T0" fmla="*/ 14 w 38"/>
                <a:gd name="T1" fmla="*/ 0 h 17"/>
                <a:gd name="T2" fmla="*/ 26 w 38"/>
                <a:gd name="T3" fmla="*/ 2 h 17"/>
                <a:gd name="T4" fmla="*/ 35 w 38"/>
                <a:gd name="T5" fmla="*/ 7 h 17"/>
                <a:gd name="T6" fmla="*/ 38 w 38"/>
                <a:gd name="T7" fmla="*/ 13 h 17"/>
                <a:gd name="T8" fmla="*/ 25 w 38"/>
                <a:gd name="T9" fmla="*/ 13 h 17"/>
                <a:gd name="T10" fmla="*/ 19 w 38"/>
                <a:gd name="T11" fmla="*/ 17 h 17"/>
                <a:gd name="T12" fmla="*/ 9 w 38"/>
                <a:gd name="T13" fmla="*/ 13 h 17"/>
                <a:gd name="T14" fmla="*/ 0 w 38"/>
                <a:gd name="T15" fmla="*/ 6 h 17"/>
                <a:gd name="T16" fmla="*/ 2 w 38"/>
                <a:gd name="T17" fmla="*/ 1 h 17"/>
                <a:gd name="T18" fmla="*/ 10 w 38"/>
                <a:gd name="T19" fmla="*/ 0 h 17"/>
                <a:gd name="T20" fmla="*/ 14 w 38"/>
                <a:gd name="T2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17">
                  <a:moveTo>
                    <a:pt x="14" y="0"/>
                  </a:moveTo>
                  <a:lnTo>
                    <a:pt x="26" y="2"/>
                  </a:lnTo>
                  <a:lnTo>
                    <a:pt x="35" y="7"/>
                  </a:lnTo>
                  <a:lnTo>
                    <a:pt x="38" y="13"/>
                  </a:lnTo>
                  <a:lnTo>
                    <a:pt x="25" y="13"/>
                  </a:lnTo>
                  <a:lnTo>
                    <a:pt x="19" y="17"/>
                  </a:lnTo>
                  <a:lnTo>
                    <a:pt x="9" y="13"/>
                  </a:lnTo>
                  <a:lnTo>
                    <a:pt x="0" y="6"/>
                  </a:lnTo>
                  <a:lnTo>
                    <a:pt x="2" y="1"/>
                  </a:lnTo>
                  <a:lnTo>
                    <a:pt x="10" y="0"/>
                  </a:lnTo>
                  <a:lnTo>
                    <a:pt x="14" y="0"/>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44" name="Freeform 97">
              <a:extLst>
                <a:ext uri="{FF2B5EF4-FFF2-40B4-BE49-F238E27FC236}">
                  <a16:creationId xmlns:a16="http://schemas.microsoft.com/office/drawing/2014/main" id="{73769388-11A5-7741-9C98-A7EF89FFD641}"/>
                </a:ext>
              </a:extLst>
            </p:cNvPr>
            <p:cNvSpPr>
              <a:spLocks/>
            </p:cNvSpPr>
            <p:nvPr/>
          </p:nvSpPr>
          <p:spPr bwMode="auto">
            <a:xfrm>
              <a:off x="6683376" y="2808288"/>
              <a:ext cx="111125" cy="138113"/>
            </a:xfrm>
            <a:custGeom>
              <a:avLst/>
              <a:gdLst>
                <a:gd name="T0" fmla="*/ 5 w 70"/>
                <a:gd name="T1" fmla="*/ 21 h 87"/>
                <a:gd name="T2" fmla="*/ 8 w 70"/>
                <a:gd name="T3" fmla="*/ 14 h 87"/>
                <a:gd name="T4" fmla="*/ 28 w 70"/>
                <a:gd name="T5" fmla="*/ 22 h 87"/>
                <a:gd name="T6" fmla="*/ 60 w 70"/>
                <a:gd name="T7" fmla="*/ 0 h 87"/>
                <a:gd name="T8" fmla="*/ 70 w 70"/>
                <a:gd name="T9" fmla="*/ 26 h 87"/>
                <a:gd name="T10" fmla="*/ 67 w 70"/>
                <a:gd name="T11" fmla="*/ 29 h 87"/>
                <a:gd name="T12" fmla="*/ 33 w 70"/>
                <a:gd name="T13" fmla="*/ 39 h 87"/>
                <a:gd name="T14" fmla="*/ 52 w 70"/>
                <a:gd name="T15" fmla="*/ 60 h 87"/>
                <a:gd name="T16" fmla="*/ 47 w 70"/>
                <a:gd name="T17" fmla="*/ 63 h 87"/>
                <a:gd name="T18" fmla="*/ 45 w 70"/>
                <a:gd name="T19" fmla="*/ 70 h 87"/>
                <a:gd name="T20" fmla="*/ 32 w 70"/>
                <a:gd name="T21" fmla="*/ 73 h 87"/>
                <a:gd name="T22" fmla="*/ 28 w 70"/>
                <a:gd name="T23" fmla="*/ 81 h 87"/>
                <a:gd name="T24" fmla="*/ 21 w 70"/>
                <a:gd name="T25" fmla="*/ 87 h 87"/>
                <a:gd name="T26" fmla="*/ 1 w 70"/>
                <a:gd name="T27" fmla="*/ 84 h 87"/>
                <a:gd name="T28" fmla="*/ 0 w 70"/>
                <a:gd name="T29" fmla="*/ 81 h 87"/>
                <a:gd name="T30" fmla="*/ 6 w 70"/>
                <a:gd name="T31" fmla="*/ 47 h 87"/>
                <a:gd name="T32" fmla="*/ 5 w 70"/>
                <a:gd name="T33" fmla="*/ 39 h 87"/>
                <a:gd name="T34" fmla="*/ 7 w 70"/>
                <a:gd name="T35" fmla="*/ 33 h 87"/>
                <a:gd name="T36" fmla="*/ 5 w 70"/>
                <a:gd name="T37" fmla="*/ 2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0" h="87">
                  <a:moveTo>
                    <a:pt x="5" y="21"/>
                  </a:moveTo>
                  <a:lnTo>
                    <a:pt x="8" y="14"/>
                  </a:lnTo>
                  <a:lnTo>
                    <a:pt x="28" y="22"/>
                  </a:lnTo>
                  <a:lnTo>
                    <a:pt x="60" y="0"/>
                  </a:lnTo>
                  <a:lnTo>
                    <a:pt x="70" y="26"/>
                  </a:lnTo>
                  <a:lnTo>
                    <a:pt x="67" y="29"/>
                  </a:lnTo>
                  <a:lnTo>
                    <a:pt x="33" y="39"/>
                  </a:lnTo>
                  <a:lnTo>
                    <a:pt x="52" y="60"/>
                  </a:lnTo>
                  <a:lnTo>
                    <a:pt x="47" y="63"/>
                  </a:lnTo>
                  <a:lnTo>
                    <a:pt x="45" y="70"/>
                  </a:lnTo>
                  <a:lnTo>
                    <a:pt x="32" y="73"/>
                  </a:lnTo>
                  <a:lnTo>
                    <a:pt x="28" y="81"/>
                  </a:lnTo>
                  <a:lnTo>
                    <a:pt x="21" y="87"/>
                  </a:lnTo>
                  <a:lnTo>
                    <a:pt x="1" y="84"/>
                  </a:lnTo>
                  <a:lnTo>
                    <a:pt x="0" y="81"/>
                  </a:lnTo>
                  <a:lnTo>
                    <a:pt x="6" y="47"/>
                  </a:lnTo>
                  <a:lnTo>
                    <a:pt x="5" y="39"/>
                  </a:lnTo>
                  <a:lnTo>
                    <a:pt x="7" y="33"/>
                  </a:lnTo>
                  <a:lnTo>
                    <a:pt x="5" y="21"/>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45" name="Freeform 98">
              <a:extLst>
                <a:ext uri="{FF2B5EF4-FFF2-40B4-BE49-F238E27FC236}">
                  <a16:creationId xmlns:a16="http://schemas.microsoft.com/office/drawing/2014/main" id="{035DD76D-7A74-E34A-9937-029AB166B0BA}"/>
                </a:ext>
              </a:extLst>
            </p:cNvPr>
            <p:cNvSpPr>
              <a:spLocks/>
            </p:cNvSpPr>
            <p:nvPr/>
          </p:nvSpPr>
          <p:spPr bwMode="auto">
            <a:xfrm>
              <a:off x="9363076" y="2776538"/>
              <a:ext cx="60325" cy="53975"/>
            </a:xfrm>
            <a:custGeom>
              <a:avLst/>
              <a:gdLst>
                <a:gd name="T0" fmla="*/ 33 w 38"/>
                <a:gd name="T1" fmla="*/ 4 h 34"/>
                <a:gd name="T2" fmla="*/ 38 w 38"/>
                <a:gd name="T3" fmla="*/ 11 h 34"/>
                <a:gd name="T4" fmla="*/ 34 w 38"/>
                <a:gd name="T5" fmla="*/ 24 h 34"/>
                <a:gd name="T6" fmla="*/ 24 w 38"/>
                <a:gd name="T7" fmla="*/ 17 h 34"/>
                <a:gd name="T8" fmla="*/ 17 w 38"/>
                <a:gd name="T9" fmla="*/ 22 h 34"/>
                <a:gd name="T10" fmla="*/ 17 w 38"/>
                <a:gd name="T11" fmla="*/ 34 h 34"/>
                <a:gd name="T12" fmla="*/ 4 w 38"/>
                <a:gd name="T13" fmla="*/ 28 h 34"/>
                <a:gd name="T14" fmla="*/ 0 w 38"/>
                <a:gd name="T15" fmla="*/ 18 h 34"/>
                <a:gd name="T16" fmla="*/ 4 w 38"/>
                <a:gd name="T17" fmla="*/ 6 h 34"/>
                <a:gd name="T18" fmla="*/ 15 w 38"/>
                <a:gd name="T19" fmla="*/ 8 h 34"/>
                <a:gd name="T20" fmla="*/ 19 w 38"/>
                <a:gd name="T21" fmla="*/ 0 h 34"/>
                <a:gd name="T22" fmla="*/ 33 w 38"/>
                <a:gd name="T23" fmla="*/ 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34">
                  <a:moveTo>
                    <a:pt x="33" y="4"/>
                  </a:moveTo>
                  <a:lnTo>
                    <a:pt x="38" y="11"/>
                  </a:lnTo>
                  <a:lnTo>
                    <a:pt x="34" y="24"/>
                  </a:lnTo>
                  <a:lnTo>
                    <a:pt x="24" y="17"/>
                  </a:lnTo>
                  <a:lnTo>
                    <a:pt x="17" y="22"/>
                  </a:lnTo>
                  <a:lnTo>
                    <a:pt x="17" y="34"/>
                  </a:lnTo>
                  <a:lnTo>
                    <a:pt x="4" y="28"/>
                  </a:lnTo>
                  <a:lnTo>
                    <a:pt x="0" y="18"/>
                  </a:lnTo>
                  <a:lnTo>
                    <a:pt x="4" y="6"/>
                  </a:lnTo>
                  <a:lnTo>
                    <a:pt x="15" y="8"/>
                  </a:lnTo>
                  <a:lnTo>
                    <a:pt x="19" y="0"/>
                  </a:lnTo>
                  <a:lnTo>
                    <a:pt x="33" y="4"/>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46" name="Freeform 99">
              <a:extLst>
                <a:ext uri="{FF2B5EF4-FFF2-40B4-BE49-F238E27FC236}">
                  <a16:creationId xmlns:a16="http://schemas.microsoft.com/office/drawing/2014/main" id="{3E9494D9-0D09-3E43-9329-0F6589D2FF43}"/>
                </a:ext>
              </a:extLst>
            </p:cNvPr>
            <p:cNvSpPr>
              <a:spLocks/>
            </p:cNvSpPr>
            <p:nvPr/>
          </p:nvSpPr>
          <p:spPr bwMode="auto">
            <a:xfrm>
              <a:off x="9283701" y="2546351"/>
              <a:ext cx="276225" cy="339725"/>
            </a:xfrm>
            <a:custGeom>
              <a:avLst/>
              <a:gdLst>
                <a:gd name="T0" fmla="*/ 164 w 174"/>
                <a:gd name="T1" fmla="*/ 87 h 214"/>
                <a:gd name="T2" fmla="*/ 166 w 174"/>
                <a:gd name="T3" fmla="*/ 104 h 214"/>
                <a:gd name="T4" fmla="*/ 174 w 174"/>
                <a:gd name="T5" fmla="*/ 114 h 214"/>
                <a:gd name="T6" fmla="*/ 171 w 174"/>
                <a:gd name="T7" fmla="*/ 129 h 214"/>
                <a:gd name="T8" fmla="*/ 154 w 174"/>
                <a:gd name="T9" fmla="*/ 139 h 214"/>
                <a:gd name="T10" fmla="*/ 124 w 174"/>
                <a:gd name="T11" fmla="*/ 140 h 214"/>
                <a:gd name="T12" fmla="*/ 109 w 174"/>
                <a:gd name="T13" fmla="*/ 163 h 214"/>
                <a:gd name="T14" fmla="*/ 94 w 174"/>
                <a:gd name="T15" fmla="*/ 155 h 214"/>
                <a:gd name="T16" fmla="*/ 87 w 174"/>
                <a:gd name="T17" fmla="*/ 140 h 214"/>
                <a:gd name="T18" fmla="*/ 59 w 174"/>
                <a:gd name="T19" fmla="*/ 145 h 214"/>
                <a:gd name="T20" fmla="*/ 42 w 174"/>
                <a:gd name="T21" fmla="*/ 154 h 214"/>
                <a:gd name="T22" fmla="*/ 22 w 174"/>
                <a:gd name="T23" fmla="*/ 155 h 214"/>
                <a:gd name="T24" fmla="*/ 46 w 174"/>
                <a:gd name="T25" fmla="*/ 170 h 214"/>
                <a:gd name="T26" fmla="*/ 48 w 174"/>
                <a:gd name="T27" fmla="*/ 205 h 214"/>
                <a:gd name="T28" fmla="*/ 40 w 174"/>
                <a:gd name="T29" fmla="*/ 214 h 214"/>
                <a:gd name="T30" fmla="*/ 28 w 174"/>
                <a:gd name="T31" fmla="*/ 206 h 214"/>
                <a:gd name="T32" fmla="*/ 26 w 174"/>
                <a:gd name="T33" fmla="*/ 187 h 214"/>
                <a:gd name="T34" fmla="*/ 12 w 174"/>
                <a:gd name="T35" fmla="*/ 181 h 214"/>
                <a:gd name="T36" fmla="*/ 0 w 174"/>
                <a:gd name="T37" fmla="*/ 167 h 214"/>
                <a:gd name="T38" fmla="*/ 14 w 174"/>
                <a:gd name="T39" fmla="*/ 160 h 214"/>
                <a:gd name="T40" fmla="*/ 17 w 174"/>
                <a:gd name="T41" fmla="*/ 148 h 214"/>
                <a:gd name="T42" fmla="*/ 30 w 174"/>
                <a:gd name="T43" fmla="*/ 137 h 214"/>
                <a:gd name="T44" fmla="*/ 37 w 174"/>
                <a:gd name="T45" fmla="*/ 123 h 214"/>
                <a:gd name="T46" fmla="*/ 68 w 174"/>
                <a:gd name="T47" fmla="*/ 117 h 214"/>
                <a:gd name="T48" fmla="*/ 89 w 174"/>
                <a:gd name="T49" fmla="*/ 121 h 214"/>
                <a:gd name="T50" fmla="*/ 89 w 174"/>
                <a:gd name="T51" fmla="*/ 84 h 214"/>
                <a:gd name="T52" fmla="*/ 106 w 174"/>
                <a:gd name="T53" fmla="*/ 94 h 214"/>
                <a:gd name="T54" fmla="*/ 120 w 174"/>
                <a:gd name="T55" fmla="*/ 73 h 214"/>
                <a:gd name="T56" fmla="*/ 126 w 174"/>
                <a:gd name="T57" fmla="*/ 65 h 214"/>
                <a:gd name="T58" fmla="*/ 123 w 174"/>
                <a:gd name="T59" fmla="*/ 40 h 214"/>
                <a:gd name="T60" fmla="*/ 108 w 174"/>
                <a:gd name="T61" fmla="*/ 17 h 214"/>
                <a:gd name="T62" fmla="*/ 107 w 174"/>
                <a:gd name="T63" fmla="*/ 4 h 214"/>
                <a:gd name="T64" fmla="*/ 123 w 174"/>
                <a:gd name="T65" fmla="*/ 0 h 214"/>
                <a:gd name="T66" fmla="*/ 149 w 174"/>
                <a:gd name="T67" fmla="*/ 29 h 214"/>
                <a:gd name="T68" fmla="*/ 157 w 174"/>
                <a:gd name="T69" fmla="*/ 45 h 214"/>
                <a:gd name="T70" fmla="*/ 153 w 174"/>
                <a:gd name="T71" fmla="*/ 66 h 214"/>
                <a:gd name="T72" fmla="*/ 164 w 174"/>
                <a:gd name="T73" fmla="*/ 87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4" h="214">
                  <a:moveTo>
                    <a:pt x="164" y="87"/>
                  </a:moveTo>
                  <a:lnTo>
                    <a:pt x="166" y="104"/>
                  </a:lnTo>
                  <a:lnTo>
                    <a:pt x="174" y="114"/>
                  </a:lnTo>
                  <a:lnTo>
                    <a:pt x="171" y="129"/>
                  </a:lnTo>
                  <a:lnTo>
                    <a:pt x="154" y="139"/>
                  </a:lnTo>
                  <a:lnTo>
                    <a:pt x="124" y="140"/>
                  </a:lnTo>
                  <a:lnTo>
                    <a:pt x="109" y="163"/>
                  </a:lnTo>
                  <a:lnTo>
                    <a:pt x="94" y="155"/>
                  </a:lnTo>
                  <a:lnTo>
                    <a:pt x="87" y="140"/>
                  </a:lnTo>
                  <a:lnTo>
                    <a:pt x="59" y="145"/>
                  </a:lnTo>
                  <a:lnTo>
                    <a:pt x="42" y="154"/>
                  </a:lnTo>
                  <a:lnTo>
                    <a:pt x="22" y="155"/>
                  </a:lnTo>
                  <a:lnTo>
                    <a:pt x="46" y="170"/>
                  </a:lnTo>
                  <a:lnTo>
                    <a:pt x="48" y="205"/>
                  </a:lnTo>
                  <a:lnTo>
                    <a:pt x="40" y="214"/>
                  </a:lnTo>
                  <a:lnTo>
                    <a:pt x="28" y="206"/>
                  </a:lnTo>
                  <a:lnTo>
                    <a:pt x="26" y="187"/>
                  </a:lnTo>
                  <a:lnTo>
                    <a:pt x="12" y="181"/>
                  </a:lnTo>
                  <a:lnTo>
                    <a:pt x="0" y="167"/>
                  </a:lnTo>
                  <a:lnTo>
                    <a:pt x="14" y="160"/>
                  </a:lnTo>
                  <a:lnTo>
                    <a:pt x="17" y="148"/>
                  </a:lnTo>
                  <a:lnTo>
                    <a:pt x="30" y="137"/>
                  </a:lnTo>
                  <a:lnTo>
                    <a:pt x="37" y="123"/>
                  </a:lnTo>
                  <a:lnTo>
                    <a:pt x="68" y="117"/>
                  </a:lnTo>
                  <a:lnTo>
                    <a:pt x="89" y="121"/>
                  </a:lnTo>
                  <a:lnTo>
                    <a:pt x="89" y="84"/>
                  </a:lnTo>
                  <a:lnTo>
                    <a:pt x="106" y="94"/>
                  </a:lnTo>
                  <a:lnTo>
                    <a:pt x="120" y="73"/>
                  </a:lnTo>
                  <a:lnTo>
                    <a:pt x="126" y="65"/>
                  </a:lnTo>
                  <a:lnTo>
                    <a:pt x="123" y="40"/>
                  </a:lnTo>
                  <a:lnTo>
                    <a:pt x="108" y="17"/>
                  </a:lnTo>
                  <a:lnTo>
                    <a:pt x="107" y="4"/>
                  </a:lnTo>
                  <a:lnTo>
                    <a:pt x="123" y="0"/>
                  </a:lnTo>
                  <a:lnTo>
                    <a:pt x="149" y="29"/>
                  </a:lnTo>
                  <a:lnTo>
                    <a:pt x="157" y="45"/>
                  </a:lnTo>
                  <a:lnTo>
                    <a:pt x="153" y="66"/>
                  </a:lnTo>
                  <a:lnTo>
                    <a:pt x="164" y="87"/>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47" name="Freeform 100">
              <a:extLst>
                <a:ext uri="{FF2B5EF4-FFF2-40B4-BE49-F238E27FC236}">
                  <a16:creationId xmlns:a16="http://schemas.microsoft.com/office/drawing/2014/main" id="{C0E98817-0A23-6C4B-8F87-11A3D027A100}"/>
                </a:ext>
              </a:extLst>
            </p:cNvPr>
            <p:cNvSpPr>
              <a:spLocks/>
            </p:cNvSpPr>
            <p:nvPr/>
          </p:nvSpPr>
          <p:spPr bwMode="auto">
            <a:xfrm>
              <a:off x="9409113" y="2409826"/>
              <a:ext cx="142875" cy="130175"/>
            </a:xfrm>
            <a:custGeom>
              <a:avLst/>
              <a:gdLst>
                <a:gd name="T0" fmla="*/ 51 w 90"/>
                <a:gd name="T1" fmla="*/ 29 h 82"/>
                <a:gd name="T2" fmla="*/ 65 w 90"/>
                <a:gd name="T3" fmla="*/ 33 h 82"/>
                <a:gd name="T4" fmla="*/ 71 w 90"/>
                <a:gd name="T5" fmla="*/ 24 h 82"/>
                <a:gd name="T6" fmla="*/ 90 w 90"/>
                <a:gd name="T7" fmla="*/ 47 h 82"/>
                <a:gd name="T8" fmla="*/ 69 w 90"/>
                <a:gd name="T9" fmla="*/ 53 h 82"/>
                <a:gd name="T10" fmla="*/ 67 w 90"/>
                <a:gd name="T11" fmla="*/ 73 h 82"/>
                <a:gd name="T12" fmla="*/ 32 w 90"/>
                <a:gd name="T13" fmla="*/ 59 h 82"/>
                <a:gd name="T14" fmla="*/ 36 w 90"/>
                <a:gd name="T15" fmla="*/ 82 h 82"/>
                <a:gd name="T16" fmla="*/ 18 w 90"/>
                <a:gd name="T17" fmla="*/ 82 h 82"/>
                <a:gd name="T18" fmla="*/ 3 w 90"/>
                <a:gd name="T19" fmla="*/ 62 h 82"/>
                <a:gd name="T20" fmla="*/ 2 w 90"/>
                <a:gd name="T21" fmla="*/ 46 h 82"/>
                <a:gd name="T22" fmla="*/ 19 w 90"/>
                <a:gd name="T23" fmla="*/ 45 h 82"/>
                <a:gd name="T24" fmla="*/ 6 w 90"/>
                <a:gd name="T25" fmla="*/ 16 h 82"/>
                <a:gd name="T26" fmla="*/ 0 w 90"/>
                <a:gd name="T27" fmla="*/ 0 h 82"/>
                <a:gd name="T28" fmla="*/ 33 w 90"/>
                <a:gd name="T29" fmla="*/ 22 h 82"/>
                <a:gd name="T30" fmla="*/ 51 w 90"/>
                <a:gd name="T31" fmla="*/ 2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 h="82">
                  <a:moveTo>
                    <a:pt x="51" y="29"/>
                  </a:moveTo>
                  <a:lnTo>
                    <a:pt x="65" y="33"/>
                  </a:lnTo>
                  <a:lnTo>
                    <a:pt x="71" y="24"/>
                  </a:lnTo>
                  <a:lnTo>
                    <a:pt x="90" y="47"/>
                  </a:lnTo>
                  <a:lnTo>
                    <a:pt x="69" y="53"/>
                  </a:lnTo>
                  <a:lnTo>
                    <a:pt x="67" y="73"/>
                  </a:lnTo>
                  <a:lnTo>
                    <a:pt x="32" y="59"/>
                  </a:lnTo>
                  <a:lnTo>
                    <a:pt x="36" y="82"/>
                  </a:lnTo>
                  <a:lnTo>
                    <a:pt x="18" y="82"/>
                  </a:lnTo>
                  <a:lnTo>
                    <a:pt x="3" y="62"/>
                  </a:lnTo>
                  <a:lnTo>
                    <a:pt x="2" y="46"/>
                  </a:lnTo>
                  <a:lnTo>
                    <a:pt x="19" y="45"/>
                  </a:lnTo>
                  <a:lnTo>
                    <a:pt x="6" y="16"/>
                  </a:lnTo>
                  <a:lnTo>
                    <a:pt x="0" y="0"/>
                  </a:lnTo>
                  <a:lnTo>
                    <a:pt x="33" y="22"/>
                  </a:lnTo>
                  <a:lnTo>
                    <a:pt x="51" y="29"/>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48" name="Freeform 101">
              <a:extLst>
                <a:ext uri="{FF2B5EF4-FFF2-40B4-BE49-F238E27FC236}">
                  <a16:creationId xmlns:a16="http://schemas.microsoft.com/office/drawing/2014/main" id="{56AFC82F-49A0-7844-839F-8C709E55C907}"/>
                </a:ext>
              </a:extLst>
            </p:cNvPr>
            <p:cNvSpPr>
              <a:spLocks/>
            </p:cNvSpPr>
            <p:nvPr/>
          </p:nvSpPr>
          <p:spPr bwMode="auto">
            <a:xfrm>
              <a:off x="6896100" y="2095501"/>
              <a:ext cx="1035050" cy="474663"/>
            </a:xfrm>
            <a:custGeom>
              <a:avLst/>
              <a:gdLst>
                <a:gd name="T0" fmla="*/ 429 w 652"/>
                <a:gd name="T1" fmla="*/ 270 h 299"/>
                <a:gd name="T2" fmla="*/ 408 w 652"/>
                <a:gd name="T3" fmla="*/ 299 h 299"/>
                <a:gd name="T4" fmla="*/ 395 w 652"/>
                <a:gd name="T5" fmla="*/ 289 h 299"/>
                <a:gd name="T6" fmla="*/ 365 w 652"/>
                <a:gd name="T7" fmla="*/ 272 h 299"/>
                <a:gd name="T8" fmla="*/ 352 w 652"/>
                <a:gd name="T9" fmla="*/ 251 h 299"/>
                <a:gd name="T10" fmla="*/ 300 w 652"/>
                <a:gd name="T11" fmla="*/ 237 h 299"/>
                <a:gd name="T12" fmla="*/ 260 w 652"/>
                <a:gd name="T13" fmla="*/ 222 h 299"/>
                <a:gd name="T14" fmla="*/ 215 w 652"/>
                <a:gd name="T15" fmla="*/ 200 h 299"/>
                <a:gd name="T16" fmla="*/ 172 w 652"/>
                <a:gd name="T17" fmla="*/ 210 h 299"/>
                <a:gd name="T18" fmla="*/ 183 w 652"/>
                <a:gd name="T19" fmla="*/ 286 h 299"/>
                <a:gd name="T20" fmla="*/ 155 w 652"/>
                <a:gd name="T21" fmla="*/ 265 h 299"/>
                <a:gd name="T22" fmla="*/ 131 w 652"/>
                <a:gd name="T23" fmla="*/ 276 h 299"/>
                <a:gd name="T24" fmla="*/ 131 w 652"/>
                <a:gd name="T25" fmla="*/ 262 h 299"/>
                <a:gd name="T26" fmla="*/ 106 w 652"/>
                <a:gd name="T27" fmla="*/ 248 h 299"/>
                <a:gd name="T28" fmla="*/ 84 w 652"/>
                <a:gd name="T29" fmla="*/ 224 h 299"/>
                <a:gd name="T30" fmla="*/ 98 w 652"/>
                <a:gd name="T31" fmla="*/ 220 h 299"/>
                <a:gd name="T32" fmla="*/ 108 w 652"/>
                <a:gd name="T33" fmla="*/ 201 h 299"/>
                <a:gd name="T34" fmla="*/ 121 w 652"/>
                <a:gd name="T35" fmla="*/ 184 h 299"/>
                <a:gd name="T36" fmla="*/ 99 w 652"/>
                <a:gd name="T37" fmla="*/ 173 h 299"/>
                <a:gd name="T38" fmla="*/ 67 w 652"/>
                <a:gd name="T39" fmla="*/ 177 h 299"/>
                <a:gd name="T40" fmla="*/ 44 w 652"/>
                <a:gd name="T41" fmla="*/ 178 h 299"/>
                <a:gd name="T42" fmla="*/ 29 w 652"/>
                <a:gd name="T43" fmla="*/ 154 h 299"/>
                <a:gd name="T44" fmla="*/ 0 w 652"/>
                <a:gd name="T45" fmla="*/ 140 h 299"/>
                <a:gd name="T46" fmla="*/ 0 w 652"/>
                <a:gd name="T47" fmla="*/ 121 h 299"/>
                <a:gd name="T48" fmla="*/ 26 w 652"/>
                <a:gd name="T49" fmla="*/ 110 h 299"/>
                <a:gd name="T50" fmla="*/ 51 w 652"/>
                <a:gd name="T51" fmla="*/ 74 h 299"/>
                <a:gd name="T52" fmla="*/ 115 w 652"/>
                <a:gd name="T53" fmla="*/ 87 h 299"/>
                <a:gd name="T54" fmla="*/ 150 w 652"/>
                <a:gd name="T55" fmla="*/ 87 h 299"/>
                <a:gd name="T56" fmla="*/ 199 w 652"/>
                <a:gd name="T57" fmla="*/ 97 h 299"/>
                <a:gd name="T58" fmla="*/ 224 w 652"/>
                <a:gd name="T59" fmla="*/ 92 h 299"/>
                <a:gd name="T60" fmla="*/ 194 w 652"/>
                <a:gd name="T61" fmla="*/ 69 h 299"/>
                <a:gd name="T62" fmla="*/ 201 w 652"/>
                <a:gd name="T63" fmla="*/ 53 h 299"/>
                <a:gd name="T64" fmla="*/ 198 w 652"/>
                <a:gd name="T65" fmla="*/ 34 h 299"/>
                <a:gd name="T66" fmla="*/ 257 w 652"/>
                <a:gd name="T67" fmla="*/ 21 h 299"/>
                <a:gd name="T68" fmla="*/ 298 w 652"/>
                <a:gd name="T69" fmla="*/ 9 h 299"/>
                <a:gd name="T70" fmla="*/ 338 w 652"/>
                <a:gd name="T71" fmla="*/ 5 h 299"/>
                <a:gd name="T72" fmla="*/ 366 w 652"/>
                <a:gd name="T73" fmla="*/ 20 h 299"/>
                <a:gd name="T74" fmla="*/ 393 w 652"/>
                <a:gd name="T75" fmla="*/ 38 h 299"/>
                <a:gd name="T76" fmla="*/ 437 w 652"/>
                <a:gd name="T77" fmla="*/ 18 h 299"/>
                <a:gd name="T78" fmla="*/ 462 w 652"/>
                <a:gd name="T79" fmla="*/ 39 h 299"/>
                <a:gd name="T80" fmla="*/ 524 w 652"/>
                <a:gd name="T81" fmla="*/ 80 h 299"/>
                <a:gd name="T82" fmla="*/ 571 w 652"/>
                <a:gd name="T83" fmla="*/ 86 h 299"/>
                <a:gd name="T84" fmla="*/ 595 w 652"/>
                <a:gd name="T85" fmla="*/ 102 h 299"/>
                <a:gd name="T86" fmla="*/ 619 w 652"/>
                <a:gd name="T87" fmla="*/ 114 h 299"/>
                <a:gd name="T88" fmla="*/ 652 w 652"/>
                <a:gd name="T89" fmla="*/ 124 h 299"/>
                <a:gd name="T90" fmla="*/ 634 w 652"/>
                <a:gd name="T91" fmla="*/ 139 h 299"/>
                <a:gd name="T92" fmla="*/ 637 w 652"/>
                <a:gd name="T93" fmla="*/ 169 h 299"/>
                <a:gd name="T94" fmla="*/ 605 w 652"/>
                <a:gd name="T95" fmla="*/ 199 h 299"/>
                <a:gd name="T96" fmla="*/ 569 w 652"/>
                <a:gd name="T97" fmla="*/ 211 h 299"/>
                <a:gd name="T98" fmla="*/ 588 w 652"/>
                <a:gd name="T99" fmla="*/ 252 h 299"/>
                <a:gd name="T100" fmla="*/ 581 w 652"/>
                <a:gd name="T101" fmla="*/ 261 h 299"/>
                <a:gd name="T102" fmla="*/ 545 w 652"/>
                <a:gd name="T103" fmla="*/ 252 h 299"/>
                <a:gd name="T104" fmla="*/ 512 w 652"/>
                <a:gd name="T105" fmla="*/ 253 h 299"/>
                <a:gd name="T106" fmla="*/ 477 w 652"/>
                <a:gd name="T107" fmla="*/ 249 h 299"/>
                <a:gd name="T108" fmla="*/ 449 w 652"/>
                <a:gd name="T109" fmla="*/ 254 h 299"/>
                <a:gd name="T110" fmla="*/ 438 w 652"/>
                <a:gd name="T111" fmla="*/ 266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52" h="299">
                  <a:moveTo>
                    <a:pt x="438" y="266"/>
                  </a:moveTo>
                  <a:lnTo>
                    <a:pt x="429" y="270"/>
                  </a:lnTo>
                  <a:lnTo>
                    <a:pt x="412" y="284"/>
                  </a:lnTo>
                  <a:lnTo>
                    <a:pt x="408" y="299"/>
                  </a:lnTo>
                  <a:lnTo>
                    <a:pt x="402" y="299"/>
                  </a:lnTo>
                  <a:lnTo>
                    <a:pt x="395" y="289"/>
                  </a:lnTo>
                  <a:lnTo>
                    <a:pt x="373" y="288"/>
                  </a:lnTo>
                  <a:lnTo>
                    <a:pt x="365" y="272"/>
                  </a:lnTo>
                  <a:lnTo>
                    <a:pt x="357" y="271"/>
                  </a:lnTo>
                  <a:lnTo>
                    <a:pt x="352" y="251"/>
                  </a:lnTo>
                  <a:lnTo>
                    <a:pt x="328" y="236"/>
                  </a:lnTo>
                  <a:lnTo>
                    <a:pt x="300" y="237"/>
                  </a:lnTo>
                  <a:lnTo>
                    <a:pt x="281" y="240"/>
                  </a:lnTo>
                  <a:lnTo>
                    <a:pt x="260" y="222"/>
                  </a:lnTo>
                  <a:lnTo>
                    <a:pt x="245" y="214"/>
                  </a:lnTo>
                  <a:lnTo>
                    <a:pt x="215" y="200"/>
                  </a:lnTo>
                  <a:lnTo>
                    <a:pt x="211" y="198"/>
                  </a:lnTo>
                  <a:lnTo>
                    <a:pt x="172" y="210"/>
                  </a:lnTo>
                  <a:lnTo>
                    <a:pt x="192" y="285"/>
                  </a:lnTo>
                  <a:lnTo>
                    <a:pt x="183" y="286"/>
                  </a:lnTo>
                  <a:lnTo>
                    <a:pt x="168" y="270"/>
                  </a:lnTo>
                  <a:lnTo>
                    <a:pt x="155" y="265"/>
                  </a:lnTo>
                  <a:lnTo>
                    <a:pt x="137" y="269"/>
                  </a:lnTo>
                  <a:lnTo>
                    <a:pt x="131" y="276"/>
                  </a:lnTo>
                  <a:lnTo>
                    <a:pt x="129" y="271"/>
                  </a:lnTo>
                  <a:lnTo>
                    <a:pt x="131" y="262"/>
                  </a:lnTo>
                  <a:lnTo>
                    <a:pt x="127" y="255"/>
                  </a:lnTo>
                  <a:lnTo>
                    <a:pt x="106" y="248"/>
                  </a:lnTo>
                  <a:lnTo>
                    <a:pt x="94" y="230"/>
                  </a:lnTo>
                  <a:lnTo>
                    <a:pt x="84" y="224"/>
                  </a:lnTo>
                  <a:lnTo>
                    <a:pt x="81" y="218"/>
                  </a:lnTo>
                  <a:lnTo>
                    <a:pt x="98" y="220"/>
                  </a:lnTo>
                  <a:lnTo>
                    <a:pt x="95" y="205"/>
                  </a:lnTo>
                  <a:lnTo>
                    <a:pt x="108" y="201"/>
                  </a:lnTo>
                  <a:lnTo>
                    <a:pt x="123" y="204"/>
                  </a:lnTo>
                  <a:lnTo>
                    <a:pt x="121" y="184"/>
                  </a:lnTo>
                  <a:lnTo>
                    <a:pt x="115" y="172"/>
                  </a:lnTo>
                  <a:lnTo>
                    <a:pt x="99" y="173"/>
                  </a:lnTo>
                  <a:lnTo>
                    <a:pt x="84" y="168"/>
                  </a:lnTo>
                  <a:lnTo>
                    <a:pt x="67" y="177"/>
                  </a:lnTo>
                  <a:lnTo>
                    <a:pt x="53" y="181"/>
                  </a:lnTo>
                  <a:lnTo>
                    <a:pt x="44" y="178"/>
                  </a:lnTo>
                  <a:lnTo>
                    <a:pt x="43" y="167"/>
                  </a:lnTo>
                  <a:lnTo>
                    <a:pt x="29" y="154"/>
                  </a:lnTo>
                  <a:lnTo>
                    <a:pt x="17" y="154"/>
                  </a:lnTo>
                  <a:lnTo>
                    <a:pt x="0" y="140"/>
                  </a:lnTo>
                  <a:lnTo>
                    <a:pt x="6" y="125"/>
                  </a:lnTo>
                  <a:lnTo>
                    <a:pt x="0" y="121"/>
                  </a:lnTo>
                  <a:lnTo>
                    <a:pt x="7" y="99"/>
                  </a:lnTo>
                  <a:lnTo>
                    <a:pt x="26" y="110"/>
                  </a:lnTo>
                  <a:lnTo>
                    <a:pt x="25" y="96"/>
                  </a:lnTo>
                  <a:lnTo>
                    <a:pt x="51" y="74"/>
                  </a:lnTo>
                  <a:lnTo>
                    <a:pt x="76" y="73"/>
                  </a:lnTo>
                  <a:lnTo>
                    <a:pt x="115" y="87"/>
                  </a:lnTo>
                  <a:lnTo>
                    <a:pt x="136" y="95"/>
                  </a:lnTo>
                  <a:lnTo>
                    <a:pt x="150" y="87"/>
                  </a:lnTo>
                  <a:lnTo>
                    <a:pt x="175" y="87"/>
                  </a:lnTo>
                  <a:lnTo>
                    <a:pt x="199" y="97"/>
                  </a:lnTo>
                  <a:lnTo>
                    <a:pt x="202" y="91"/>
                  </a:lnTo>
                  <a:lnTo>
                    <a:pt x="224" y="92"/>
                  </a:lnTo>
                  <a:lnTo>
                    <a:pt x="225" y="82"/>
                  </a:lnTo>
                  <a:lnTo>
                    <a:pt x="194" y="69"/>
                  </a:lnTo>
                  <a:lnTo>
                    <a:pt x="206" y="59"/>
                  </a:lnTo>
                  <a:lnTo>
                    <a:pt x="201" y="53"/>
                  </a:lnTo>
                  <a:lnTo>
                    <a:pt x="214" y="48"/>
                  </a:lnTo>
                  <a:lnTo>
                    <a:pt x="198" y="34"/>
                  </a:lnTo>
                  <a:lnTo>
                    <a:pt x="202" y="28"/>
                  </a:lnTo>
                  <a:lnTo>
                    <a:pt x="257" y="21"/>
                  </a:lnTo>
                  <a:lnTo>
                    <a:pt x="263" y="16"/>
                  </a:lnTo>
                  <a:lnTo>
                    <a:pt x="298" y="9"/>
                  </a:lnTo>
                  <a:lnTo>
                    <a:pt x="309" y="0"/>
                  </a:lnTo>
                  <a:lnTo>
                    <a:pt x="338" y="5"/>
                  </a:lnTo>
                  <a:lnTo>
                    <a:pt x="352" y="25"/>
                  </a:lnTo>
                  <a:lnTo>
                    <a:pt x="366" y="20"/>
                  </a:lnTo>
                  <a:lnTo>
                    <a:pt x="389" y="27"/>
                  </a:lnTo>
                  <a:lnTo>
                    <a:pt x="393" y="38"/>
                  </a:lnTo>
                  <a:lnTo>
                    <a:pt x="407" y="37"/>
                  </a:lnTo>
                  <a:lnTo>
                    <a:pt x="437" y="18"/>
                  </a:lnTo>
                  <a:lnTo>
                    <a:pt x="434" y="24"/>
                  </a:lnTo>
                  <a:lnTo>
                    <a:pt x="462" y="39"/>
                  </a:lnTo>
                  <a:lnTo>
                    <a:pt x="520" y="90"/>
                  </a:lnTo>
                  <a:lnTo>
                    <a:pt x="524" y="80"/>
                  </a:lnTo>
                  <a:lnTo>
                    <a:pt x="551" y="92"/>
                  </a:lnTo>
                  <a:lnTo>
                    <a:pt x="571" y="86"/>
                  </a:lnTo>
                  <a:lnTo>
                    <a:pt x="582" y="90"/>
                  </a:lnTo>
                  <a:lnTo>
                    <a:pt x="595" y="102"/>
                  </a:lnTo>
                  <a:lnTo>
                    <a:pt x="608" y="106"/>
                  </a:lnTo>
                  <a:lnTo>
                    <a:pt x="619" y="114"/>
                  </a:lnTo>
                  <a:lnTo>
                    <a:pt x="638" y="111"/>
                  </a:lnTo>
                  <a:lnTo>
                    <a:pt x="652" y="124"/>
                  </a:lnTo>
                  <a:lnTo>
                    <a:pt x="647" y="137"/>
                  </a:lnTo>
                  <a:lnTo>
                    <a:pt x="634" y="139"/>
                  </a:lnTo>
                  <a:lnTo>
                    <a:pt x="642" y="160"/>
                  </a:lnTo>
                  <a:lnTo>
                    <a:pt x="637" y="169"/>
                  </a:lnTo>
                  <a:lnTo>
                    <a:pt x="602" y="162"/>
                  </a:lnTo>
                  <a:lnTo>
                    <a:pt x="605" y="199"/>
                  </a:lnTo>
                  <a:lnTo>
                    <a:pt x="599" y="203"/>
                  </a:lnTo>
                  <a:lnTo>
                    <a:pt x="569" y="211"/>
                  </a:lnTo>
                  <a:lnTo>
                    <a:pt x="597" y="247"/>
                  </a:lnTo>
                  <a:lnTo>
                    <a:pt x="588" y="252"/>
                  </a:lnTo>
                  <a:lnTo>
                    <a:pt x="593" y="264"/>
                  </a:lnTo>
                  <a:lnTo>
                    <a:pt x="581" y="261"/>
                  </a:lnTo>
                  <a:lnTo>
                    <a:pt x="571" y="254"/>
                  </a:lnTo>
                  <a:lnTo>
                    <a:pt x="545" y="252"/>
                  </a:lnTo>
                  <a:lnTo>
                    <a:pt x="517" y="251"/>
                  </a:lnTo>
                  <a:lnTo>
                    <a:pt x="512" y="253"/>
                  </a:lnTo>
                  <a:lnTo>
                    <a:pt x="485" y="245"/>
                  </a:lnTo>
                  <a:lnTo>
                    <a:pt x="477" y="249"/>
                  </a:lnTo>
                  <a:lnTo>
                    <a:pt x="479" y="261"/>
                  </a:lnTo>
                  <a:lnTo>
                    <a:pt x="449" y="254"/>
                  </a:lnTo>
                  <a:lnTo>
                    <a:pt x="439" y="257"/>
                  </a:lnTo>
                  <a:lnTo>
                    <a:pt x="438" y="266"/>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49" name="Freeform 102">
              <a:extLst>
                <a:ext uri="{FF2B5EF4-FFF2-40B4-BE49-F238E27FC236}">
                  <a16:creationId xmlns:a16="http://schemas.microsoft.com/office/drawing/2014/main" id="{AD25EE5A-B0EE-DE48-8DA4-FA10ED1219AA}"/>
                </a:ext>
              </a:extLst>
            </p:cNvPr>
            <p:cNvSpPr>
              <a:spLocks/>
            </p:cNvSpPr>
            <p:nvPr/>
          </p:nvSpPr>
          <p:spPr bwMode="auto">
            <a:xfrm>
              <a:off x="6694488" y="3727450"/>
              <a:ext cx="231775" cy="336550"/>
            </a:xfrm>
            <a:custGeom>
              <a:avLst/>
              <a:gdLst>
                <a:gd name="T0" fmla="*/ 131 w 146"/>
                <a:gd name="T1" fmla="*/ 132 h 212"/>
                <a:gd name="T2" fmla="*/ 141 w 146"/>
                <a:gd name="T3" fmla="*/ 149 h 212"/>
                <a:gd name="T4" fmla="*/ 128 w 146"/>
                <a:gd name="T5" fmla="*/ 158 h 212"/>
                <a:gd name="T6" fmla="*/ 124 w 146"/>
                <a:gd name="T7" fmla="*/ 166 h 212"/>
                <a:gd name="T8" fmla="*/ 117 w 146"/>
                <a:gd name="T9" fmla="*/ 168 h 212"/>
                <a:gd name="T10" fmla="*/ 114 w 146"/>
                <a:gd name="T11" fmla="*/ 183 h 212"/>
                <a:gd name="T12" fmla="*/ 108 w 146"/>
                <a:gd name="T13" fmla="*/ 191 h 212"/>
                <a:gd name="T14" fmla="*/ 104 w 146"/>
                <a:gd name="T15" fmla="*/ 205 h 212"/>
                <a:gd name="T16" fmla="*/ 97 w 146"/>
                <a:gd name="T17" fmla="*/ 212 h 212"/>
                <a:gd name="T18" fmla="*/ 71 w 146"/>
                <a:gd name="T19" fmla="*/ 191 h 212"/>
                <a:gd name="T20" fmla="*/ 70 w 146"/>
                <a:gd name="T21" fmla="*/ 179 h 212"/>
                <a:gd name="T22" fmla="*/ 3 w 146"/>
                <a:gd name="T23" fmla="*/ 136 h 212"/>
                <a:gd name="T24" fmla="*/ 0 w 146"/>
                <a:gd name="T25" fmla="*/ 134 h 212"/>
                <a:gd name="T26" fmla="*/ 0 w 146"/>
                <a:gd name="T27" fmla="*/ 112 h 212"/>
                <a:gd name="T28" fmla="*/ 5 w 146"/>
                <a:gd name="T29" fmla="*/ 104 h 212"/>
                <a:gd name="T30" fmla="*/ 14 w 146"/>
                <a:gd name="T31" fmla="*/ 90 h 212"/>
                <a:gd name="T32" fmla="*/ 21 w 146"/>
                <a:gd name="T33" fmla="*/ 75 h 212"/>
                <a:gd name="T34" fmla="*/ 13 w 146"/>
                <a:gd name="T35" fmla="*/ 51 h 212"/>
                <a:gd name="T36" fmla="*/ 11 w 146"/>
                <a:gd name="T37" fmla="*/ 41 h 212"/>
                <a:gd name="T38" fmla="*/ 2 w 146"/>
                <a:gd name="T39" fmla="*/ 26 h 212"/>
                <a:gd name="T40" fmla="*/ 13 w 146"/>
                <a:gd name="T41" fmla="*/ 14 h 212"/>
                <a:gd name="T42" fmla="*/ 25 w 146"/>
                <a:gd name="T43" fmla="*/ 0 h 212"/>
                <a:gd name="T44" fmla="*/ 35 w 146"/>
                <a:gd name="T45" fmla="*/ 4 h 212"/>
                <a:gd name="T46" fmla="*/ 35 w 146"/>
                <a:gd name="T47" fmla="*/ 15 h 212"/>
                <a:gd name="T48" fmla="*/ 41 w 146"/>
                <a:gd name="T49" fmla="*/ 22 h 212"/>
                <a:gd name="T50" fmla="*/ 54 w 146"/>
                <a:gd name="T51" fmla="*/ 22 h 212"/>
                <a:gd name="T52" fmla="*/ 77 w 146"/>
                <a:gd name="T53" fmla="*/ 40 h 212"/>
                <a:gd name="T54" fmla="*/ 83 w 146"/>
                <a:gd name="T55" fmla="*/ 40 h 212"/>
                <a:gd name="T56" fmla="*/ 88 w 146"/>
                <a:gd name="T57" fmla="*/ 39 h 212"/>
                <a:gd name="T58" fmla="*/ 92 w 146"/>
                <a:gd name="T59" fmla="*/ 42 h 212"/>
                <a:gd name="T60" fmla="*/ 104 w 146"/>
                <a:gd name="T61" fmla="*/ 43 h 212"/>
                <a:gd name="T62" fmla="*/ 109 w 146"/>
                <a:gd name="T63" fmla="*/ 35 h 212"/>
                <a:gd name="T64" fmla="*/ 126 w 146"/>
                <a:gd name="T65" fmla="*/ 26 h 212"/>
                <a:gd name="T66" fmla="*/ 133 w 146"/>
                <a:gd name="T67" fmla="*/ 33 h 212"/>
                <a:gd name="T68" fmla="*/ 146 w 146"/>
                <a:gd name="T69" fmla="*/ 33 h 212"/>
                <a:gd name="T70" fmla="*/ 130 w 146"/>
                <a:gd name="T71" fmla="*/ 56 h 212"/>
                <a:gd name="T72" fmla="*/ 131 w 146"/>
                <a:gd name="T73" fmla="*/ 13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6" h="212">
                  <a:moveTo>
                    <a:pt x="131" y="132"/>
                  </a:moveTo>
                  <a:lnTo>
                    <a:pt x="141" y="149"/>
                  </a:lnTo>
                  <a:lnTo>
                    <a:pt x="128" y="158"/>
                  </a:lnTo>
                  <a:lnTo>
                    <a:pt x="124" y="166"/>
                  </a:lnTo>
                  <a:lnTo>
                    <a:pt x="117" y="168"/>
                  </a:lnTo>
                  <a:lnTo>
                    <a:pt x="114" y="183"/>
                  </a:lnTo>
                  <a:lnTo>
                    <a:pt x="108" y="191"/>
                  </a:lnTo>
                  <a:lnTo>
                    <a:pt x="104" y="205"/>
                  </a:lnTo>
                  <a:lnTo>
                    <a:pt x="97" y="212"/>
                  </a:lnTo>
                  <a:lnTo>
                    <a:pt x="71" y="191"/>
                  </a:lnTo>
                  <a:lnTo>
                    <a:pt x="70" y="179"/>
                  </a:lnTo>
                  <a:lnTo>
                    <a:pt x="3" y="136"/>
                  </a:lnTo>
                  <a:lnTo>
                    <a:pt x="0" y="134"/>
                  </a:lnTo>
                  <a:lnTo>
                    <a:pt x="0" y="112"/>
                  </a:lnTo>
                  <a:lnTo>
                    <a:pt x="5" y="104"/>
                  </a:lnTo>
                  <a:lnTo>
                    <a:pt x="14" y="90"/>
                  </a:lnTo>
                  <a:lnTo>
                    <a:pt x="21" y="75"/>
                  </a:lnTo>
                  <a:lnTo>
                    <a:pt x="13" y="51"/>
                  </a:lnTo>
                  <a:lnTo>
                    <a:pt x="11" y="41"/>
                  </a:lnTo>
                  <a:lnTo>
                    <a:pt x="2" y="26"/>
                  </a:lnTo>
                  <a:lnTo>
                    <a:pt x="13" y="14"/>
                  </a:lnTo>
                  <a:lnTo>
                    <a:pt x="25" y="0"/>
                  </a:lnTo>
                  <a:lnTo>
                    <a:pt x="35" y="4"/>
                  </a:lnTo>
                  <a:lnTo>
                    <a:pt x="35" y="15"/>
                  </a:lnTo>
                  <a:lnTo>
                    <a:pt x="41" y="22"/>
                  </a:lnTo>
                  <a:lnTo>
                    <a:pt x="54" y="22"/>
                  </a:lnTo>
                  <a:lnTo>
                    <a:pt x="77" y="40"/>
                  </a:lnTo>
                  <a:lnTo>
                    <a:pt x="83" y="40"/>
                  </a:lnTo>
                  <a:lnTo>
                    <a:pt x="88" y="39"/>
                  </a:lnTo>
                  <a:lnTo>
                    <a:pt x="92" y="42"/>
                  </a:lnTo>
                  <a:lnTo>
                    <a:pt x="104" y="43"/>
                  </a:lnTo>
                  <a:lnTo>
                    <a:pt x="109" y="35"/>
                  </a:lnTo>
                  <a:lnTo>
                    <a:pt x="126" y="26"/>
                  </a:lnTo>
                  <a:lnTo>
                    <a:pt x="133" y="33"/>
                  </a:lnTo>
                  <a:lnTo>
                    <a:pt x="146" y="33"/>
                  </a:lnTo>
                  <a:lnTo>
                    <a:pt x="130" y="56"/>
                  </a:lnTo>
                  <a:lnTo>
                    <a:pt x="131" y="132"/>
                  </a:lnTo>
                  <a:close/>
                </a:path>
              </a:pathLst>
            </a:custGeom>
            <a:solidFill>
              <a:schemeClr val="bg1">
                <a:lumMod val="40000"/>
                <a:lumOff val="60000"/>
              </a:schemeClr>
            </a:solid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50" name="Freeform 103">
              <a:extLst>
                <a:ext uri="{FF2B5EF4-FFF2-40B4-BE49-F238E27FC236}">
                  <a16:creationId xmlns:a16="http://schemas.microsoft.com/office/drawing/2014/main" id="{642519D6-A47E-FF48-B2A6-3AD021818C64}"/>
                </a:ext>
              </a:extLst>
            </p:cNvPr>
            <p:cNvSpPr>
              <a:spLocks/>
            </p:cNvSpPr>
            <p:nvPr/>
          </p:nvSpPr>
          <p:spPr bwMode="auto">
            <a:xfrm>
              <a:off x="7573963" y="2484438"/>
              <a:ext cx="263525" cy="130175"/>
            </a:xfrm>
            <a:custGeom>
              <a:avLst/>
              <a:gdLst>
                <a:gd name="T0" fmla="*/ 11 w 166"/>
                <a:gd name="T1" fmla="*/ 21 h 82"/>
                <a:gd name="T2" fmla="*/ 12 w 166"/>
                <a:gd name="T3" fmla="*/ 12 h 82"/>
                <a:gd name="T4" fmla="*/ 22 w 166"/>
                <a:gd name="T5" fmla="*/ 9 h 82"/>
                <a:gd name="T6" fmla="*/ 52 w 166"/>
                <a:gd name="T7" fmla="*/ 16 h 82"/>
                <a:gd name="T8" fmla="*/ 50 w 166"/>
                <a:gd name="T9" fmla="*/ 4 h 82"/>
                <a:gd name="T10" fmla="*/ 58 w 166"/>
                <a:gd name="T11" fmla="*/ 0 h 82"/>
                <a:gd name="T12" fmla="*/ 85 w 166"/>
                <a:gd name="T13" fmla="*/ 8 h 82"/>
                <a:gd name="T14" fmla="*/ 90 w 166"/>
                <a:gd name="T15" fmla="*/ 6 h 82"/>
                <a:gd name="T16" fmla="*/ 118 w 166"/>
                <a:gd name="T17" fmla="*/ 7 h 82"/>
                <a:gd name="T18" fmla="*/ 144 w 166"/>
                <a:gd name="T19" fmla="*/ 9 h 82"/>
                <a:gd name="T20" fmla="*/ 154 w 166"/>
                <a:gd name="T21" fmla="*/ 16 h 82"/>
                <a:gd name="T22" fmla="*/ 166 w 166"/>
                <a:gd name="T23" fmla="*/ 19 h 82"/>
                <a:gd name="T24" fmla="*/ 165 w 166"/>
                <a:gd name="T25" fmla="*/ 24 h 82"/>
                <a:gd name="T26" fmla="*/ 142 w 166"/>
                <a:gd name="T27" fmla="*/ 35 h 82"/>
                <a:gd name="T28" fmla="*/ 139 w 166"/>
                <a:gd name="T29" fmla="*/ 43 h 82"/>
                <a:gd name="T30" fmla="*/ 118 w 166"/>
                <a:gd name="T31" fmla="*/ 46 h 82"/>
                <a:gd name="T32" fmla="*/ 116 w 166"/>
                <a:gd name="T33" fmla="*/ 58 h 82"/>
                <a:gd name="T34" fmla="*/ 97 w 166"/>
                <a:gd name="T35" fmla="*/ 56 h 82"/>
                <a:gd name="T36" fmla="*/ 87 w 166"/>
                <a:gd name="T37" fmla="*/ 60 h 82"/>
                <a:gd name="T38" fmla="*/ 74 w 166"/>
                <a:gd name="T39" fmla="*/ 70 h 82"/>
                <a:gd name="T40" fmla="*/ 77 w 166"/>
                <a:gd name="T41" fmla="*/ 74 h 82"/>
                <a:gd name="T42" fmla="*/ 74 w 166"/>
                <a:gd name="T43" fmla="*/ 79 h 82"/>
                <a:gd name="T44" fmla="*/ 43 w 166"/>
                <a:gd name="T45" fmla="*/ 82 h 82"/>
                <a:gd name="T46" fmla="*/ 20 w 166"/>
                <a:gd name="T47" fmla="*/ 76 h 82"/>
                <a:gd name="T48" fmla="*/ 2 w 166"/>
                <a:gd name="T49" fmla="*/ 77 h 82"/>
                <a:gd name="T50" fmla="*/ 0 w 166"/>
                <a:gd name="T51" fmla="*/ 65 h 82"/>
                <a:gd name="T52" fmla="*/ 20 w 166"/>
                <a:gd name="T53" fmla="*/ 69 h 82"/>
                <a:gd name="T54" fmla="*/ 24 w 166"/>
                <a:gd name="T55" fmla="*/ 62 h 82"/>
                <a:gd name="T56" fmla="*/ 37 w 166"/>
                <a:gd name="T57" fmla="*/ 64 h 82"/>
                <a:gd name="T58" fmla="*/ 55 w 166"/>
                <a:gd name="T59" fmla="*/ 49 h 82"/>
                <a:gd name="T60" fmla="*/ 31 w 166"/>
                <a:gd name="T61" fmla="*/ 39 h 82"/>
                <a:gd name="T62" fmla="*/ 21 w 166"/>
                <a:gd name="T63" fmla="*/ 44 h 82"/>
                <a:gd name="T64" fmla="*/ 6 w 166"/>
                <a:gd name="T65" fmla="*/ 36 h 82"/>
                <a:gd name="T66" fmla="*/ 16 w 166"/>
                <a:gd name="T67" fmla="*/ 23 h 82"/>
                <a:gd name="T68" fmla="*/ 11 w 166"/>
                <a:gd name="T69" fmla="*/ 2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6" h="82">
                  <a:moveTo>
                    <a:pt x="11" y="21"/>
                  </a:moveTo>
                  <a:lnTo>
                    <a:pt x="12" y="12"/>
                  </a:lnTo>
                  <a:lnTo>
                    <a:pt x="22" y="9"/>
                  </a:lnTo>
                  <a:lnTo>
                    <a:pt x="52" y="16"/>
                  </a:lnTo>
                  <a:lnTo>
                    <a:pt x="50" y="4"/>
                  </a:lnTo>
                  <a:lnTo>
                    <a:pt x="58" y="0"/>
                  </a:lnTo>
                  <a:lnTo>
                    <a:pt x="85" y="8"/>
                  </a:lnTo>
                  <a:lnTo>
                    <a:pt x="90" y="6"/>
                  </a:lnTo>
                  <a:lnTo>
                    <a:pt x="118" y="7"/>
                  </a:lnTo>
                  <a:lnTo>
                    <a:pt x="144" y="9"/>
                  </a:lnTo>
                  <a:lnTo>
                    <a:pt x="154" y="16"/>
                  </a:lnTo>
                  <a:lnTo>
                    <a:pt x="166" y="19"/>
                  </a:lnTo>
                  <a:lnTo>
                    <a:pt x="165" y="24"/>
                  </a:lnTo>
                  <a:lnTo>
                    <a:pt x="142" y="35"/>
                  </a:lnTo>
                  <a:lnTo>
                    <a:pt x="139" y="43"/>
                  </a:lnTo>
                  <a:lnTo>
                    <a:pt x="118" y="46"/>
                  </a:lnTo>
                  <a:lnTo>
                    <a:pt x="116" y="58"/>
                  </a:lnTo>
                  <a:lnTo>
                    <a:pt x="97" y="56"/>
                  </a:lnTo>
                  <a:lnTo>
                    <a:pt x="87" y="60"/>
                  </a:lnTo>
                  <a:lnTo>
                    <a:pt x="74" y="70"/>
                  </a:lnTo>
                  <a:lnTo>
                    <a:pt x="77" y="74"/>
                  </a:lnTo>
                  <a:lnTo>
                    <a:pt x="74" y="79"/>
                  </a:lnTo>
                  <a:lnTo>
                    <a:pt x="43" y="82"/>
                  </a:lnTo>
                  <a:lnTo>
                    <a:pt x="20" y="76"/>
                  </a:lnTo>
                  <a:lnTo>
                    <a:pt x="2" y="77"/>
                  </a:lnTo>
                  <a:lnTo>
                    <a:pt x="0" y="65"/>
                  </a:lnTo>
                  <a:lnTo>
                    <a:pt x="20" y="69"/>
                  </a:lnTo>
                  <a:lnTo>
                    <a:pt x="24" y="62"/>
                  </a:lnTo>
                  <a:lnTo>
                    <a:pt x="37" y="64"/>
                  </a:lnTo>
                  <a:lnTo>
                    <a:pt x="55" y="49"/>
                  </a:lnTo>
                  <a:lnTo>
                    <a:pt x="31" y="39"/>
                  </a:lnTo>
                  <a:lnTo>
                    <a:pt x="21" y="44"/>
                  </a:lnTo>
                  <a:lnTo>
                    <a:pt x="6" y="36"/>
                  </a:lnTo>
                  <a:lnTo>
                    <a:pt x="16" y="23"/>
                  </a:lnTo>
                  <a:lnTo>
                    <a:pt x="11" y="21"/>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51" name="Freeform 104">
              <a:extLst>
                <a:ext uri="{FF2B5EF4-FFF2-40B4-BE49-F238E27FC236}">
                  <a16:creationId xmlns:a16="http://schemas.microsoft.com/office/drawing/2014/main" id="{01672C99-36D8-3D44-B8E2-83734EE1084B}"/>
                </a:ext>
              </a:extLst>
            </p:cNvPr>
            <p:cNvSpPr>
              <a:spLocks/>
            </p:cNvSpPr>
            <p:nvPr/>
          </p:nvSpPr>
          <p:spPr bwMode="auto">
            <a:xfrm>
              <a:off x="8667750" y="3429000"/>
              <a:ext cx="153988" cy="134938"/>
            </a:xfrm>
            <a:custGeom>
              <a:avLst/>
              <a:gdLst>
                <a:gd name="T0" fmla="*/ 27 w 97"/>
                <a:gd name="T1" fmla="*/ 81 h 85"/>
                <a:gd name="T2" fmla="*/ 18 w 97"/>
                <a:gd name="T3" fmla="*/ 71 h 85"/>
                <a:gd name="T4" fmla="*/ 7 w 97"/>
                <a:gd name="T5" fmla="*/ 49 h 85"/>
                <a:gd name="T6" fmla="*/ 0 w 97"/>
                <a:gd name="T7" fmla="*/ 24 h 85"/>
                <a:gd name="T8" fmla="*/ 10 w 97"/>
                <a:gd name="T9" fmla="*/ 7 h 85"/>
                <a:gd name="T10" fmla="*/ 33 w 97"/>
                <a:gd name="T11" fmla="*/ 3 h 85"/>
                <a:gd name="T12" fmla="*/ 51 w 97"/>
                <a:gd name="T13" fmla="*/ 6 h 85"/>
                <a:gd name="T14" fmla="*/ 67 w 97"/>
                <a:gd name="T15" fmla="*/ 14 h 85"/>
                <a:gd name="T16" fmla="*/ 73 w 97"/>
                <a:gd name="T17" fmla="*/ 0 h 85"/>
                <a:gd name="T18" fmla="*/ 90 w 97"/>
                <a:gd name="T19" fmla="*/ 7 h 85"/>
                <a:gd name="T20" fmla="*/ 96 w 97"/>
                <a:gd name="T21" fmla="*/ 21 h 85"/>
                <a:gd name="T22" fmla="*/ 97 w 97"/>
                <a:gd name="T23" fmla="*/ 46 h 85"/>
                <a:gd name="T24" fmla="*/ 68 w 97"/>
                <a:gd name="T25" fmla="*/ 62 h 85"/>
                <a:gd name="T26" fmla="*/ 77 w 97"/>
                <a:gd name="T27" fmla="*/ 75 h 85"/>
                <a:gd name="T28" fmla="*/ 58 w 97"/>
                <a:gd name="T29" fmla="*/ 76 h 85"/>
                <a:gd name="T30" fmla="*/ 42 w 97"/>
                <a:gd name="T31" fmla="*/ 85 h 85"/>
                <a:gd name="T32" fmla="*/ 27 w 97"/>
                <a:gd name="T33" fmla="*/ 81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7" h="85">
                  <a:moveTo>
                    <a:pt x="27" y="81"/>
                  </a:moveTo>
                  <a:lnTo>
                    <a:pt x="18" y="71"/>
                  </a:lnTo>
                  <a:lnTo>
                    <a:pt x="7" y="49"/>
                  </a:lnTo>
                  <a:lnTo>
                    <a:pt x="0" y="24"/>
                  </a:lnTo>
                  <a:lnTo>
                    <a:pt x="10" y="7"/>
                  </a:lnTo>
                  <a:lnTo>
                    <a:pt x="33" y="3"/>
                  </a:lnTo>
                  <a:lnTo>
                    <a:pt x="51" y="6"/>
                  </a:lnTo>
                  <a:lnTo>
                    <a:pt x="67" y="14"/>
                  </a:lnTo>
                  <a:lnTo>
                    <a:pt x="73" y="0"/>
                  </a:lnTo>
                  <a:lnTo>
                    <a:pt x="90" y="7"/>
                  </a:lnTo>
                  <a:lnTo>
                    <a:pt x="96" y="21"/>
                  </a:lnTo>
                  <a:lnTo>
                    <a:pt x="97" y="46"/>
                  </a:lnTo>
                  <a:lnTo>
                    <a:pt x="68" y="62"/>
                  </a:lnTo>
                  <a:lnTo>
                    <a:pt x="77" y="75"/>
                  </a:lnTo>
                  <a:lnTo>
                    <a:pt x="58" y="76"/>
                  </a:lnTo>
                  <a:lnTo>
                    <a:pt x="42" y="85"/>
                  </a:lnTo>
                  <a:lnTo>
                    <a:pt x="27" y="81"/>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52" name="Freeform 105">
              <a:extLst>
                <a:ext uri="{FF2B5EF4-FFF2-40B4-BE49-F238E27FC236}">
                  <a16:creationId xmlns:a16="http://schemas.microsoft.com/office/drawing/2014/main" id="{1DB01B4D-2DEF-E84C-81C6-2344851BEDA9}"/>
                </a:ext>
              </a:extLst>
            </p:cNvPr>
            <p:cNvSpPr>
              <a:spLocks/>
            </p:cNvSpPr>
            <p:nvPr/>
          </p:nvSpPr>
          <p:spPr bwMode="auto">
            <a:xfrm>
              <a:off x="9131300" y="2636838"/>
              <a:ext cx="122238" cy="138113"/>
            </a:xfrm>
            <a:custGeom>
              <a:avLst/>
              <a:gdLst>
                <a:gd name="T0" fmla="*/ 29 w 77"/>
                <a:gd name="T1" fmla="*/ 0 h 87"/>
                <a:gd name="T2" fmla="*/ 55 w 77"/>
                <a:gd name="T3" fmla="*/ 24 h 87"/>
                <a:gd name="T4" fmla="*/ 66 w 77"/>
                <a:gd name="T5" fmla="*/ 38 h 87"/>
                <a:gd name="T6" fmla="*/ 77 w 77"/>
                <a:gd name="T7" fmla="*/ 62 h 87"/>
                <a:gd name="T8" fmla="*/ 75 w 77"/>
                <a:gd name="T9" fmla="*/ 73 h 87"/>
                <a:gd name="T10" fmla="*/ 61 w 77"/>
                <a:gd name="T11" fmla="*/ 77 h 87"/>
                <a:gd name="T12" fmla="*/ 51 w 77"/>
                <a:gd name="T13" fmla="*/ 85 h 87"/>
                <a:gd name="T14" fmla="*/ 36 w 77"/>
                <a:gd name="T15" fmla="*/ 87 h 87"/>
                <a:gd name="T16" fmla="*/ 29 w 77"/>
                <a:gd name="T17" fmla="*/ 76 h 87"/>
                <a:gd name="T18" fmla="*/ 26 w 77"/>
                <a:gd name="T19" fmla="*/ 61 h 87"/>
                <a:gd name="T20" fmla="*/ 9 w 77"/>
                <a:gd name="T21" fmla="*/ 39 h 87"/>
                <a:gd name="T22" fmla="*/ 20 w 77"/>
                <a:gd name="T23" fmla="*/ 35 h 87"/>
                <a:gd name="T24" fmla="*/ 0 w 77"/>
                <a:gd name="T25" fmla="*/ 18 h 87"/>
                <a:gd name="T26" fmla="*/ 1 w 77"/>
                <a:gd name="T27" fmla="*/ 16 h 87"/>
                <a:gd name="T28" fmla="*/ 8 w 77"/>
                <a:gd name="T29" fmla="*/ 17 h 87"/>
                <a:gd name="T30" fmla="*/ 11 w 77"/>
                <a:gd name="T31" fmla="*/ 7 h 87"/>
                <a:gd name="T32" fmla="*/ 22 w 77"/>
                <a:gd name="T33" fmla="*/ 6 h 87"/>
                <a:gd name="T34" fmla="*/ 29 w 77"/>
                <a:gd name="T35" fmla="*/ 5 h 87"/>
                <a:gd name="T36" fmla="*/ 29 w 77"/>
                <a:gd name="T3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7">
                  <a:moveTo>
                    <a:pt x="29" y="0"/>
                  </a:moveTo>
                  <a:lnTo>
                    <a:pt x="55" y="24"/>
                  </a:lnTo>
                  <a:lnTo>
                    <a:pt x="66" y="38"/>
                  </a:lnTo>
                  <a:lnTo>
                    <a:pt x="77" y="62"/>
                  </a:lnTo>
                  <a:lnTo>
                    <a:pt x="75" y="73"/>
                  </a:lnTo>
                  <a:lnTo>
                    <a:pt x="61" y="77"/>
                  </a:lnTo>
                  <a:lnTo>
                    <a:pt x="51" y="85"/>
                  </a:lnTo>
                  <a:lnTo>
                    <a:pt x="36" y="87"/>
                  </a:lnTo>
                  <a:lnTo>
                    <a:pt x="29" y="76"/>
                  </a:lnTo>
                  <a:lnTo>
                    <a:pt x="26" y="61"/>
                  </a:lnTo>
                  <a:lnTo>
                    <a:pt x="9" y="39"/>
                  </a:lnTo>
                  <a:lnTo>
                    <a:pt x="20" y="35"/>
                  </a:lnTo>
                  <a:lnTo>
                    <a:pt x="0" y="18"/>
                  </a:lnTo>
                  <a:lnTo>
                    <a:pt x="1" y="16"/>
                  </a:lnTo>
                  <a:lnTo>
                    <a:pt x="8" y="17"/>
                  </a:lnTo>
                  <a:lnTo>
                    <a:pt x="11" y="7"/>
                  </a:lnTo>
                  <a:lnTo>
                    <a:pt x="22" y="6"/>
                  </a:lnTo>
                  <a:lnTo>
                    <a:pt x="29" y="5"/>
                  </a:lnTo>
                  <a:lnTo>
                    <a:pt x="29" y="0"/>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53" name="Freeform 106">
              <a:extLst>
                <a:ext uri="{FF2B5EF4-FFF2-40B4-BE49-F238E27FC236}">
                  <a16:creationId xmlns:a16="http://schemas.microsoft.com/office/drawing/2014/main" id="{B94EF0B1-6FEA-7344-A468-B74FE42CA1AD}"/>
                </a:ext>
              </a:extLst>
            </p:cNvPr>
            <p:cNvSpPr>
              <a:spLocks/>
            </p:cNvSpPr>
            <p:nvPr/>
          </p:nvSpPr>
          <p:spPr bwMode="auto">
            <a:xfrm>
              <a:off x="6238875" y="2484437"/>
              <a:ext cx="44450" cy="46038"/>
            </a:xfrm>
            <a:custGeom>
              <a:avLst/>
              <a:gdLst>
                <a:gd name="T0" fmla="*/ 12 w 28"/>
                <a:gd name="T1" fmla="*/ 25 h 29"/>
                <a:gd name="T2" fmla="*/ 12 w 28"/>
                <a:gd name="T3" fmla="*/ 29 h 29"/>
                <a:gd name="T4" fmla="*/ 10 w 28"/>
                <a:gd name="T5" fmla="*/ 29 h 29"/>
                <a:gd name="T6" fmla="*/ 8 w 28"/>
                <a:gd name="T7" fmla="*/ 22 h 29"/>
                <a:gd name="T8" fmla="*/ 4 w 28"/>
                <a:gd name="T9" fmla="*/ 20 h 29"/>
                <a:gd name="T10" fmla="*/ 0 w 28"/>
                <a:gd name="T11" fmla="*/ 14 h 29"/>
                <a:gd name="T12" fmla="*/ 2 w 28"/>
                <a:gd name="T13" fmla="*/ 9 h 29"/>
                <a:gd name="T14" fmla="*/ 6 w 28"/>
                <a:gd name="T15" fmla="*/ 8 h 29"/>
                <a:gd name="T16" fmla="*/ 8 w 28"/>
                <a:gd name="T17" fmla="*/ 1 h 29"/>
                <a:gd name="T18" fmla="*/ 11 w 28"/>
                <a:gd name="T19" fmla="*/ 0 h 29"/>
                <a:gd name="T20" fmla="*/ 13 w 28"/>
                <a:gd name="T21" fmla="*/ 3 h 29"/>
                <a:gd name="T22" fmla="*/ 17 w 28"/>
                <a:gd name="T23" fmla="*/ 4 h 29"/>
                <a:gd name="T24" fmla="*/ 19 w 28"/>
                <a:gd name="T25" fmla="*/ 7 h 29"/>
                <a:gd name="T26" fmla="*/ 22 w 28"/>
                <a:gd name="T27" fmla="*/ 8 h 29"/>
                <a:gd name="T28" fmla="*/ 26 w 28"/>
                <a:gd name="T29" fmla="*/ 12 h 29"/>
                <a:gd name="T30" fmla="*/ 28 w 28"/>
                <a:gd name="T31" fmla="*/ 12 h 29"/>
                <a:gd name="T32" fmla="*/ 27 w 28"/>
                <a:gd name="T33" fmla="*/ 17 h 29"/>
                <a:gd name="T34" fmla="*/ 25 w 28"/>
                <a:gd name="T35" fmla="*/ 20 h 29"/>
                <a:gd name="T36" fmla="*/ 25 w 28"/>
                <a:gd name="T37" fmla="*/ 21 h 29"/>
                <a:gd name="T38" fmla="*/ 22 w 28"/>
                <a:gd name="T39" fmla="*/ 22 h 29"/>
                <a:gd name="T40" fmla="*/ 12 w 28"/>
                <a:gd name="T41" fmla="*/ 2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29">
                  <a:moveTo>
                    <a:pt x="12" y="25"/>
                  </a:moveTo>
                  <a:lnTo>
                    <a:pt x="12" y="29"/>
                  </a:lnTo>
                  <a:lnTo>
                    <a:pt x="10" y="29"/>
                  </a:lnTo>
                  <a:lnTo>
                    <a:pt x="8" y="22"/>
                  </a:lnTo>
                  <a:lnTo>
                    <a:pt x="4" y="20"/>
                  </a:lnTo>
                  <a:lnTo>
                    <a:pt x="0" y="14"/>
                  </a:lnTo>
                  <a:lnTo>
                    <a:pt x="2" y="9"/>
                  </a:lnTo>
                  <a:lnTo>
                    <a:pt x="6" y="8"/>
                  </a:lnTo>
                  <a:lnTo>
                    <a:pt x="8" y="1"/>
                  </a:lnTo>
                  <a:lnTo>
                    <a:pt x="11" y="0"/>
                  </a:lnTo>
                  <a:lnTo>
                    <a:pt x="13" y="3"/>
                  </a:lnTo>
                  <a:lnTo>
                    <a:pt x="17" y="4"/>
                  </a:lnTo>
                  <a:lnTo>
                    <a:pt x="19" y="7"/>
                  </a:lnTo>
                  <a:lnTo>
                    <a:pt x="22" y="8"/>
                  </a:lnTo>
                  <a:lnTo>
                    <a:pt x="26" y="12"/>
                  </a:lnTo>
                  <a:lnTo>
                    <a:pt x="28" y="12"/>
                  </a:lnTo>
                  <a:lnTo>
                    <a:pt x="27" y="17"/>
                  </a:lnTo>
                  <a:lnTo>
                    <a:pt x="25" y="20"/>
                  </a:lnTo>
                  <a:lnTo>
                    <a:pt x="25" y="21"/>
                  </a:lnTo>
                  <a:lnTo>
                    <a:pt x="22" y="22"/>
                  </a:lnTo>
                  <a:lnTo>
                    <a:pt x="12" y="25"/>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54" name="Freeform 107">
              <a:extLst>
                <a:ext uri="{FF2B5EF4-FFF2-40B4-BE49-F238E27FC236}">
                  <a16:creationId xmlns:a16="http://schemas.microsoft.com/office/drawing/2014/main" id="{EDEAB674-34F1-4346-8D3B-69BDB254C2C3}"/>
                </a:ext>
              </a:extLst>
            </p:cNvPr>
            <p:cNvSpPr>
              <a:spLocks/>
            </p:cNvSpPr>
            <p:nvPr/>
          </p:nvSpPr>
          <p:spPr bwMode="auto">
            <a:xfrm>
              <a:off x="7011988" y="2917825"/>
              <a:ext cx="53975" cy="50800"/>
            </a:xfrm>
            <a:custGeom>
              <a:avLst/>
              <a:gdLst>
                <a:gd name="T0" fmla="*/ 22 w 34"/>
                <a:gd name="T1" fmla="*/ 2 h 32"/>
                <a:gd name="T2" fmla="*/ 27 w 34"/>
                <a:gd name="T3" fmla="*/ 11 h 32"/>
                <a:gd name="T4" fmla="*/ 26 w 34"/>
                <a:gd name="T5" fmla="*/ 16 h 32"/>
                <a:gd name="T6" fmla="*/ 34 w 34"/>
                <a:gd name="T7" fmla="*/ 31 h 32"/>
                <a:gd name="T8" fmla="*/ 21 w 34"/>
                <a:gd name="T9" fmla="*/ 32 h 32"/>
                <a:gd name="T10" fmla="*/ 16 w 34"/>
                <a:gd name="T11" fmla="*/ 22 h 32"/>
                <a:gd name="T12" fmla="*/ 0 w 34"/>
                <a:gd name="T13" fmla="*/ 20 h 32"/>
                <a:gd name="T14" fmla="*/ 10 w 34"/>
                <a:gd name="T15" fmla="*/ 0 h 32"/>
                <a:gd name="T16" fmla="*/ 22 w 34"/>
                <a:gd name="T17" fmla="*/ 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32">
                  <a:moveTo>
                    <a:pt x="22" y="2"/>
                  </a:moveTo>
                  <a:lnTo>
                    <a:pt x="27" y="11"/>
                  </a:lnTo>
                  <a:lnTo>
                    <a:pt x="26" y="16"/>
                  </a:lnTo>
                  <a:lnTo>
                    <a:pt x="34" y="31"/>
                  </a:lnTo>
                  <a:lnTo>
                    <a:pt x="21" y="32"/>
                  </a:lnTo>
                  <a:lnTo>
                    <a:pt x="16" y="22"/>
                  </a:lnTo>
                  <a:lnTo>
                    <a:pt x="0" y="20"/>
                  </a:lnTo>
                  <a:lnTo>
                    <a:pt x="10" y="0"/>
                  </a:lnTo>
                  <a:lnTo>
                    <a:pt x="22" y="2"/>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55" name="Freeform 108">
              <a:extLst>
                <a:ext uri="{FF2B5EF4-FFF2-40B4-BE49-F238E27FC236}">
                  <a16:creationId xmlns:a16="http://schemas.microsoft.com/office/drawing/2014/main" id="{1D9F09E0-110E-8E47-9B80-9A7DE193AB1A}"/>
                </a:ext>
              </a:extLst>
            </p:cNvPr>
            <p:cNvSpPr>
              <a:spLocks/>
            </p:cNvSpPr>
            <p:nvPr/>
          </p:nvSpPr>
          <p:spPr bwMode="auto">
            <a:xfrm>
              <a:off x="8572501" y="3168651"/>
              <a:ext cx="239713" cy="282575"/>
            </a:xfrm>
            <a:custGeom>
              <a:avLst/>
              <a:gdLst>
                <a:gd name="T0" fmla="*/ 111 w 151"/>
                <a:gd name="T1" fmla="*/ 170 h 178"/>
                <a:gd name="T2" fmla="*/ 116 w 151"/>
                <a:gd name="T3" fmla="*/ 161 h 178"/>
                <a:gd name="T4" fmla="*/ 114 w 151"/>
                <a:gd name="T5" fmla="*/ 143 h 178"/>
                <a:gd name="T6" fmla="*/ 97 w 151"/>
                <a:gd name="T7" fmla="*/ 125 h 178"/>
                <a:gd name="T8" fmla="*/ 93 w 151"/>
                <a:gd name="T9" fmla="*/ 104 h 178"/>
                <a:gd name="T10" fmla="*/ 77 w 151"/>
                <a:gd name="T11" fmla="*/ 87 h 178"/>
                <a:gd name="T12" fmla="*/ 63 w 151"/>
                <a:gd name="T13" fmla="*/ 86 h 178"/>
                <a:gd name="T14" fmla="*/ 60 w 151"/>
                <a:gd name="T15" fmla="*/ 93 h 178"/>
                <a:gd name="T16" fmla="*/ 50 w 151"/>
                <a:gd name="T17" fmla="*/ 94 h 178"/>
                <a:gd name="T18" fmla="*/ 44 w 151"/>
                <a:gd name="T19" fmla="*/ 90 h 178"/>
                <a:gd name="T20" fmla="*/ 26 w 151"/>
                <a:gd name="T21" fmla="*/ 103 h 178"/>
                <a:gd name="T22" fmla="*/ 23 w 151"/>
                <a:gd name="T23" fmla="*/ 84 h 178"/>
                <a:gd name="T24" fmla="*/ 24 w 151"/>
                <a:gd name="T25" fmla="*/ 62 h 178"/>
                <a:gd name="T26" fmla="*/ 12 w 151"/>
                <a:gd name="T27" fmla="*/ 61 h 178"/>
                <a:gd name="T28" fmla="*/ 9 w 151"/>
                <a:gd name="T29" fmla="*/ 49 h 178"/>
                <a:gd name="T30" fmla="*/ 0 w 151"/>
                <a:gd name="T31" fmla="*/ 42 h 178"/>
                <a:gd name="T32" fmla="*/ 3 w 151"/>
                <a:gd name="T33" fmla="*/ 34 h 178"/>
                <a:gd name="T34" fmla="*/ 16 w 151"/>
                <a:gd name="T35" fmla="*/ 21 h 178"/>
                <a:gd name="T36" fmla="*/ 18 w 151"/>
                <a:gd name="T37" fmla="*/ 26 h 178"/>
                <a:gd name="T38" fmla="*/ 28 w 151"/>
                <a:gd name="T39" fmla="*/ 26 h 178"/>
                <a:gd name="T40" fmla="*/ 21 w 151"/>
                <a:gd name="T41" fmla="*/ 3 h 178"/>
                <a:gd name="T42" fmla="*/ 30 w 151"/>
                <a:gd name="T43" fmla="*/ 0 h 178"/>
                <a:gd name="T44" fmla="*/ 43 w 151"/>
                <a:gd name="T45" fmla="*/ 16 h 178"/>
                <a:gd name="T46" fmla="*/ 55 w 151"/>
                <a:gd name="T47" fmla="*/ 35 h 178"/>
                <a:gd name="T48" fmla="*/ 77 w 151"/>
                <a:gd name="T49" fmla="*/ 35 h 178"/>
                <a:gd name="T50" fmla="*/ 87 w 151"/>
                <a:gd name="T51" fmla="*/ 53 h 178"/>
                <a:gd name="T52" fmla="*/ 76 w 151"/>
                <a:gd name="T53" fmla="*/ 59 h 178"/>
                <a:gd name="T54" fmla="*/ 72 w 151"/>
                <a:gd name="T55" fmla="*/ 66 h 178"/>
                <a:gd name="T56" fmla="*/ 96 w 151"/>
                <a:gd name="T57" fmla="*/ 79 h 178"/>
                <a:gd name="T58" fmla="*/ 115 w 151"/>
                <a:gd name="T59" fmla="*/ 103 h 178"/>
                <a:gd name="T60" fmla="*/ 129 w 151"/>
                <a:gd name="T61" fmla="*/ 122 h 178"/>
                <a:gd name="T62" fmla="*/ 145 w 151"/>
                <a:gd name="T63" fmla="*/ 136 h 178"/>
                <a:gd name="T64" fmla="*/ 151 w 151"/>
                <a:gd name="T65" fmla="*/ 151 h 178"/>
                <a:gd name="T66" fmla="*/ 150 w 151"/>
                <a:gd name="T67" fmla="*/ 171 h 178"/>
                <a:gd name="T68" fmla="*/ 133 w 151"/>
                <a:gd name="T69" fmla="*/ 164 h 178"/>
                <a:gd name="T70" fmla="*/ 127 w 151"/>
                <a:gd name="T71" fmla="*/ 178 h 178"/>
                <a:gd name="T72" fmla="*/ 111 w 151"/>
                <a:gd name="T73" fmla="*/ 17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1" h="178">
                  <a:moveTo>
                    <a:pt x="111" y="170"/>
                  </a:moveTo>
                  <a:lnTo>
                    <a:pt x="116" y="161"/>
                  </a:lnTo>
                  <a:lnTo>
                    <a:pt x="114" y="143"/>
                  </a:lnTo>
                  <a:lnTo>
                    <a:pt x="97" y="125"/>
                  </a:lnTo>
                  <a:lnTo>
                    <a:pt x="93" y="104"/>
                  </a:lnTo>
                  <a:lnTo>
                    <a:pt x="77" y="87"/>
                  </a:lnTo>
                  <a:lnTo>
                    <a:pt x="63" y="86"/>
                  </a:lnTo>
                  <a:lnTo>
                    <a:pt x="60" y="93"/>
                  </a:lnTo>
                  <a:lnTo>
                    <a:pt x="50" y="94"/>
                  </a:lnTo>
                  <a:lnTo>
                    <a:pt x="44" y="90"/>
                  </a:lnTo>
                  <a:lnTo>
                    <a:pt x="26" y="103"/>
                  </a:lnTo>
                  <a:lnTo>
                    <a:pt x="23" y="84"/>
                  </a:lnTo>
                  <a:lnTo>
                    <a:pt x="24" y="62"/>
                  </a:lnTo>
                  <a:lnTo>
                    <a:pt x="12" y="61"/>
                  </a:lnTo>
                  <a:lnTo>
                    <a:pt x="9" y="49"/>
                  </a:lnTo>
                  <a:lnTo>
                    <a:pt x="0" y="42"/>
                  </a:lnTo>
                  <a:lnTo>
                    <a:pt x="3" y="34"/>
                  </a:lnTo>
                  <a:lnTo>
                    <a:pt x="16" y="21"/>
                  </a:lnTo>
                  <a:lnTo>
                    <a:pt x="18" y="26"/>
                  </a:lnTo>
                  <a:lnTo>
                    <a:pt x="28" y="26"/>
                  </a:lnTo>
                  <a:lnTo>
                    <a:pt x="21" y="3"/>
                  </a:lnTo>
                  <a:lnTo>
                    <a:pt x="30" y="0"/>
                  </a:lnTo>
                  <a:lnTo>
                    <a:pt x="43" y="16"/>
                  </a:lnTo>
                  <a:lnTo>
                    <a:pt x="55" y="35"/>
                  </a:lnTo>
                  <a:lnTo>
                    <a:pt x="77" y="35"/>
                  </a:lnTo>
                  <a:lnTo>
                    <a:pt x="87" y="53"/>
                  </a:lnTo>
                  <a:lnTo>
                    <a:pt x="76" y="59"/>
                  </a:lnTo>
                  <a:lnTo>
                    <a:pt x="72" y="66"/>
                  </a:lnTo>
                  <a:lnTo>
                    <a:pt x="96" y="79"/>
                  </a:lnTo>
                  <a:lnTo>
                    <a:pt x="115" y="103"/>
                  </a:lnTo>
                  <a:lnTo>
                    <a:pt x="129" y="122"/>
                  </a:lnTo>
                  <a:lnTo>
                    <a:pt x="145" y="136"/>
                  </a:lnTo>
                  <a:lnTo>
                    <a:pt x="151" y="151"/>
                  </a:lnTo>
                  <a:lnTo>
                    <a:pt x="150" y="171"/>
                  </a:lnTo>
                  <a:lnTo>
                    <a:pt x="133" y="164"/>
                  </a:lnTo>
                  <a:lnTo>
                    <a:pt x="127" y="178"/>
                  </a:lnTo>
                  <a:lnTo>
                    <a:pt x="111" y="170"/>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56" name="Freeform 109">
              <a:extLst>
                <a:ext uri="{FF2B5EF4-FFF2-40B4-BE49-F238E27FC236}">
                  <a16:creationId xmlns:a16="http://schemas.microsoft.com/office/drawing/2014/main" id="{E8B730AE-5264-7643-B8CB-DCD18A1A3AC9}"/>
                </a:ext>
              </a:extLst>
            </p:cNvPr>
            <p:cNvSpPr>
              <a:spLocks/>
            </p:cNvSpPr>
            <p:nvPr/>
          </p:nvSpPr>
          <p:spPr bwMode="auto">
            <a:xfrm>
              <a:off x="6677025" y="2767012"/>
              <a:ext cx="38100" cy="50800"/>
            </a:xfrm>
            <a:custGeom>
              <a:avLst/>
              <a:gdLst>
                <a:gd name="T0" fmla="*/ 12 w 24"/>
                <a:gd name="T1" fmla="*/ 28 h 32"/>
                <a:gd name="T2" fmla="*/ 7 w 24"/>
                <a:gd name="T3" fmla="*/ 29 h 32"/>
                <a:gd name="T4" fmla="*/ 6 w 24"/>
                <a:gd name="T5" fmla="*/ 32 h 32"/>
                <a:gd name="T6" fmla="*/ 0 w 24"/>
                <a:gd name="T7" fmla="*/ 32 h 32"/>
                <a:gd name="T8" fmla="*/ 5 w 24"/>
                <a:gd name="T9" fmla="*/ 15 h 32"/>
                <a:gd name="T10" fmla="*/ 12 w 24"/>
                <a:gd name="T11" fmla="*/ 1 h 32"/>
                <a:gd name="T12" fmla="*/ 12 w 24"/>
                <a:gd name="T13" fmla="*/ 0 h 32"/>
                <a:gd name="T14" fmla="*/ 20 w 24"/>
                <a:gd name="T15" fmla="*/ 1 h 32"/>
                <a:gd name="T16" fmla="*/ 24 w 24"/>
                <a:gd name="T17" fmla="*/ 9 h 32"/>
                <a:gd name="T18" fmla="*/ 15 w 24"/>
                <a:gd name="T19" fmla="*/ 17 h 32"/>
                <a:gd name="T20" fmla="*/ 12 w 24"/>
                <a:gd name="T21"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32">
                  <a:moveTo>
                    <a:pt x="12" y="28"/>
                  </a:moveTo>
                  <a:lnTo>
                    <a:pt x="7" y="29"/>
                  </a:lnTo>
                  <a:lnTo>
                    <a:pt x="6" y="32"/>
                  </a:lnTo>
                  <a:lnTo>
                    <a:pt x="0" y="32"/>
                  </a:lnTo>
                  <a:lnTo>
                    <a:pt x="5" y="15"/>
                  </a:lnTo>
                  <a:lnTo>
                    <a:pt x="12" y="1"/>
                  </a:lnTo>
                  <a:lnTo>
                    <a:pt x="12" y="0"/>
                  </a:lnTo>
                  <a:lnTo>
                    <a:pt x="20" y="1"/>
                  </a:lnTo>
                  <a:lnTo>
                    <a:pt x="24" y="9"/>
                  </a:lnTo>
                  <a:lnTo>
                    <a:pt x="15" y="17"/>
                  </a:lnTo>
                  <a:lnTo>
                    <a:pt x="12" y="28"/>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57" name="Freeform 110">
              <a:extLst>
                <a:ext uri="{FF2B5EF4-FFF2-40B4-BE49-F238E27FC236}">
                  <a16:creationId xmlns:a16="http://schemas.microsoft.com/office/drawing/2014/main" id="{71AB67AD-1F77-A345-8446-D8142DA038ED}"/>
                </a:ext>
              </a:extLst>
            </p:cNvPr>
            <p:cNvSpPr>
              <a:spLocks/>
            </p:cNvSpPr>
            <p:nvPr/>
          </p:nvSpPr>
          <p:spPr bwMode="auto">
            <a:xfrm>
              <a:off x="5373688" y="3627439"/>
              <a:ext cx="112713" cy="138113"/>
            </a:xfrm>
            <a:custGeom>
              <a:avLst/>
              <a:gdLst>
                <a:gd name="T0" fmla="*/ 68 w 71"/>
                <a:gd name="T1" fmla="*/ 87 h 87"/>
                <a:gd name="T2" fmla="*/ 63 w 71"/>
                <a:gd name="T3" fmla="*/ 87 h 87"/>
                <a:gd name="T4" fmla="*/ 44 w 71"/>
                <a:gd name="T5" fmla="*/ 77 h 87"/>
                <a:gd name="T6" fmla="*/ 27 w 71"/>
                <a:gd name="T7" fmla="*/ 61 h 87"/>
                <a:gd name="T8" fmla="*/ 12 w 71"/>
                <a:gd name="T9" fmla="*/ 50 h 87"/>
                <a:gd name="T10" fmla="*/ 0 w 71"/>
                <a:gd name="T11" fmla="*/ 37 h 87"/>
                <a:gd name="T12" fmla="*/ 4 w 71"/>
                <a:gd name="T13" fmla="*/ 30 h 87"/>
                <a:gd name="T14" fmla="*/ 5 w 71"/>
                <a:gd name="T15" fmla="*/ 24 h 87"/>
                <a:gd name="T16" fmla="*/ 13 w 71"/>
                <a:gd name="T17" fmla="*/ 12 h 87"/>
                <a:gd name="T18" fmla="*/ 22 w 71"/>
                <a:gd name="T19" fmla="*/ 3 h 87"/>
                <a:gd name="T20" fmla="*/ 26 w 71"/>
                <a:gd name="T21" fmla="*/ 2 h 87"/>
                <a:gd name="T22" fmla="*/ 31 w 71"/>
                <a:gd name="T23" fmla="*/ 0 h 87"/>
                <a:gd name="T24" fmla="*/ 38 w 71"/>
                <a:gd name="T25" fmla="*/ 13 h 87"/>
                <a:gd name="T26" fmla="*/ 37 w 71"/>
                <a:gd name="T27" fmla="*/ 21 h 87"/>
                <a:gd name="T28" fmla="*/ 41 w 71"/>
                <a:gd name="T29" fmla="*/ 26 h 87"/>
                <a:gd name="T30" fmla="*/ 46 w 71"/>
                <a:gd name="T31" fmla="*/ 26 h 87"/>
                <a:gd name="T32" fmla="*/ 49 w 71"/>
                <a:gd name="T33" fmla="*/ 17 h 87"/>
                <a:gd name="T34" fmla="*/ 55 w 71"/>
                <a:gd name="T35" fmla="*/ 18 h 87"/>
                <a:gd name="T36" fmla="*/ 54 w 71"/>
                <a:gd name="T37" fmla="*/ 24 h 87"/>
                <a:gd name="T38" fmla="*/ 55 w 71"/>
                <a:gd name="T39" fmla="*/ 34 h 87"/>
                <a:gd name="T40" fmla="*/ 52 w 71"/>
                <a:gd name="T41" fmla="*/ 43 h 87"/>
                <a:gd name="T42" fmla="*/ 57 w 71"/>
                <a:gd name="T43" fmla="*/ 49 h 87"/>
                <a:gd name="T44" fmla="*/ 63 w 71"/>
                <a:gd name="T45" fmla="*/ 50 h 87"/>
                <a:gd name="T46" fmla="*/ 70 w 71"/>
                <a:gd name="T47" fmla="*/ 59 h 87"/>
                <a:gd name="T48" fmla="*/ 71 w 71"/>
                <a:gd name="T49" fmla="*/ 67 h 87"/>
                <a:gd name="T50" fmla="*/ 69 w 71"/>
                <a:gd name="T51" fmla="*/ 70 h 87"/>
                <a:gd name="T52" fmla="*/ 68 w 71"/>
                <a:gd name="T53"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1" h="87">
                  <a:moveTo>
                    <a:pt x="68" y="87"/>
                  </a:moveTo>
                  <a:lnTo>
                    <a:pt x="63" y="87"/>
                  </a:lnTo>
                  <a:lnTo>
                    <a:pt x="44" y="77"/>
                  </a:lnTo>
                  <a:lnTo>
                    <a:pt x="27" y="61"/>
                  </a:lnTo>
                  <a:lnTo>
                    <a:pt x="12" y="50"/>
                  </a:lnTo>
                  <a:lnTo>
                    <a:pt x="0" y="37"/>
                  </a:lnTo>
                  <a:lnTo>
                    <a:pt x="4" y="30"/>
                  </a:lnTo>
                  <a:lnTo>
                    <a:pt x="5" y="24"/>
                  </a:lnTo>
                  <a:lnTo>
                    <a:pt x="13" y="12"/>
                  </a:lnTo>
                  <a:lnTo>
                    <a:pt x="22" y="3"/>
                  </a:lnTo>
                  <a:lnTo>
                    <a:pt x="26" y="2"/>
                  </a:lnTo>
                  <a:lnTo>
                    <a:pt x="31" y="0"/>
                  </a:lnTo>
                  <a:lnTo>
                    <a:pt x="38" y="13"/>
                  </a:lnTo>
                  <a:lnTo>
                    <a:pt x="37" y="21"/>
                  </a:lnTo>
                  <a:lnTo>
                    <a:pt x="41" y="26"/>
                  </a:lnTo>
                  <a:lnTo>
                    <a:pt x="46" y="26"/>
                  </a:lnTo>
                  <a:lnTo>
                    <a:pt x="49" y="17"/>
                  </a:lnTo>
                  <a:lnTo>
                    <a:pt x="55" y="18"/>
                  </a:lnTo>
                  <a:lnTo>
                    <a:pt x="54" y="24"/>
                  </a:lnTo>
                  <a:lnTo>
                    <a:pt x="55" y="34"/>
                  </a:lnTo>
                  <a:lnTo>
                    <a:pt x="52" y="43"/>
                  </a:lnTo>
                  <a:lnTo>
                    <a:pt x="57" y="49"/>
                  </a:lnTo>
                  <a:lnTo>
                    <a:pt x="63" y="50"/>
                  </a:lnTo>
                  <a:lnTo>
                    <a:pt x="70" y="59"/>
                  </a:lnTo>
                  <a:lnTo>
                    <a:pt x="71" y="67"/>
                  </a:lnTo>
                  <a:lnTo>
                    <a:pt x="69" y="70"/>
                  </a:lnTo>
                  <a:lnTo>
                    <a:pt x="68" y="87"/>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58" name="Freeform 111">
              <a:extLst>
                <a:ext uri="{FF2B5EF4-FFF2-40B4-BE49-F238E27FC236}">
                  <a16:creationId xmlns:a16="http://schemas.microsoft.com/office/drawing/2014/main" id="{FF862D7C-EDE2-744E-B824-83D38CEB1C09}"/>
                </a:ext>
              </a:extLst>
            </p:cNvPr>
            <p:cNvSpPr>
              <a:spLocks/>
            </p:cNvSpPr>
            <p:nvPr/>
          </p:nvSpPr>
          <p:spPr bwMode="auto">
            <a:xfrm>
              <a:off x="5969001" y="2816226"/>
              <a:ext cx="454025" cy="447675"/>
            </a:xfrm>
            <a:custGeom>
              <a:avLst/>
              <a:gdLst>
                <a:gd name="T0" fmla="*/ 101 w 286"/>
                <a:gd name="T1" fmla="*/ 213 h 282"/>
                <a:gd name="T2" fmla="*/ 88 w 286"/>
                <a:gd name="T3" fmla="*/ 221 h 282"/>
                <a:gd name="T4" fmla="*/ 78 w 286"/>
                <a:gd name="T5" fmla="*/ 210 h 282"/>
                <a:gd name="T6" fmla="*/ 49 w 286"/>
                <a:gd name="T7" fmla="*/ 201 h 282"/>
                <a:gd name="T8" fmla="*/ 41 w 286"/>
                <a:gd name="T9" fmla="*/ 188 h 282"/>
                <a:gd name="T10" fmla="*/ 27 w 286"/>
                <a:gd name="T11" fmla="*/ 178 h 282"/>
                <a:gd name="T12" fmla="*/ 19 w 286"/>
                <a:gd name="T13" fmla="*/ 182 h 282"/>
                <a:gd name="T14" fmla="*/ 12 w 286"/>
                <a:gd name="T15" fmla="*/ 170 h 282"/>
                <a:gd name="T16" fmla="*/ 11 w 286"/>
                <a:gd name="T17" fmla="*/ 162 h 282"/>
                <a:gd name="T18" fmla="*/ 0 w 286"/>
                <a:gd name="T19" fmla="*/ 146 h 282"/>
                <a:gd name="T20" fmla="*/ 7 w 286"/>
                <a:gd name="T21" fmla="*/ 138 h 282"/>
                <a:gd name="T22" fmla="*/ 5 w 286"/>
                <a:gd name="T23" fmla="*/ 125 h 282"/>
                <a:gd name="T24" fmla="*/ 7 w 286"/>
                <a:gd name="T25" fmla="*/ 113 h 282"/>
                <a:gd name="T26" fmla="*/ 6 w 286"/>
                <a:gd name="T27" fmla="*/ 104 h 282"/>
                <a:gd name="T28" fmla="*/ 9 w 286"/>
                <a:gd name="T29" fmla="*/ 87 h 282"/>
                <a:gd name="T30" fmla="*/ 7 w 286"/>
                <a:gd name="T31" fmla="*/ 77 h 282"/>
                <a:gd name="T32" fmla="*/ 1 w 286"/>
                <a:gd name="T33" fmla="*/ 59 h 282"/>
                <a:gd name="T34" fmla="*/ 10 w 286"/>
                <a:gd name="T35" fmla="*/ 54 h 282"/>
                <a:gd name="T36" fmla="*/ 11 w 286"/>
                <a:gd name="T37" fmla="*/ 45 h 282"/>
                <a:gd name="T38" fmla="*/ 9 w 286"/>
                <a:gd name="T39" fmla="*/ 37 h 282"/>
                <a:gd name="T40" fmla="*/ 21 w 286"/>
                <a:gd name="T41" fmla="*/ 29 h 282"/>
                <a:gd name="T42" fmla="*/ 26 w 286"/>
                <a:gd name="T43" fmla="*/ 22 h 282"/>
                <a:gd name="T44" fmla="*/ 34 w 286"/>
                <a:gd name="T45" fmla="*/ 16 h 282"/>
                <a:gd name="T46" fmla="*/ 35 w 286"/>
                <a:gd name="T47" fmla="*/ 0 h 282"/>
                <a:gd name="T48" fmla="*/ 55 w 286"/>
                <a:gd name="T49" fmla="*/ 7 h 282"/>
                <a:gd name="T50" fmla="*/ 63 w 286"/>
                <a:gd name="T51" fmla="*/ 6 h 282"/>
                <a:gd name="T52" fmla="*/ 77 w 286"/>
                <a:gd name="T53" fmla="*/ 9 h 282"/>
                <a:gd name="T54" fmla="*/ 101 w 286"/>
                <a:gd name="T55" fmla="*/ 18 h 282"/>
                <a:gd name="T56" fmla="*/ 110 w 286"/>
                <a:gd name="T57" fmla="*/ 37 h 282"/>
                <a:gd name="T58" fmla="*/ 126 w 286"/>
                <a:gd name="T59" fmla="*/ 41 h 282"/>
                <a:gd name="T60" fmla="*/ 151 w 286"/>
                <a:gd name="T61" fmla="*/ 50 h 282"/>
                <a:gd name="T62" fmla="*/ 170 w 286"/>
                <a:gd name="T63" fmla="*/ 60 h 282"/>
                <a:gd name="T64" fmla="*/ 178 w 286"/>
                <a:gd name="T65" fmla="*/ 54 h 282"/>
                <a:gd name="T66" fmla="*/ 186 w 286"/>
                <a:gd name="T67" fmla="*/ 45 h 282"/>
                <a:gd name="T68" fmla="*/ 181 w 286"/>
                <a:gd name="T69" fmla="*/ 29 h 282"/>
                <a:gd name="T70" fmla="*/ 186 w 286"/>
                <a:gd name="T71" fmla="*/ 19 h 282"/>
                <a:gd name="T72" fmla="*/ 198 w 286"/>
                <a:gd name="T73" fmla="*/ 9 h 282"/>
                <a:gd name="T74" fmla="*/ 210 w 286"/>
                <a:gd name="T75" fmla="*/ 6 h 282"/>
                <a:gd name="T76" fmla="*/ 234 w 286"/>
                <a:gd name="T77" fmla="*/ 11 h 282"/>
                <a:gd name="T78" fmla="*/ 241 w 286"/>
                <a:gd name="T79" fmla="*/ 20 h 282"/>
                <a:gd name="T80" fmla="*/ 247 w 286"/>
                <a:gd name="T81" fmla="*/ 20 h 282"/>
                <a:gd name="T82" fmla="*/ 253 w 286"/>
                <a:gd name="T83" fmla="*/ 23 h 282"/>
                <a:gd name="T84" fmla="*/ 270 w 286"/>
                <a:gd name="T85" fmla="*/ 26 h 282"/>
                <a:gd name="T86" fmla="*/ 275 w 286"/>
                <a:gd name="T87" fmla="*/ 33 h 282"/>
                <a:gd name="T88" fmla="*/ 270 w 286"/>
                <a:gd name="T89" fmla="*/ 43 h 282"/>
                <a:gd name="T90" fmla="*/ 273 w 286"/>
                <a:gd name="T91" fmla="*/ 51 h 282"/>
                <a:gd name="T92" fmla="*/ 269 w 286"/>
                <a:gd name="T93" fmla="*/ 64 h 282"/>
                <a:gd name="T94" fmla="*/ 275 w 286"/>
                <a:gd name="T95" fmla="*/ 81 h 282"/>
                <a:gd name="T96" fmla="*/ 280 w 286"/>
                <a:gd name="T97" fmla="*/ 155 h 282"/>
                <a:gd name="T98" fmla="*/ 284 w 286"/>
                <a:gd name="T99" fmla="*/ 231 h 282"/>
                <a:gd name="T100" fmla="*/ 286 w 286"/>
                <a:gd name="T101" fmla="*/ 273 h 282"/>
                <a:gd name="T102" fmla="*/ 265 w 286"/>
                <a:gd name="T103" fmla="*/ 273 h 282"/>
                <a:gd name="T104" fmla="*/ 265 w 286"/>
                <a:gd name="T105" fmla="*/ 282 h 282"/>
                <a:gd name="T106" fmla="*/ 192 w 286"/>
                <a:gd name="T107" fmla="*/ 242 h 282"/>
                <a:gd name="T108" fmla="*/ 119 w 286"/>
                <a:gd name="T109" fmla="*/ 202 h 282"/>
                <a:gd name="T110" fmla="*/ 101 w 286"/>
                <a:gd name="T111" fmla="*/ 213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6" h="282">
                  <a:moveTo>
                    <a:pt x="101" y="213"/>
                  </a:moveTo>
                  <a:lnTo>
                    <a:pt x="88" y="221"/>
                  </a:lnTo>
                  <a:lnTo>
                    <a:pt x="78" y="210"/>
                  </a:lnTo>
                  <a:lnTo>
                    <a:pt x="49" y="201"/>
                  </a:lnTo>
                  <a:lnTo>
                    <a:pt x="41" y="188"/>
                  </a:lnTo>
                  <a:lnTo>
                    <a:pt x="27" y="178"/>
                  </a:lnTo>
                  <a:lnTo>
                    <a:pt x="19" y="182"/>
                  </a:lnTo>
                  <a:lnTo>
                    <a:pt x="12" y="170"/>
                  </a:lnTo>
                  <a:lnTo>
                    <a:pt x="11" y="162"/>
                  </a:lnTo>
                  <a:lnTo>
                    <a:pt x="0" y="146"/>
                  </a:lnTo>
                  <a:lnTo>
                    <a:pt x="7" y="138"/>
                  </a:lnTo>
                  <a:lnTo>
                    <a:pt x="5" y="125"/>
                  </a:lnTo>
                  <a:lnTo>
                    <a:pt x="7" y="113"/>
                  </a:lnTo>
                  <a:lnTo>
                    <a:pt x="6" y="104"/>
                  </a:lnTo>
                  <a:lnTo>
                    <a:pt x="9" y="87"/>
                  </a:lnTo>
                  <a:lnTo>
                    <a:pt x="7" y="77"/>
                  </a:lnTo>
                  <a:lnTo>
                    <a:pt x="1" y="59"/>
                  </a:lnTo>
                  <a:lnTo>
                    <a:pt x="10" y="54"/>
                  </a:lnTo>
                  <a:lnTo>
                    <a:pt x="11" y="45"/>
                  </a:lnTo>
                  <a:lnTo>
                    <a:pt x="9" y="37"/>
                  </a:lnTo>
                  <a:lnTo>
                    <a:pt x="21" y="29"/>
                  </a:lnTo>
                  <a:lnTo>
                    <a:pt x="26" y="22"/>
                  </a:lnTo>
                  <a:lnTo>
                    <a:pt x="34" y="16"/>
                  </a:lnTo>
                  <a:lnTo>
                    <a:pt x="35" y="0"/>
                  </a:lnTo>
                  <a:lnTo>
                    <a:pt x="55" y="7"/>
                  </a:lnTo>
                  <a:lnTo>
                    <a:pt x="63" y="6"/>
                  </a:lnTo>
                  <a:lnTo>
                    <a:pt x="77" y="9"/>
                  </a:lnTo>
                  <a:lnTo>
                    <a:pt x="101" y="18"/>
                  </a:lnTo>
                  <a:lnTo>
                    <a:pt x="110" y="37"/>
                  </a:lnTo>
                  <a:lnTo>
                    <a:pt x="126" y="41"/>
                  </a:lnTo>
                  <a:lnTo>
                    <a:pt x="151" y="50"/>
                  </a:lnTo>
                  <a:lnTo>
                    <a:pt x="170" y="60"/>
                  </a:lnTo>
                  <a:lnTo>
                    <a:pt x="178" y="54"/>
                  </a:lnTo>
                  <a:lnTo>
                    <a:pt x="186" y="45"/>
                  </a:lnTo>
                  <a:lnTo>
                    <a:pt x="181" y="29"/>
                  </a:lnTo>
                  <a:lnTo>
                    <a:pt x="186" y="19"/>
                  </a:lnTo>
                  <a:lnTo>
                    <a:pt x="198" y="9"/>
                  </a:lnTo>
                  <a:lnTo>
                    <a:pt x="210" y="6"/>
                  </a:lnTo>
                  <a:lnTo>
                    <a:pt x="234" y="11"/>
                  </a:lnTo>
                  <a:lnTo>
                    <a:pt x="241" y="20"/>
                  </a:lnTo>
                  <a:lnTo>
                    <a:pt x="247" y="20"/>
                  </a:lnTo>
                  <a:lnTo>
                    <a:pt x="253" y="23"/>
                  </a:lnTo>
                  <a:lnTo>
                    <a:pt x="270" y="26"/>
                  </a:lnTo>
                  <a:lnTo>
                    <a:pt x="275" y="33"/>
                  </a:lnTo>
                  <a:lnTo>
                    <a:pt x="270" y="43"/>
                  </a:lnTo>
                  <a:lnTo>
                    <a:pt x="273" y="51"/>
                  </a:lnTo>
                  <a:lnTo>
                    <a:pt x="269" y="64"/>
                  </a:lnTo>
                  <a:lnTo>
                    <a:pt x="275" y="81"/>
                  </a:lnTo>
                  <a:lnTo>
                    <a:pt x="280" y="155"/>
                  </a:lnTo>
                  <a:lnTo>
                    <a:pt x="284" y="231"/>
                  </a:lnTo>
                  <a:lnTo>
                    <a:pt x="286" y="273"/>
                  </a:lnTo>
                  <a:lnTo>
                    <a:pt x="265" y="273"/>
                  </a:lnTo>
                  <a:lnTo>
                    <a:pt x="265" y="282"/>
                  </a:lnTo>
                  <a:lnTo>
                    <a:pt x="192" y="242"/>
                  </a:lnTo>
                  <a:lnTo>
                    <a:pt x="119" y="202"/>
                  </a:lnTo>
                  <a:lnTo>
                    <a:pt x="101" y="213"/>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59" name="Freeform 112">
              <a:extLst>
                <a:ext uri="{FF2B5EF4-FFF2-40B4-BE49-F238E27FC236}">
                  <a16:creationId xmlns:a16="http://schemas.microsoft.com/office/drawing/2014/main" id="{2DBE55E6-0467-5B47-B60C-2F8DF5DB29BC}"/>
                </a:ext>
              </a:extLst>
            </p:cNvPr>
            <p:cNvSpPr>
              <a:spLocks/>
            </p:cNvSpPr>
            <p:nvPr/>
          </p:nvSpPr>
          <p:spPr bwMode="auto">
            <a:xfrm>
              <a:off x="8024813" y="3584575"/>
              <a:ext cx="61913" cy="127000"/>
            </a:xfrm>
            <a:custGeom>
              <a:avLst/>
              <a:gdLst>
                <a:gd name="T0" fmla="*/ 39 w 39"/>
                <a:gd name="T1" fmla="*/ 48 h 80"/>
                <a:gd name="T2" fmla="*/ 37 w 39"/>
                <a:gd name="T3" fmla="*/ 70 h 80"/>
                <a:gd name="T4" fmla="*/ 29 w 39"/>
                <a:gd name="T5" fmla="*/ 76 h 80"/>
                <a:gd name="T6" fmla="*/ 14 w 39"/>
                <a:gd name="T7" fmla="*/ 80 h 80"/>
                <a:gd name="T8" fmla="*/ 4 w 39"/>
                <a:gd name="T9" fmla="*/ 64 h 80"/>
                <a:gd name="T10" fmla="*/ 0 w 39"/>
                <a:gd name="T11" fmla="*/ 34 h 80"/>
                <a:gd name="T12" fmla="*/ 6 w 39"/>
                <a:gd name="T13" fmla="*/ 0 h 80"/>
                <a:gd name="T14" fmla="*/ 19 w 39"/>
                <a:gd name="T15" fmla="*/ 12 h 80"/>
                <a:gd name="T16" fmla="*/ 29 w 39"/>
                <a:gd name="T17" fmla="*/ 26 h 80"/>
                <a:gd name="T18" fmla="*/ 39 w 39"/>
                <a:gd name="T19" fmla="*/ 4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80">
                  <a:moveTo>
                    <a:pt x="39" y="48"/>
                  </a:moveTo>
                  <a:lnTo>
                    <a:pt x="37" y="70"/>
                  </a:lnTo>
                  <a:lnTo>
                    <a:pt x="29" y="76"/>
                  </a:lnTo>
                  <a:lnTo>
                    <a:pt x="14" y="80"/>
                  </a:lnTo>
                  <a:lnTo>
                    <a:pt x="4" y="64"/>
                  </a:lnTo>
                  <a:lnTo>
                    <a:pt x="0" y="34"/>
                  </a:lnTo>
                  <a:lnTo>
                    <a:pt x="6" y="0"/>
                  </a:lnTo>
                  <a:lnTo>
                    <a:pt x="19" y="12"/>
                  </a:lnTo>
                  <a:lnTo>
                    <a:pt x="29" y="26"/>
                  </a:lnTo>
                  <a:lnTo>
                    <a:pt x="39" y="48"/>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60" name="Freeform 113">
              <a:extLst>
                <a:ext uri="{FF2B5EF4-FFF2-40B4-BE49-F238E27FC236}">
                  <a16:creationId xmlns:a16="http://schemas.microsoft.com/office/drawing/2014/main" id="{E27F3DE2-9645-7E48-9076-EA22920E0ACB}"/>
                </a:ext>
              </a:extLst>
            </p:cNvPr>
            <p:cNvSpPr>
              <a:spLocks/>
            </p:cNvSpPr>
            <p:nvPr/>
          </p:nvSpPr>
          <p:spPr bwMode="auto">
            <a:xfrm>
              <a:off x="6461126" y="4854575"/>
              <a:ext cx="66675" cy="65088"/>
            </a:xfrm>
            <a:custGeom>
              <a:avLst/>
              <a:gdLst>
                <a:gd name="T0" fmla="*/ 36 w 42"/>
                <a:gd name="T1" fmla="*/ 6 h 41"/>
                <a:gd name="T2" fmla="*/ 42 w 42"/>
                <a:gd name="T3" fmla="*/ 12 h 41"/>
                <a:gd name="T4" fmla="*/ 36 w 42"/>
                <a:gd name="T5" fmla="*/ 22 h 41"/>
                <a:gd name="T6" fmla="*/ 32 w 42"/>
                <a:gd name="T7" fmla="*/ 29 h 41"/>
                <a:gd name="T8" fmla="*/ 22 w 42"/>
                <a:gd name="T9" fmla="*/ 32 h 41"/>
                <a:gd name="T10" fmla="*/ 18 w 42"/>
                <a:gd name="T11" fmla="*/ 39 h 41"/>
                <a:gd name="T12" fmla="*/ 12 w 42"/>
                <a:gd name="T13" fmla="*/ 41 h 41"/>
                <a:gd name="T14" fmla="*/ 0 w 42"/>
                <a:gd name="T15" fmla="*/ 25 h 41"/>
                <a:gd name="T16" fmla="*/ 10 w 42"/>
                <a:gd name="T17" fmla="*/ 12 h 41"/>
                <a:gd name="T18" fmla="*/ 20 w 42"/>
                <a:gd name="T19" fmla="*/ 4 h 41"/>
                <a:gd name="T20" fmla="*/ 29 w 42"/>
                <a:gd name="T21" fmla="*/ 0 h 41"/>
                <a:gd name="T22" fmla="*/ 36 w 42"/>
                <a:gd name="T23"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41">
                  <a:moveTo>
                    <a:pt x="36" y="6"/>
                  </a:moveTo>
                  <a:lnTo>
                    <a:pt x="42" y="12"/>
                  </a:lnTo>
                  <a:lnTo>
                    <a:pt x="36" y="22"/>
                  </a:lnTo>
                  <a:lnTo>
                    <a:pt x="32" y="29"/>
                  </a:lnTo>
                  <a:lnTo>
                    <a:pt x="22" y="32"/>
                  </a:lnTo>
                  <a:lnTo>
                    <a:pt x="18" y="39"/>
                  </a:lnTo>
                  <a:lnTo>
                    <a:pt x="12" y="41"/>
                  </a:lnTo>
                  <a:lnTo>
                    <a:pt x="0" y="25"/>
                  </a:lnTo>
                  <a:lnTo>
                    <a:pt x="10" y="12"/>
                  </a:lnTo>
                  <a:lnTo>
                    <a:pt x="20" y="4"/>
                  </a:lnTo>
                  <a:lnTo>
                    <a:pt x="29" y="0"/>
                  </a:lnTo>
                  <a:lnTo>
                    <a:pt x="36" y="6"/>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61" name="Freeform 114">
              <a:extLst>
                <a:ext uri="{FF2B5EF4-FFF2-40B4-BE49-F238E27FC236}">
                  <a16:creationId xmlns:a16="http://schemas.microsoft.com/office/drawing/2014/main" id="{2EA4F4F9-0166-ED46-BB94-7927957223D4}"/>
                </a:ext>
              </a:extLst>
            </p:cNvPr>
            <p:cNvSpPr>
              <a:spLocks/>
            </p:cNvSpPr>
            <p:nvPr/>
          </p:nvSpPr>
          <p:spPr bwMode="auto">
            <a:xfrm>
              <a:off x="6215062" y="2065337"/>
              <a:ext cx="139700" cy="76200"/>
            </a:xfrm>
            <a:custGeom>
              <a:avLst/>
              <a:gdLst>
                <a:gd name="T0" fmla="*/ 31 w 88"/>
                <a:gd name="T1" fmla="*/ 40 h 48"/>
                <a:gd name="T2" fmla="*/ 29 w 88"/>
                <a:gd name="T3" fmla="*/ 35 h 48"/>
                <a:gd name="T4" fmla="*/ 30 w 88"/>
                <a:gd name="T5" fmla="*/ 30 h 48"/>
                <a:gd name="T6" fmla="*/ 22 w 88"/>
                <a:gd name="T7" fmla="*/ 27 h 48"/>
                <a:gd name="T8" fmla="*/ 6 w 88"/>
                <a:gd name="T9" fmla="*/ 23 h 48"/>
                <a:gd name="T10" fmla="*/ 0 w 88"/>
                <a:gd name="T11" fmla="*/ 7 h 48"/>
                <a:gd name="T12" fmla="*/ 17 w 88"/>
                <a:gd name="T13" fmla="*/ 0 h 48"/>
                <a:gd name="T14" fmla="*/ 42 w 88"/>
                <a:gd name="T15" fmla="*/ 2 h 48"/>
                <a:gd name="T16" fmla="*/ 57 w 88"/>
                <a:gd name="T17" fmla="*/ 0 h 48"/>
                <a:gd name="T18" fmla="*/ 60 w 88"/>
                <a:gd name="T19" fmla="*/ 4 h 48"/>
                <a:gd name="T20" fmla="*/ 68 w 88"/>
                <a:gd name="T21" fmla="*/ 5 h 48"/>
                <a:gd name="T22" fmla="*/ 85 w 88"/>
                <a:gd name="T23" fmla="*/ 15 h 48"/>
                <a:gd name="T24" fmla="*/ 88 w 88"/>
                <a:gd name="T25" fmla="*/ 24 h 48"/>
                <a:gd name="T26" fmla="*/ 76 w 88"/>
                <a:gd name="T27" fmla="*/ 30 h 48"/>
                <a:gd name="T28" fmla="*/ 74 w 88"/>
                <a:gd name="T29" fmla="*/ 41 h 48"/>
                <a:gd name="T30" fmla="*/ 58 w 88"/>
                <a:gd name="T31" fmla="*/ 48 h 48"/>
                <a:gd name="T32" fmla="*/ 44 w 88"/>
                <a:gd name="T33" fmla="*/ 48 h 48"/>
                <a:gd name="T34" fmla="*/ 39 w 88"/>
                <a:gd name="T35" fmla="*/ 42 h 48"/>
                <a:gd name="T36" fmla="*/ 31 w 88"/>
                <a:gd name="T37" fmla="*/ 4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8" h="48">
                  <a:moveTo>
                    <a:pt x="31" y="40"/>
                  </a:moveTo>
                  <a:lnTo>
                    <a:pt x="29" y="35"/>
                  </a:lnTo>
                  <a:lnTo>
                    <a:pt x="30" y="30"/>
                  </a:lnTo>
                  <a:lnTo>
                    <a:pt x="22" y="27"/>
                  </a:lnTo>
                  <a:lnTo>
                    <a:pt x="6" y="23"/>
                  </a:lnTo>
                  <a:lnTo>
                    <a:pt x="0" y="7"/>
                  </a:lnTo>
                  <a:lnTo>
                    <a:pt x="17" y="0"/>
                  </a:lnTo>
                  <a:lnTo>
                    <a:pt x="42" y="2"/>
                  </a:lnTo>
                  <a:lnTo>
                    <a:pt x="57" y="0"/>
                  </a:lnTo>
                  <a:lnTo>
                    <a:pt x="60" y="4"/>
                  </a:lnTo>
                  <a:lnTo>
                    <a:pt x="68" y="5"/>
                  </a:lnTo>
                  <a:lnTo>
                    <a:pt x="85" y="15"/>
                  </a:lnTo>
                  <a:lnTo>
                    <a:pt x="88" y="24"/>
                  </a:lnTo>
                  <a:lnTo>
                    <a:pt x="76" y="30"/>
                  </a:lnTo>
                  <a:lnTo>
                    <a:pt x="74" y="41"/>
                  </a:lnTo>
                  <a:lnTo>
                    <a:pt x="58" y="48"/>
                  </a:lnTo>
                  <a:lnTo>
                    <a:pt x="44" y="48"/>
                  </a:lnTo>
                  <a:lnTo>
                    <a:pt x="39" y="42"/>
                  </a:lnTo>
                  <a:lnTo>
                    <a:pt x="31" y="40"/>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62" name="Freeform 115">
              <a:extLst>
                <a:ext uri="{FF2B5EF4-FFF2-40B4-BE49-F238E27FC236}">
                  <a16:creationId xmlns:a16="http://schemas.microsoft.com/office/drawing/2014/main" id="{CC747922-D420-7745-A162-21CB8D600B4F}"/>
                </a:ext>
              </a:extLst>
            </p:cNvPr>
            <p:cNvSpPr>
              <a:spLocks/>
            </p:cNvSpPr>
            <p:nvPr/>
          </p:nvSpPr>
          <p:spPr bwMode="auto">
            <a:xfrm>
              <a:off x="5849937" y="2262188"/>
              <a:ext cx="14288" cy="22225"/>
            </a:xfrm>
            <a:custGeom>
              <a:avLst/>
              <a:gdLst>
                <a:gd name="T0" fmla="*/ 6 w 9"/>
                <a:gd name="T1" fmla="*/ 0 h 14"/>
                <a:gd name="T2" fmla="*/ 9 w 9"/>
                <a:gd name="T3" fmla="*/ 5 h 14"/>
                <a:gd name="T4" fmla="*/ 8 w 9"/>
                <a:gd name="T5" fmla="*/ 14 h 14"/>
                <a:gd name="T6" fmla="*/ 4 w 9"/>
                <a:gd name="T7" fmla="*/ 14 h 14"/>
                <a:gd name="T8" fmla="*/ 0 w 9"/>
                <a:gd name="T9" fmla="*/ 13 h 14"/>
                <a:gd name="T10" fmla="*/ 2 w 9"/>
                <a:gd name="T11" fmla="*/ 1 h 14"/>
                <a:gd name="T12" fmla="*/ 6 w 9"/>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9" h="14">
                  <a:moveTo>
                    <a:pt x="6" y="0"/>
                  </a:moveTo>
                  <a:lnTo>
                    <a:pt x="9" y="5"/>
                  </a:lnTo>
                  <a:lnTo>
                    <a:pt x="8" y="14"/>
                  </a:lnTo>
                  <a:lnTo>
                    <a:pt x="4" y="14"/>
                  </a:lnTo>
                  <a:lnTo>
                    <a:pt x="0" y="13"/>
                  </a:lnTo>
                  <a:lnTo>
                    <a:pt x="2" y="1"/>
                  </a:lnTo>
                  <a:lnTo>
                    <a:pt x="6" y="0"/>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63" name="Freeform 116">
              <a:extLst>
                <a:ext uri="{FF2B5EF4-FFF2-40B4-BE49-F238E27FC236}">
                  <a16:creationId xmlns:a16="http://schemas.microsoft.com/office/drawing/2014/main" id="{013818EA-7711-1D43-A2E3-3AF660A482BC}"/>
                </a:ext>
              </a:extLst>
            </p:cNvPr>
            <p:cNvSpPr>
              <a:spLocks/>
            </p:cNvSpPr>
            <p:nvPr/>
          </p:nvSpPr>
          <p:spPr bwMode="auto">
            <a:xfrm>
              <a:off x="6213475" y="2014538"/>
              <a:ext cx="173038" cy="74613"/>
            </a:xfrm>
            <a:custGeom>
              <a:avLst/>
              <a:gdLst>
                <a:gd name="T0" fmla="*/ 1 w 109"/>
                <a:gd name="T1" fmla="*/ 39 h 47"/>
                <a:gd name="T2" fmla="*/ 0 w 109"/>
                <a:gd name="T3" fmla="*/ 24 h 47"/>
                <a:gd name="T4" fmla="*/ 5 w 109"/>
                <a:gd name="T5" fmla="*/ 11 h 47"/>
                <a:gd name="T6" fmla="*/ 18 w 109"/>
                <a:gd name="T7" fmla="*/ 5 h 47"/>
                <a:gd name="T8" fmla="*/ 33 w 109"/>
                <a:gd name="T9" fmla="*/ 19 h 47"/>
                <a:gd name="T10" fmla="*/ 45 w 109"/>
                <a:gd name="T11" fmla="*/ 19 h 47"/>
                <a:gd name="T12" fmla="*/ 45 w 109"/>
                <a:gd name="T13" fmla="*/ 4 h 47"/>
                <a:gd name="T14" fmla="*/ 57 w 109"/>
                <a:gd name="T15" fmla="*/ 0 h 47"/>
                <a:gd name="T16" fmla="*/ 64 w 109"/>
                <a:gd name="T17" fmla="*/ 3 h 47"/>
                <a:gd name="T18" fmla="*/ 79 w 109"/>
                <a:gd name="T19" fmla="*/ 10 h 47"/>
                <a:gd name="T20" fmla="*/ 91 w 109"/>
                <a:gd name="T21" fmla="*/ 10 h 47"/>
                <a:gd name="T22" fmla="*/ 99 w 109"/>
                <a:gd name="T23" fmla="*/ 15 h 47"/>
                <a:gd name="T24" fmla="*/ 102 w 109"/>
                <a:gd name="T25" fmla="*/ 24 h 47"/>
                <a:gd name="T26" fmla="*/ 109 w 109"/>
                <a:gd name="T27" fmla="*/ 36 h 47"/>
                <a:gd name="T28" fmla="*/ 94 w 109"/>
                <a:gd name="T29" fmla="*/ 43 h 47"/>
                <a:gd name="T30" fmla="*/ 86 w 109"/>
                <a:gd name="T31" fmla="*/ 47 h 47"/>
                <a:gd name="T32" fmla="*/ 69 w 109"/>
                <a:gd name="T33" fmla="*/ 37 h 47"/>
                <a:gd name="T34" fmla="*/ 61 w 109"/>
                <a:gd name="T35" fmla="*/ 36 h 47"/>
                <a:gd name="T36" fmla="*/ 58 w 109"/>
                <a:gd name="T37" fmla="*/ 32 h 47"/>
                <a:gd name="T38" fmla="*/ 43 w 109"/>
                <a:gd name="T39" fmla="*/ 34 h 47"/>
                <a:gd name="T40" fmla="*/ 18 w 109"/>
                <a:gd name="T41" fmla="*/ 32 h 47"/>
                <a:gd name="T42" fmla="*/ 1 w 109"/>
                <a:gd name="T43" fmla="*/ 3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9" h="47">
                  <a:moveTo>
                    <a:pt x="1" y="39"/>
                  </a:moveTo>
                  <a:lnTo>
                    <a:pt x="0" y="24"/>
                  </a:lnTo>
                  <a:lnTo>
                    <a:pt x="5" y="11"/>
                  </a:lnTo>
                  <a:lnTo>
                    <a:pt x="18" y="5"/>
                  </a:lnTo>
                  <a:lnTo>
                    <a:pt x="33" y="19"/>
                  </a:lnTo>
                  <a:lnTo>
                    <a:pt x="45" y="19"/>
                  </a:lnTo>
                  <a:lnTo>
                    <a:pt x="45" y="4"/>
                  </a:lnTo>
                  <a:lnTo>
                    <a:pt x="57" y="0"/>
                  </a:lnTo>
                  <a:lnTo>
                    <a:pt x="64" y="3"/>
                  </a:lnTo>
                  <a:lnTo>
                    <a:pt x="79" y="10"/>
                  </a:lnTo>
                  <a:lnTo>
                    <a:pt x="91" y="10"/>
                  </a:lnTo>
                  <a:lnTo>
                    <a:pt x="99" y="15"/>
                  </a:lnTo>
                  <a:lnTo>
                    <a:pt x="102" y="24"/>
                  </a:lnTo>
                  <a:lnTo>
                    <a:pt x="109" y="36"/>
                  </a:lnTo>
                  <a:lnTo>
                    <a:pt x="94" y="43"/>
                  </a:lnTo>
                  <a:lnTo>
                    <a:pt x="86" y="47"/>
                  </a:lnTo>
                  <a:lnTo>
                    <a:pt x="69" y="37"/>
                  </a:lnTo>
                  <a:lnTo>
                    <a:pt x="61" y="36"/>
                  </a:lnTo>
                  <a:lnTo>
                    <a:pt x="58" y="32"/>
                  </a:lnTo>
                  <a:lnTo>
                    <a:pt x="43" y="34"/>
                  </a:lnTo>
                  <a:lnTo>
                    <a:pt x="18" y="32"/>
                  </a:lnTo>
                  <a:lnTo>
                    <a:pt x="1" y="39"/>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64" name="Freeform 117">
              <a:extLst>
                <a:ext uri="{FF2B5EF4-FFF2-40B4-BE49-F238E27FC236}">
                  <a16:creationId xmlns:a16="http://schemas.microsoft.com/office/drawing/2014/main" id="{65615A0A-9E8C-0B47-9566-644D093F180C}"/>
                </a:ext>
              </a:extLst>
            </p:cNvPr>
            <p:cNvSpPr>
              <a:spLocks/>
            </p:cNvSpPr>
            <p:nvPr/>
          </p:nvSpPr>
          <p:spPr bwMode="auto">
            <a:xfrm>
              <a:off x="5219701" y="2730500"/>
              <a:ext cx="455613" cy="471488"/>
            </a:xfrm>
            <a:custGeom>
              <a:avLst/>
              <a:gdLst>
                <a:gd name="T0" fmla="*/ 227 w 287"/>
                <a:gd name="T1" fmla="*/ 9 h 297"/>
                <a:gd name="T2" fmla="*/ 261 w 287"/>
                <a:gd name="T3" fmla="*/ 12 h 297"/>
                <a:gd name="T4" fmla="*/ 275 w 287"/>
                <a:gd name="T5" fmla="*/ 25 h 297"/>
                <a:gd name="T6" fmla="*/ 282 w 287"/>
                <a:gd name="T7" fmla="*/ 60 h 297"/>
                <a:gd name="T8" fmla="*/ 284 w 287"/>
                <a:gd name="T9" fmla="*/ 72 h 297"/>
                <a:gd name="T10" fmla="*/ 253 w 287"/>
                <a:gd name="T11" fmla="*/ 84 h 297"/>
                <a:gd name="T12" fmla="*/ 242 w 287"/>
                <a:gd name="T13" fmla="*/ 101 h 297"/>
                <a:gd name="T14" fmla="*/ 214 w 287"/>
                <a:gd name="T15" fmla="*/ 119 h 297"/>
                <a:gd name="T16" fmla="*/ 182 w 287"/>
                <a:gd name="T17" fmla="*/ 128 h 297"/>
                <a:gd name="T18" fmla="*/ 153 w 287"/>
                <a:gd name="T19" fmla="*/ 168 h 297"/>
                <a:gd name="T20" fmla="*/ 150 w 287"/>
                <a:gd name="T21" fmla="*/ 168 h 297"/>
                <a:gd name="T22" fmla="*/ 139 w 287"/>
                <a:gd name="T23" fmla="*/ 180 h 297"/>
                <a:gd name="T24" fmla="*/ 125 w 287"/>
                <a:gd name="T25" fmla="*/ 184 h 297"/>
                <a:gd name="T26" fmla="*/ 104 w 287"/>
                <a:gd name="T27" fmla="*/ 184 h 297"/>
                <a:gd name="T28" fmla="*/ 92 w 287"/>
                <a:gd name="T29" fmla="*/ 202 h 297"/>
                <a:gd name="T30" fmla="*/ 58 w 287"/>
                <a:gd name="T31" fmla="*/ 250 h 297"/>
                <a:gd name="T32" fmla="*/ 43 w 287"/>
                <a:gd name="T33" fmla="*/ 288 h 297"/>
                <a:gd name="T34" fmla="*/ 0 w 287"/>
                <a:gd name="T35" fmla="*/ 297 h 297"/>
                <a:gd name="T36" fmla="*/ 1 w 287"/>
                <a:gd name="T37" fmla="*/ 288 h 297"/>
                <a:gd name="T38" fmla="*/ 14 w 287"/>
                <a:gd name="T39" fmla="*/ 271 h 297"/>
                <a:gd name="T40" fmla="*/ 20 w 287"/>
                <a:gd name="T41" fmla="*/ 249 h 297"/>
                <a:gd name="T42" fmla="*/ 37 w 287"/>
                <a:gd name="T43" fmla="*/ 233 h 297"/>
                <a:gd name="T44" fmla="*/ 42 w 287"/>
                <a:gd name="T45" fmla="*/ 210 h 297"/>
                <a:gd name="T46" fmla="*/ 61 w 287"/>
                <a:gd name="T47" fmla="*/ 189 h 297"/>
                <a:gd name="T48" fmla="*/ 74 w 287"/>
                <a:gd name="T49" fmla="*/ 168 h 297"/>
                <a:gd name="T50" fmla="*/ 99 w 287"/>
                <a:gd name="T51" fmla="*/ 158 h 297"/>
                <a:gd name="T52" fmla="*/ 123 w 287"/>
                <a:gd name="T53" fmla="*/ 138 h 297"/>
                <a:gd name="T54" fmla="*/ 134 w 287"/>
                <a:gd name="T55" fmla="*/ 95 h 297"/>
                <a:gd name="T56" fmla="*/ 144 w 287"/>
                <a:gd name="T57" fmla="*/ 66 h 297"/>
                <a:gd name="T58" fmla="*/ 173 w 287"/>
                <a:gd name="T59" fmla="*/ 43 h 297"/>
                <a:gd name="T60" fmla="*/ 198 w 287"/>
                <a:gd name="T61" fmla="*/ 13 h 297"/>
                <a:gd name="T62" fmla="*/ 217 w 287"/>
                <a:gd name="T63" fmla="*/ 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87" h="297">
                  <a:moveTo>
                    <a:pt x="217" y="0"/>
                  </a:moveTo>
                  <a:lnTo>
                    <a:pt x="227" y="9"/>
                  </a:lnTo>
                  <a:lnTo>
                    <a:pt x="244" y="7"/>
                  </a:lnTo>
                  <a:lnTo>
                    <a:pt x="261" y="12"/>
                  </a:lnTo>
                  <a:lnTo>
                    <a:pt x="269" y="12"/>
                  </a:lnTo>
                  <a:lnTo>
                    <a:pt x="275" y="25"/>
                  </a:lnTo>
                  <a:lnTo>
                    <a:pt x="276" y="38"/>
                  </a:lnTo>
                  <a:lnTo>
                    <a:pt x="282" y="60"/>
                  </a:lnTo>
                  <a:lnTo>
                    <a:pt x="287" y="64"/>
                  </a:lnTo>
                  <a:lnTo>
                    <a:pt x="284" y="72"/>
                  </a:lnTo>
                  <a:lnTo>
                    <a:pt x="261" y="76"/>
                  </a:lnTo>
                  <a:lnTo>
                    <a:pt x="253" y="84"/>
                  </a:lnTo>
                  <a:lnTo>
                    <a:pt x="242" y="85"/>
                  </a:lnTo>
                  <a:lnTo>
                    <a:pt x="242" y="101"/>
                  </a:lnTo>
                  <a:lnTo>
                    <a:pt x="221" y="109"/>
                  </a:lnTo>
                  <a:lnTo>
                    <a:pt x="214" y="119"/>
                  </a:lnTo>
                  <a:lnTo>
                    <a:pt x="200" y="125"/>
                  </a:lnTo>
                  <a:lnTo>
                    <a:pt x="182" y="128"/>
                  </a:lnTo>
                  <a:lnTo>
                    <a:pt x="153" y="143"/>
                  </a:lnTo>
                  <a:lnTo>
                    <a:pt x="153" y="168"/>
                  </a:lnTo>
                  <a:lnTo>
                    <a:pt x="150" y="168"/>
                  </a:lnTo>
                  <a:lnTo>
                    <a:pt x="150" y="168"/>
                  </a:lnTo>
                  <a:lnTo>
                    <a:pt x="150" y="179"/>
                  </a:lnTo>
                  <a:lnTo>
                    <a:pt x="139" y="180"/>
                  </a:lnTo>
                  <a:lnTo>
                    <a:pt x="133" y="184"/>
                  </a:lnTo>
                  <a:lnTo>
                    <a:pt x="125" y="184"/>
                  </a:lnTo>
                  <a:lnTo>
                    <a:pt x="119" y="182"/>
                  </a:lnTo>
                  <a:lnTo>
                    <a:pt x="104" y="184"/>
                  </a:lnTo>
                  <a:lnTo>
                    <a:pt x="98" y="200"/>
                  </a:lnTo>
                  <a:lnTo>
                    <a:pt x="92" y="202"/>
                  </a:lnTo>
                  <a:lnTo>
                    <a:pt x="83" y="228"/>
                  </a:lnTo>
                  <a:lnTo>
                    <a:pt x="58" y="250"/>
                  </a:lnTo>
                  <a:lnTo>
                    <a:pt x="51" y="279"/>
                  </a:lnTo>
                  <a:lnTo>
                    <a:pt x="43" y="288"/>
                  </a:lnTo>
                  <a:lnTo>
                    <a:pt x="41" y="296"/>
                  </a:lnTo>
                  <a:lnTo>
                    <a:pt x="0" y="297"/>
                  </a:lnTo>
                  <a:lnTo>
                    <a:pt x="0" y="297"/>
                  </a:lnTo>
                  <a:lnTo>
                    <a:pt x="1" y="288"/>
                  </a:lnTo>
                  <a:lnTo>
                    <a:pt x="8" y="282"/>
                  </a:lnTo>
                  <a:lnTo>
                    <a:pt x="14" y="271"/>
                  </a:lnTo>
                  <a:lnTo>
                    <a:pt x="13" y="264"/>
                  </a:lnTo>
                  <a:lnTo>
                    <a:pt x="20" y="249"/>
                  </a:lnTo>
                  <a:lnTo>
                    <a:pt x="30" y="236"/>
                  </a:lnTo>
                  <a:lnTo>
                    <a:pt x="37" y="233"/>
                  </a:lnTo>
                  <a:lnTo>
                    <a:pt x="42" y="221"/>
                  </a:lnTo>
                  <a:lnTo>
                    <a:pt x="42" y="210"/>
                  </a:lnTo>
                  <a:lnTo>
                    <a:pt x="49" y="197"/>
                  </a:lnTo>
                  <a:lnTo>
                    <a:pt x="61" y="189"/>
                  </a:lnTo>
                  <a:lnTo>
                    <a:pt x="73" y="168"/>
                  </a:lnTo>
                  <a:lnTo>
                    <a:pt x="74" y="168"/>
                  </a:lnTo>
                  <a:lnTo>
                    <a:pt x="83" y="160"/>
                  </a:lnTo>
                  <a:lnTo>
                    <a:pt x="99" y="158"/>
                  </a:lnTo>
                  <a:lnTo>
                    <a:pt x="114" y="144"/>
                  </a:lnTo>
                  <a:lnTo>
                    <a:pt x="123" y="138"/>
                  </a:lnTo>
                  <a:lnTo>
                    <a:pt x="138" y="121"/>
                  </a:lnTo>
                  <a:lnTo>
                    <a:pt x="134" y="95"/>
                  </a:lnTo>
                  <a:lnTo>
                    <a:pt x="141" y="77"/>
                  </a:lnTo>
                  <a:lnTo>
                    <a:pt x="144" y="66"/>
                  </a:lnTo>
                  <a:lnTo>
                    <a:pt x="156" y="52"/>
                  </a:lnTo>
                  <a:lnTo>
                    <a:pt x="173" y="43"/>
                  </a:lnTo>
                  <a:lnTo>
                    <a:pt x="186" y="34"/>
                  </a:lnTo>
                  <a:lnTo>
                    <a:pt x="198" y="13"/>
                  </a:lnTo>
                  <a:lnTo>
                    <a:pt x="204" y="0"/>
                  </a:lnTo>
                  <a:lnTo>
                    <a:pt x="217" y="0"/>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65" name="Freeform 118">
              <a:extLst>
                <a:ext uri="{FF2B5EF4-FFF2-40B4-BE49-F238E27FC236}">
                  <a16:creationId xmlns:a16="http://schemas.microsoft.com/office/drawing/2014/main" id="{5BE41348-345C-1E40-B008-62B95E5DEB0B}"/>
                </a:ext>
              </a:extLst>
            </p:cNvPr>
            <p:cNvSpPr>
              <a:spLocks/>
            </p:cNvSpPr>
            <p:nvPr/>
          </p:nvSpPr>
          <p:spPr bwMode="auto">
            <a:xfrm>
              <a:off x="6389687" y="2316162"/>
              <a:ext cx="95250" cy="96838"/>
            </a:xfrm>
            <a:custGeom>
              <a:avLst/>
              <a:gdLst>
                <a:gd name="T0" fmla="*/ 0 w 60"/>
                <a:gd name="T1" fmla="*/ 5 h 61"/>
                <a:gd name="T2" fmla="*/ 3 w 60"/>
                <a:gd name="T3" fmla="*/ 2 h 61"/>
                <a:gd name="T4" fmla="*/ 13 w 60"/>
                <a:gd name="T5" fmla="*/ 0 h 61"/>
                <a:gd name="T6" fmla="*/ 26 w 60"/>
                <a:gd name="T7" fmla="*/ 6 h 61"/>
                <a:gd name="T8" fmla="*/ 33 w 60"/>
                <a:gd name="T9" fmla="*/ 7 h 61"/>
                <a:gd name="T10" fmla="*/ 41 w 60"/>
                <a:gd name="T11" fmla="*/ 12 h 61"/>
                <a:gd name="T12" fmla="*/ 41 w 60"/>
                <a:gd name="T13" fmla="*/ 20 h 61"/>
                <a:gd name="T14" fmla="*/ 47 w 60"/>
                <a:gd name="T15" fmla="*/ 23 h 61"/>
                <a:gd name="T16" fmla="*/ 51 w 60"/>
                <a:gd name="T17" fmla="*/ 31 h 61"/>
                <a:gd name="T18" fmla="*/ 57 w 60"/>
                <a:gd name="T19" fmla="*/ 37 h 61"/>
                <a:gd name="T20" fmla="*/ 57 w 60"/>
                <a:gd name="T21" fmla="*/ 40 h 61"/>
                <a:gd name="T22" fmla="*/ 60 w 60"/>
                <a:gd name="T23" fmla="*/ 42 h 61"/>
                <a:gd name="T24" fmla="*/ 56 w 60"/>
                <a:gd name="T25" fmla="*/ 43 h 61"/>
                <a:gd name="T26" fmla="*/ 46 w 60"/>
                <a:gd name="T27" fmla="*/ 42 h 61"/>
                <a:gd name="T28" fmla="*/ 44 w 60"/>
                <a:gd name="T29" fmla="*/ 40 h 61"/>
                <a:gd name="T30" fmla="*/ 41 w 60"/>
                <a:gd name="T31" fmla="*/ 41 h 61"/>
                <a:gd name="T32" fmla="*/ 43 w 60"/>
                <a:gd name="T33" fmla="*/ 45 h 61"/>
                <a:gd name="T34" fmla="*/ 39 w 60"/>
                <a:gd name="T35" fmla="*/ 52 h 61"/>
                <a:gd name="T36" fmla="*/ 37 w 60"/>
                <a:gd name="T37" fmla="*/ 59 h 61"/>
                <a:gd name="T38" fmla="*/ 33 w 60"/>
                <a:gd name="T39" fmla="*/ 61 h 61"/>
                <a:gd name="T40" fmla="*/ 29 w 60"/>
                <a:gd name="T41" fmla="*/ 52 h 61"/>
                <a:gd name="T42" fmla="*/ 30 w 60"/>
                <a:gd name="T43" fmla="*/ 43 h 61"/>
                <a:gd name="T44" fmla="*/ 28 w 60"/>
                <a:gd name="T45" fmla="*/ 34 h 61"/>
                <a:gd name="T46" fmla="*/ 17 w 60"/>
                <a:gd name="T47" fmla="*/ 22 h 61"/>
                <a:gd name="T48" fmla="*/ 10 w 60"/>
                <a:gd name="T49" fmla="*/ 13 h 61"/>
                <a:gd name="T50" fmla="*/ 5 w 60"/>
                <a:gd name="T51" fmla="*/ 7 h 61"/>
                <a:gd name="T52" fmla="*/ 0 w 60"/>
                <a:gd name="T53" fmla="*/ 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 h="61">
                  <a:moveTo>
                    <a:pt x="0" y="5"/>
                  </a:moveTo>
                  <a:lnTo>
                    <a:pt x="3" y="2"/>
                  </a:lnTo>
                  <a:lnTo>
                    <a:pt x="13" y="0"/>
                  </a:lnTo>
                  <a:lnTo>
                    <a:pt x="26" y="6"/>
                  </a:lnTo>
                  <a:lnTo>
                    <a:pt x="33" y="7"/>
                  </a:lnTo>
                  <a:lnTo>
                    <a:pt x="41" y="12"/>
                  </a:lnTo>
                  <a:lnTo>
                    <a:pt x="41" y="20"/>
                  </a:lnTo>
                  <a:lnTo>
                    <a:pt x="47" y="23"/>
                  </a:lnTo>
                  <a:lnTo>
                    <a:pt x="51" y="31"/>
                  </a:lnTo>
                  <a:lnTo>
                    <a:pt x="57" y="37"/>
                  </a:lnTo>
                  <a:lnTo>
                    <a:pt x="57" y="40"/>
                  </a:lnTo>
                  <a:lnTo>
                    <a:pt x="60" y="42"/>
                  </a:lnTo>
                  <a:lnTo>
                    <a:pt x="56" y="43"/>
                  </a:lnTo>
                  <a:lnTo>
                    <a:pt x="46" y="42"/>
                  </a:lnTo>
                  <a:lnTo>
                    <a:pt x="44" y="40"/>
                  </a:lnTo>
                  <a:lnTo>
                    <a:pt x="41" y="41"/>
                  </a:lnTo>
                  <a:lnTo>
                    <a:pt x="43" y="45"/>
                  </a:lnTo>
                  <a:lnTo>
                    <a:pt x="39" y="52"/>
                  </a:lnTo>
                  <a:lnTo>
                    <a:pt x="37" y="59"/>
                  </a:lnTo>
                  <a:lnTo>
                    <a:pt x="33" y="61"/>
                  </a:lnTo>
                  <a:lnTo>
                    <a:pt x="29" y="52"/>
                  </a:lnTo>
                  <a:lnTo>
                    <a:pt x="30" y="43"/>
                  </a:lnTo>
                  <a:lnTo>
                    <a:pt x="28" y="34"/>
                  </a:lnTo>
                  <a:lnTo>
                    <a:pt x="17" y="22"/>
                  </a:lnTo>
                  <a:lnTo>
                    <a:pt x="10" y="13"/>
                  </a:lnTo>
                  <a:lnTo>
                    <a:pt x="5" y="7"/>
                  </a:lnTo>
                  <a:lnTo>
                    <a:pt x="0" y="5"/>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66" name="Freeform 119">
              <a:extLst>
                <a:ext uri="{FF2B5EF4-FFF2-40B4-BE49-F238E27FC236}">
                  <a16:creationId xmlns:a16="http://schemas.microsoft.com/office/drawing/2014/main" id="{2FCED13D-F857-FF4C-800B-B36D203C7A4E}"/>
                </a:ext>
              </a:extLst>
            </p:cNvPr>
            <p:cNvSpPr>
              <a:spLocks/>
            </p:cNvSpPr>
            <p:nvPr/>
          </p:nvSpPr>
          <p:spPr bwMode="auto">
            <a:xfrm>
              <a:off x="6940550" y="4306888"/>
              <a:ext cx="223838" cy="446088"/>
            </a:xfrm>
            <a:custGeom>
              <a:avLst/>
              <a:gdLst>
                <a:gd name="T0" fmla="*/ 127 w 141"/>
                <a:gd name="T1" fmla="*/ 8 h 281"/>
                <a:gd name="T2" fmla="*/ 131 w 141"/>
                <a:gd name="T3" fmla="*/ 17 h 281"/>
                <a:gd name="T4" fmla="*/ 135 w 141"/>
                <a:gd name="T5" fmla="*/ 31 h 281"/>
                <a:gd name="T6" fmla="*/ 136 w 141"/>
                <a:gd name="T7" fmla="*/ 56 h 281"/>
                <a:gd name="T8" fmla="*/ 141 w 141"/>
                <a:gd name="T9" fmla="*/ 66 h 281"/>
                <a:gd name="T10" fmla="*/ 138 w 141"/>
                <a:gd name="T11" fmla="*/ 76 h 281"/>
                <a:gd name="T12" fmla="*/ 134 w 141"/>
                <a:gd name="T13" fmla="*/ 82 h 281"/>
                <a:gd name="T14" fmla="*/ 129 w 141"/>
                <a:gd name="T15" fmla="*/ 70 h 281"/>
                <a:gd name="T16" fmla="*/ 125 w 141"/>
                <a:gd name="T17" fmla="*/ 76 h 281"/>
                <a:gd name="T18" fmla="*/ 128 w 141"/>
                <a:gd name="T19" fmla="*/ 91 h 281"/>
                <a:gd name="T20" fmla="*/ 126 w 141"/>
                <a:gd name="T21" fmla="*/ 100 h 281"/>
                <a:gd name="T22" fmla="*/ 120 w 141"/>
                <a:gd name="T23" fmla="*/ 105 h 281"/>
                <a:gd name="T24" fmla="*/ 118 w 141"/>
                <a:gd name="T25" fmla="*/ 122 h 281"/>
                <a:gd name="T26" fmla="*/ 109 w 141"/>
                <a:gd name="T27" fmla="*/ 147 h 281"/>
                <a:gd name="T28" fmla="*/ 98 w 141"/>
                <a:gd name="T29" fmla="*/ 175 h 281"/>
                <a:gd name="T30" fmla="*/ 83 w 141"/>
                <a:gd name="T31" fmla="*/ 215 h 281"/>
                <a:gd name="T32" fmla="*/ 74 w 141"/>
                <a:gd name="T33" fmla="*/ 244 h 281"/>
                <a:gd name="T34" fmla="*/ 63 w 141"/>
                <a:gd name="T35" fmla="*/ 268 h 281"/>
                <a:gd name="T36" fmla="*/ 49 w 141"/>
                <a:gd name="T37" fmla="*/ 272 h 281"/>
                <a:gd name="T38" fmla="*/ 32 w 141"/>
                <a:gd name="T39" fmla="*/ 281 h 281"/>
                <a:gd name="T40" fmla="*/ 22 w 141"/>
                <a:gd name="T41" fmla="*/ 276 h 281"/>
                <a:gd name="T42" fmla="*/ 9 w 141"/>
                <a:gd name="T43" fmla="*/ 268 h 281"/>
                <a:gd name="T44" fmla="*/ 5 w 141"/>
                <a:gd name="T45" fmla="*/ 258 h 281"/>
                <a:gd name="T46" fmla="*/ 5 w 141"/>
                <a:gd name="T47" fmla="*/ 239 h 281"/>
                <a:gd name="T48" fmla="*/ 0 w 141"/>
                <a:gd name="T49" fmla="*/ 223 h 281"/>
                <a:gd name="T50" fmla="*/ 0 w 141"/>
                <a:gd name="T51" fmla="*/ 208 h 281"/>
                <a:gd name="T52" fmla="*/ 4 w 141"/>
                <a:gd name="T53" fmla="*/ 193 h 281"/>
                <a:gd name="T54" fmla="*/ 13 w 141"/>
                <a:gd name="T55" fmla="*/ 189 h 281"/>
                <a:gd name="T56" fmla="*/ 13 w 141"/>
                <a:gd name="T57" fmla="*/ 182 h 281"/>
                <a:gd name="T58" fmla="*/ 23 w 141"/>
                <a:gd name="T59" fmla="*/ 166 h 281"/>
                <a:gd name="T60" fmla="*/ 26 w 141"/>
                <a:gd name="T61" fmla="*/ 153 h 281"/>
                <a:gd name="T62" fmla="*/ 22 w 141"/>
                <a:gd name="T63" fmla="*/ 143 h 281"/>
                <a:gd name="T64" fmla="*/ 20 w 141"/>
                <a:gd name="T65" fmla="*/ 130 h 281"/>
                <a:gd name="T66" fmla="*/ 19 w 141"/>
                <a:gd name="T67" fmla="*/ 111 h 281"/>
                <a:gd name="T68" fmla="*/ 27 w 141"/>
                <a:gd name="T69" fmla="*/ 99 h 281"/>
                <a:gd name="T70" fmla="*/ 30 w 141"/>
                <a:gd name="T71" fmla="*/ 86 h 281"/>
                <a:gd name="T72" fmla="*/ 39 w 141"/>
                <a:gd name="T73" fmla="*/ 85 h 281"/>
                <a:gd name="T74" fmla="*/ 49 w 141"/>
                <a:gd name="T75" fmla="*/ 81 h 281"/>
                <a:gd name="T76" fmla="*/ 56 w 141"/>
                <a:gd name="T77" fmla="*/ 77 h 281"/>
                <a:gd name="T78" fmla="*/ 64 w 141"/>
                <a:gd name="T79" fmla="*/ 77 h 281"/>
                <a:gd name="T80" fmla="*/ 75 w 141"/>
                <a:gd name="T81" fmla="*/ 65 h 281"/>
                <a:gd name="T82" fmla="*/ 91 w 141"/>
                <a:gd name="T83" fmla="*/ 53 h 281"/>
                <a:gd name="T84" fmla="*/ 97 w 141"/>
                <a:gd name="T85" fmla="*/ 42 h 281"/>
                <a:gd name="T86" fmla="*/ 95 w 141"/>
                <a:gd name="T87" fmla="*/ 33 h 281"/>
                <a:gd name="T88" fmla="*/ 102 w 141"/>
                <a:gd name="T89" fmla="*/ 36 h 281"/>
                <a:gd name="T90" fmla="*/ 113 w 141"/>
                <a:gd name="T91" fmla="*/ 21 h 281"/>
                <a:gd name="T92" fmla="*/ 114 w 141"/>
                <a:gd name="T93" fmla="*/ 9 h 281"/>
                <a:gd name="T94" fmla="*/ 121 w 141"/>
                <a:gd name="T95" fmla="*/ 0 h 281"/>
                <a:gd name="T96" fmla="*/ 127 w 141"/>
                <a:gd name="T97" fmla="*/ 8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1" h="281">
                  <a:moveTo>
                    <a:pt x="127" y="8"/>
                  </a:moveTo>
                  <a:lnTo>
                    <a:pt x="131" y="17"/>
                  </a:lnTo>
                  <a:lnTo>
                    <a:pt x="135" y="31"/>
                  </a:lnTo>
                  <a:lnTo>
                    <a:pt x="136" y="56"/>
                  </a:lnTo>
                  <a:lnTo>
                    <a:pt x="141" y="66"/>
                  </a:lnTo>
                  <a:lnTo>
                    <a:pt x="138" y="76"/>
                  </a:lnTo>
                  <a:lnTo>
                    <a:pt x="134" y="82"/>
                  </a:lnTo>
                  <a:lnTo>
                    <a:pt x="129" y="70"/>
                  </a:lnTo>
                  <a:lnTo>
                    <a:pt x="125" y="76"/>
                  </a:lnTo>
                  <a:lnTo>
                    <a:pt x="128" y="91"/>
                  </a:lnTo>
                  <a:lnTo>
                    <a:pt x="126" y="100"/>
                  </a:lnTo>
                  <a:lnTo>
                    <a:pt x="120" y="105"/>
                  </a:lnTo>
                  <a:lnTo>
                    <a:pt x="118" y="122"/>
                  </a:lnTo>
                  <a:lnTo>
                    <a:pt x="109" y="147"/>
                  </a:lnTo>
                  <a:lnTo>
                    <a:pt x="98" y="175"/>
                  </a:lnTo>
                  <a:lnTo>
                    <a:pt x="83" y="215"/>
                  </a:lnTo>
                  <a:lnTo>
                    <a:pt x="74" y="244"/>
                  </a:lnTo>
                  <a:lnTo>
                    <a:pt x="63" y="268"/>
                  </a:lnTo>
                  <a:lnTo>
                    <a:pt x="49" y="272"/>
                  </a:lnTo>
                  <a:lnTo>
                    <a:pt x="32" y="281"/>
                  </a:lnTo>
                  <a:lnTo>
                    <a:pt x="22" y="276"/>
                  </a:lnTo>
                  <a:lnTo>
                    <a:pt x="9" y="268"/>
                  </a:lnTo>
                  <a:lnTo>
                    <a:pt x="5" y="258"/>
                  </a:lnTo>
                  <a:lnTo>
                    <a:pt x="5" y="239"/>
                  </a:lnTo>
                  <a:lnTo>
                    <a:pt x="0" y="223"/>
                  </a:lnTo>
                  <a:lnTo>
                    <a:pt x="0" y="208"/>
                  </a:lnTo>
                  <a:lnTo>
                    <a:pt x="4" y="193"/>
                  </a:lnTo>
                  <a:lnTo>
                    <a:pt x="13" y="189"/>
                  </a:lnTo>
                  <a:lnTo>
                    <a:pt x="13" y="182"/>
                  </a:lnTo>
                  <a:lnTo>
                    <a:pt x="23" y="166"/>
                  </a:lnTo>
                  <a:lnTo>
                    <a:pt x="26" y="153"/>
                  </a:lnTo>
                  <a:lnTo>
                    <a:pt x="22" y="143"/>
                  </a:lnTo>
                  <a:lnTo>
                    <a:pt x="20" y="130"/>
                  </a:lnTo>
                  <a:lnTo>
                    <a:pt x="19" y="111"/>
                  </a:lnTo>
                  <a:lnTo>
                    <a:pt x="27" y="99"/>
                  </a:lnTo>
                  <a:lnTo>
                    <a:pt x="30" y="86"/>
                  </a:lnTo>
                  <a:lnTo>
                    <a:pt x="39" y="85"/>
                  </a:lnTo>
                  <a:lnTo>
                    <a:pt x="49" y="81"/>
                  </a:lnTo>
                  <a:lnTo>
                    <a:pt x="56" y="77"/>
                  </a:lnTo>
                  <a:lnTo>
                    <a:pt x="64" y="77"/>
                  </a:lnTo>
                  <a:lnTo>
                    <a:pt x="75" y="65"/>
                  </a:lnTo>
                  <a:lnTo>
                    <a:pt x="91" y="53"/>
                  </a:lnTo>
                  <a:lnTo>
                    <a:pt x="97" y="42"/>
                  </a:lnTo>
                  <a:lnTo>
                    <a:pt x="95" y="33"/>
                  </a:lnTo>
                  <a:lnTo>
                    <a:pt x="102" y="36"/>
                  </a:lnTo>
                  <a:lnTo>
                    <a:pt x="113" y="21"/>
                  </a:lnTo>
                  <a:lnTo>
                    <a:pt x="114" y="9"/>
                  </a:lnTo>
                  <a:lnTo>
                    <a:pt x="121" y="0"/>
                  </a:lnTo>
                  <a:lnTo>
                    <a:pt x="127" y="8"/>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67" name="Freeform 120">
              <a:extLst>
                <a:ext uri="{FF2B5EF4-FFF2-40B4-BE49-F238E27FC236}">
                  <a16:creationId xmlns:a16="http://schemas.microsoft.com/office/drawing/2014/main" id="{7204EAEA-513D-1F45-9831-1193BE514591}"/>
                </a:ext>
              </a:extLst>
            </p:cNvPr>
            <p:cNvSpPr>
              <a:spLocks/>
            </p:cNvSpPr>
            <p:nvPr/>
          </p:nvSpPr>
          <p:spPr bwMode="auto">
            <a:xfrm>
              <a:off x="2459038" y="2830512"/>
              <a:ext cx="765175" cy="598488"/>
            </a:xfrm>
            <a:custGeom>
              <a:avLst/>
              <a:gdLst>
                <a:gd name="T0" fmla="*/ 298 w 482"/>
                <a:gd name="T1" fmla="*/ 175 h 377"/>
                <a:gd name="T2" fmla="*/ 288 w 482"/>
                <a:gd name="T3" fmla="*/ 225 h 377"/>
                <a:gd name="T4" fmla="*/ 303 w 482"/>
                <a:gd name="T5" fmla="*/ 266 h 377"/>
                <a:gd name="T6" fmla="*/ 329 w 482"/>
                <a:gd name="T7" fmla="*/ 294 h 377"/>
                <a:gd name="T8" fmla="*/ 366 w 482"/>
                <a:gd name="T9" fmla="*/ 295 h 377"/>
                <a:gd name="T10" fmla="*/ 405 w 482"/>
                <a:gd name="T11" fmla="*/ 279 h 377"/>
                <a:gd name="T12" fmla="*/ 419 w 482"/>
                <a:gd name="T13" fmla="*/ 243 h 377"/>
                <a:gd name="T14" fmla="*/ 468 w 482"/>
                <a:gd name="T15" fmla="*/ 234 h 377"/>
                <a:gd name="T16" fmla="*/ 480 w 482"/>
                <a:gd name="T17" fmla="*/ 246 h 377"/>
                <a:gd name="T18" fmla="*/ 465 w 482"/>
                <a:gd name="T19" fmla="*/ 275 h 377"/>
                <a:gd name="T20" fmla="*/ 451 w 482"/>
                <a:gd name="T21" fmla="*/ 295 h 377"/>
                <a:gd name="T22" fmla="*/ 436 w 482"/>
                <a:gd name="T23" fmla="*/ 308 h 377"/>
                <a:gd name="T24" fmla="*/ 430 w 482"/>
                <a:gd name="T25" fmla="*/ 309 h 377"/>
                <a:gd name="T26" fmla="*/ 395 w 482"/>
                <a:gd name="T27" fmla="*/ 321 h 377"/>
                <a:gd name="T28" fmla="*/ 399 w 482"/>
                <a:gd name="T29" fmla="*/ 333 h 377"/>
                <a:gd name="T30" fmla="*/ 402 w 482"/>
                <a:gd name="T31" fmla="*/ 346 h 377"/>
                <a:gd name="T32" fmla="*/ 370 w 482"/>
                <a:gd name="T33" fmla="*/ 367 h 377"/>
                <a:gd name="T34" fmla="*/ 348 w 482"/>
                <a:gd name="T35" fmla="*/ 355 h 377"/>
                <a:gd name="T36" fmla="*/ 315 w 482"/>
                <a:gd name="T37" fmla="*/ 344 h 377"/>
                <a:gd name="T38" fmla="*/ 278 w 482"/>
                <a:gd name="T39" fmla="*/ 349 h 377"/>
                <a:gd name="T40" fmla="*/ 236 w 482"/>
                <a:gd name="T41" fmla="*/ 332 h 377"/>
                <a:gd name="T42" fmla="*/ 199 w 482"/>
                <a:gd name="T43" fmla="*/ 307 h 377"/>
                <a:gd name="T44" fmla="*/ 165 w 482"/>
                <a:gd name="T45" fmla="*/ 290 h 377"/>
                <a:gd name="T46" fmla="*/ 138 w 482"/>
                <a:gd name="T47" fmla="*/ 255 h 377"/>
                <a:gd name="T48" fmla="*/ 149 w 482"/>
                <a:gd name="T49" fmla="*/ 242 h 377"/>
                <a:gd name="T50" fmla="*/ 146 w 482"/>
                <a:gd name="T51" fmla="*/ 217 h 377"/>
                <a:gd name="T52" fmla="*/ 116 w 482"/>
                <a:gd name="T53" fmla="*/ 169 h 377"/>
                <a:gd name="T54" fmla="*/ 95 w 482"/>
                <a:gd name="T55" fmla="*/ 143 h 377"/>
                <a:gd name="T56" fmla="*/ 85 w 482"/>
                <a:gd name="T57" fmla="*/ 115 h 377"/>
                <a:gd name="T58" fmla="*/ 68 w 482"/>
                <a:gd name="T59" fmla="*/ 88 h 377"/>
                <a:gd name="T60" fmla="*/ 59 w 482"/>
                <a:gd name="T61" fmla="*/ 56 h 377"/>
                <a:gd name="T62" fmla="*/ 50 w 482"/>
                <a:gd name="T63" fmla="*/ 24 h 377"/>
                <a:gd name="T64" fmla="*/ 31 w 482"/>
                <a:gd name="T65" fmla="*/ 27 h 377"/>
                <a:gd name="T66" fmla="*/ 31 w 482"/>
                <a:gd name="T67" fmla="*/ 62 h 377"/>
                <a:gd name="T68" fmla="*/ 43 w 482"/>
                <a:gd name="T69" fmla="*/ 82 h 377"/>
                <a:gd name="T70" fmla="*/ 46 w 482"/>
                <a:gd name="T71" fmla="*/ 102 h 377"/>
                <a:gd name="T72" fmla="*/ 61 w 482"/>
                <a:gd name="T73" fmla="*/ 125 h 377"/>
                <a:gd name="T74" fmla="*/ 67 w 482"/>
                <a:gd name="T75" fmla="*/ 164 h 377"/>
                <a:gd name="T76" fmla="*/ 80 w 482"/>
                <a:gd name="T77" fmla="*/ 185 h 377"/>
                <a:gd name="T78" fmla="*/ 74 w 482"/>
                <a:gd name="T79" fmla="*/ 205 h 377"/>
                <a:gd name="T80" fmla="*/ 59 w 482"/>
                <a:gd name="T81" fmla="*/ 181 h 377"/>
                <a:gd name="T82" fmla="*/ 45 w 482"/>
                <a:gd name="T83" fmla="*/ 150 h 377"/>
                <a:gd name="T84" fmla="*/ 28 w 482"/>
                <a:gd name="T85" fmla="*/ 123 h 377"/>
                <a:gd name="T86" fmla="*/ 13 w 482"/>
                <a:gd name="T87" fmla="*/ 115 h 377"/>
                <a:gd name="T88" fmla="*/ 14 w 482"/>
                <a:gd name="T89" fmla="*/ 103 h 377"/>
                <a:gd name="T90" fmla="*/ 17 w 482"/>
                <a:gd name="T91" fmla="*/ 71 h 377"/>
                <a:gd name="T92" fmla="*/ 4 w 482"/>
                <a:gd name="T93" fmla="*/ 39 h 377"/>
                <a:gd name="T94" fmla="*/ 21 w 482"/>
                <a:gd name="T95" fmla="*/ 2 h 377"/>
                <a:gd name="T96" fmla="*/ 64 w 482"/>
                <a:gd name="T97" fmla="*/ 14 h 377"/>
                <a:gd name="T98" fmla="*/ 148 w 482"/>
                <a:gd name="T99" fmla="*/ 28 h 377"/>
                <a:gd name="T100" fmla="*/ 185 w 482"/>
                <a:gd name="T101" fmla="*/ 27 h 377"/>
                <a:gd name="T102" fmla="*/ 202 w 482"/>
                <a:gd name="T103" fmla="*/ 54 h 377"/>
                <a:gd name="T104" fmla="*/ 224 w 482"/>
                <a:gd name="T105" fmla="*/ 78 h 377"/>
                <a:gd name="T106" fmla="*/ 264 w 482"/>
                <a:gd name="T107" fmla="*/ 69 h 377"/>
                <a:gd name="T108" fmla="*/ 280 w 482"/>
                <a:gd name="T109" fmla="*/ 107 h 377"/>
                <a:gd name="T110" fmla="*/ 296 w 482"/>
                <a:gd name="T111" fmla="*/ 13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82" h="377">
                  <a:moveTo>
                    <a:pt x="315" y="142"/>
                  </a:moveTo>
                  <a:lnTo>
                    <a:pt x="304" y="160"/>
                  </a:lnTo>
                  <a:lnTo>
                    <a:pt x="298" y="175"/>
                  </a:lnTo>
                  <a:lnTo>
                    <a:pt x="291" y="203"/>
                  </a:lnTo>
                  <a:lnTo>
                    <a:pt x="287" y="213"/>
                  </a:lnTo>
                  <a:lnTo>
                    <a:pt x="288" y="225"/>
                  </a:lnTo>
                  <a:lnTo>
                    <a:pt x="292" y="235"/>
                  </a:lnTo>
                  <a:lnTo>
                    <a:pt x="293" y="251"/>
                  </a:lnTo>
                  <a:lnTo>
                    <a:pt x="303" y="266"/>
                  </a:lnTo>
                  <a:lnTo>
                    <a:pt x="305" y="278"/>
                  </a:lnTo>
                  <a:lnTo>
                    <a:pt x="311" y="288"/>
                  </a:lnTo>
                  <a:lnTo>
                    <a:pt x="329" y="294"/>
                  </a:lnTo>
                  <a:lnTo>
                    <a:pt x="335" y="302"/>
                  </a:lnTo>
                  <a:lnTo>
                    <a:pt x="352" y="297"/>
                  </a:lnTo>
                  <a:lnTo>
                    <a:pt x="366" y="295"/>
                  </a:lnTo>
                  <a:lnTo>
                    <a:pt x="380" y="291"/>
                  </a:lnTo>
                  <a:lnTo>
                    <a:pt x="392" y="287"/>
                  </a:lnTo>
                  <a:lnTo>
                    <a:pt x="405" y="279"/>
                  </a:lnTo>
                  <a:lnTo>
                    <a:pt x="411" y="267"/>
                  </a:lnTo>
                  <a:lnTo>
                    <a:pt x="415" y="249"/>
                  </a:lnTo>
                  <a:lnTo>
                    <a:pt x="419" y="243"/>
                  </a:lnTo>
                  <a:lnTo>
                    <a:pt x="432" y="238"/>
                  </a:lnTo>
                  <a:lnTo>
                    <a:pt x="452" y="233"/>
                  </a:lnTo>
                  <a:lnTo>
                    <a:pt x="468" y="234"/>
                  </a:lnTo>
                  <a:lnTo>
                    <a:pt x="479" y="232"/>
                  </a:lnTo>
                  <a:lnTo>
                    <a:pt x="482" y="236"/>
                  </a:lnTo>
                  <a:lnTo>
                    <a:pt x="480" y="246"/>
                  </a:lnTo>
                  <a:lnTo>
                    <a:pt x="469" y="259"/>
                  </a:lnTo>
                  <a:lnTo>
                    <a:pt x="463" y="271"/>
                  </a:lnTo>
                  <a:lnTo>
                    <a:pt x="465" y="275"/>
                  </a:lnTo>
                  <a:lnTo>
                    <a:pt x="461" y="284"/>
                  </a:lnTo>
                  <a:lnTo>
                    <a:pt x="455" y="300"/>
                  </a:lnTo>
                  <a:lnTo>
                    <a:pt x="451" y="295"/>
                  </a:lnTo>
                  <a:lnTo>
                    <a:pt x="447" y="295"/>
                  </a:lnTo>
                  <a:lnTo>
                    <a:pt x="444" y="295"/>
                  </a:lnTo>
                  <a:lnTo>
                    <a:pt x="436" y="308"/>
                  </a:lnTo>
                  <a:lnTo>
                    <a:pt x="433" y="306"/>
                  </a:lnTo>
                  <a:lnTo>
                    <a:pt x="430" y="306"/>
                  </a:lnTo>
                  <a:lnTo>
                    <a:pt x="430" y="309"/>
                  </a:lnTo>
                  <a:lnTo>
                    <a:pt x="413" y="309"/>
                  </a:lnTo>
                  <a:lnTo>
                    <a:pt x="396" y="309"/>
                  </a:lnTo>
                  <a:lnTo>
                    <a:pt x="395" y="321"/>
                  </a:lnTo>
                  <a:lnTo>
                    <a:pt x="387" y="321"/>
                  </a:lnTo>
                  <a:lnTo>
                    <a:pt x="393" y="328"/>
                  </a:lnTo>
                  <a:lnTo>
                    <a:pt x="399" y="333"/>
                  </a:lnTo>
                  <a:lnTo>
                    <a:pt x="400" y="337"/>
                  </a:lnTo>
                  <a:lnTo>
                    <a:pt x="403" y="338"/>
                  </a:lnTo>
                  <a:lnTo>
                    <a:pt x="402" y="346"/>
                  </a:lnTo>
                  <a:lnTo>
                    <a:pt x="378" y="346"/>
                  </a:lnTo>
                  <a:lnTo>
                    <a:pt x="368" y="363"/>
                  </a:lnTo>
                  <a:lnTo>
                    <a:pt x="370" y="367"/>
                  </a:lnTo>
                  <a:lnTo>
                    <a:pt x="367" y="371"/>
                  </a:lnTo>
                  <a:lnTo>
                    <a:pt x="366" y="377"/>
                  </a:lnTo>
                  <a:lnTo>
                    <a:pt x="348" y="355"/>
                  </a:lnTo>
                  <a:lnTo>
                    <a:pt x="339" y="348"/>
                  </a:lnTo>
                  <a:lnTo>
                    <a:pt x="325" y="343"/>
                  </a:lnTo>
                  <a:lnTo>
                    <a:pt x="315" y="344"/>
                  </a:lnTo>
                  <a:lnTo>
                    <a:pt x="299" y="352"/>
                  </a:lnTo>
                  <a:lnTo>
                    <a:pt x="290" y="354"/>
                  </a:lnTo>
                  <a:lnTo>
                    <a:pt x="278" y="349"/>
                  </a:lnTo>
                  <a:lnTo>
                    <a:pt x="265" y="345"/>
                  </a:lnTo>
                  <a:lnTo>
                    <a:pt x="249" y="335"/>
                  </a:lnTo>
                  <a:lnTo>
                    <a:pt x="236" y="332"/>
                  </a:lnTo>
                  <a:lnTo>
                    <a:pt x="216" y="323"/>
                  </a:lnTo>
                  <a:lnTo>
                    <a:pt x="203" y="313"/>
                  </a:lnTo>
                  <a:lnTo>
                    <a:pt x="199" y="307"/>
                  </a:lnTo>
                  <a:lnTo>
                    <a:pt x="189" y="306"/>
                  </a:lnTo>
                  <a:lnTo>
                    <a:pt x="171" y="299"/>
                  </a:lnTo>
                  <a:lnTo>
                    <a:pt x="165" y="290"/>
                  </a:lnTo>
                  <a:lnTo>
                    <a:pt x="148" y="278"/>
                  </a:lnTo>
                  <a:lnTo>
                    <a:pt x="141" y="265"/>
                  </a:lnTo>
                  <a:lnTo>
                    <a:pt x="138" y="255"/>
                  </a:lnTo>
                  <a:lnTo>
                    <a:pt x="145" y="253"/>
                  </a:lnTo>
                  <a:lnTo>
                    <a:pt x="144" y="247"/>
                  </a:lnTo>
                  <a:lnTo>
                    <a:pt x="149" y="242"/>
                  </a:lnTo>
                  <a:lnTo>
                    <a:pt x="150" y="234"/>
                  </a:lnTo>
                  <a:lnTo>
                    <a:pt x="146" y="225"/>
                  </a:lnTo>
                  <a:lnTo>
                    <a:pt x="146" y="217"/>
                  </a:lnTo>
                  <a:lnTo>
                    <a:pt x="142" y="206"/>
                  </a:lnTo>
                  <a:lnTo>
                    <a:pt x="131" y="186"/>
                  </a:lnTo>
                  <a:lnTo>
                    <a:pt x="116" y="169"/>
                  </a:lnTo>
                  <a:lnTo>
                    <a:pt x="110" y="156"/>
                  </a:lnTo>
                  <a:lnTo>
                    <a:pt x="97" y="148"/>
                  </a:lnTo>
                  <a:lnTo>
                    <a:pt x="95" y="143"/>
                  </a:lnTo>
                  <a:lnTo>
                    <a:pt x="101" y="130"/>
                  </a:lnTo>
                  <a:lnTo>
                    <a:pt x="93" y="125"/>
                  </a:lnTo>
                  <a:lnTo>
                    <a:pt x="85" y="115"/>
                  </a:lnTo>
                  <a:lnTo>
                    <a:pt x="85" y="101"/>
                  </a:lnTo>
                  <a:lnTo>
                    <a:pt x="75" y="99"/>
                  </a:lnTo>
                  <a:lnTo>
                    <a:pt x="68" y="88"/>
                  </a:lnTo>
                  <a:lnTo>
                    <a:pt x="63" y="78"/>
                  </a:lnTo>
                  <a:lnTo>
                    <a:pt x="64" y="72"/>
                  </a:lnTo>
                  <a:lnTo>
                    <a:pt x="59" y="56"/>
                  </a:lnTo>
                  <a:lnTo>
                    <a:pt x="58" y="40"/>
                  </a:lnTo>
                  <a:lnTo>
                    <a:pt x="61" y="32"/>
                  </a:lnTo>
                  <a:lnTo>
                    <a:pt x="50" y="24"/>
                  </a:lnTo>
                  <a:lnTo>
                    <a:pt x="44" y="25"/>
                  </a:lnTo>
                  <a:lnTo>
                    <a:pt x="36" y="19"/>
                  </a:lnTo>
                  <a:lnTo>
                    <a:pt x="31" y="27"/>
                  </a:lnTo>
                  <a:lnTo>
                    <a:pt x="30" y="37"/>
                  </a:lnTo>
                  <a:lnTo>
                    <a:pt x="27" y="53"/>
                  </a:lnTo>
                  <a:lnTo>
                    <a:pt x="31" y="62"/>
                  </a:lnTo>
                  <a:lnTo>
                    <a:pt x="39" y="76"/>
                  </a:lnTo>
                  <a:lnTo>
                    <a:pt x="41" y="81"/>
                  </a:lnTo>
                  <a:lnTo>
                    <a:pt x="43" y="82"/>
                  </a:lnTo>
                  <a:lnTo>
                    <a:pt x="43" y="89"/>
                  </a:lnTo>
                  <a:lnTo>
                    <a:pt x="47" y="89"/>
                  </a:lnTo>
                  <a:lnTo>
                    <a:pt x="46" y="102"/>
                  </a:lnTo>
                  <a:lnTo>
                    <a:pt x="51" y="108"/>
                  </a:lnTo>
                  <a:lnTo>
                    <a:pt x="52" y="115"/>
                  </a:lnTo>
                  <a:lnTo>
                    <a:pt x="61" y="125"/>
                  </a:lnTo>
                  <a:lnTo>
                    <a:pt x="62" y="145"/>
                  </a:lnTo>
                  <a:lnTo>
                    <a:pt x="65" y="154"/>
                  </a:lnTo>
                  <a:lnTo>
                    <a:pt x="67" y="164"/>
                  </a:lnTo>
                  <a:lnTo>
                    <a:pt x="66" y="174"/>
                  </a:lnTo>
                  <a:lnTo>
                    <a:pt x="74" y="175"/>
                  </a:lnTo>
                  <a:lnTo>
                    <a:pt x="80" y="185"/>
                  </a:lnTo>
                  <a:lnTo>
                    <a:pt x="84" y="194"/>
                  </a:lnTo>
                  <a:lnTo>
                    <a:pt x="83" y="198"/>
                  </a:lnTo>
                  <a:lnTo>
                    <a:pt x="74" y="205"/>
                  </a:lnTo>
                  <a:lnTo>
                    <a:pt x="71" y="205"/>
                  </a:lnTo>
                  <a:lnTo>
                    <a:pt x="68" y="193"/>
                  </a:lnTo>
                  <a:lnTo>
                    <a:pt x="59" y="181"/>
                  </a:lnTo>
                  <a:lnTo>
                    <a:pt x="49" y="171"/>
                  </a:lnTo>
                  <a:lnTo>
                    <a:pt x="41" y="165"/>
                  </a:lnTo>
                  <a:lnTo>
                    <a:pt x="45" y="150"/>
                  </a:lnTo>
                  <a:lnTo>
                    <a:pt x="45" y="139"/>
                  </a:lnTo>
                  <a:lnTo>
                    <a:pt x="38" y="133"/>
                  </a:lnTo>
                  <a:lnTo>
                    <a:pt x="28" y="123"/>
                  </a:lnTo>
                  <a:lnTo>
                    <a:pt x="25" y="126"/>
                  </a:lnTo>
                  <a:lnTo>
                    <a:pt x="22" y="121"/>
                  </a:lnTo>
                  <a:lnTo>
                    <a:pt x="13" y="115"/>
                  </a:lnTo>
                  <a:lnTo>
                    <a:pt x="6" y="103"/>
                  </a:lnTo>
                  <a:lnTo>
                    <a:pt x="7" y="102"/>
                  </a:lnTo>
                  <a:lnTo>
                    <a:pt x="14" y="103"/>
                  </a:lnTo>
                  <a:lnTo>
                    <a:pt x="23" y="95"/>
                  </a:lnTo>
                  <a:lnTo>
                    <a:pt x="26" y="86"/>
                  </a:lnTo>
                  <a:lnTo>
                    <a:pt x="17" y="71"/>
                  </a:lnTo>
                  <a:lnTo>
                    <a:pt x="8" y="65"/>
                  </a:lnTo>
                  <a:lnTo>
                    <a:pt x="6" y="52"/>
                  </a:lnTo>
                  <a:lnTo>
                    <a:pt x="4" y="39"/>
                  </a:lnTo>
                  <a:lnTo>
                    <a:pt x="1" y="22"/>
                  </a:lnTo>
                  <a:lnTo>
                    <a:pt x="0" y="4"/>
                  </a:lnTo>
                  <a:lnTo>
                    <a:pt x="21" y="2"/>
                  </a:lnTo>
                  <a:lnTo>
                    <a:pt x="43" y="0"/>
                  </a:lnTo>
                  <a:lnTo>
                    <a:pt x="41" y="4"/>
                  </a:lnTo>
                  <a:lnTo>
                    <a:pt x="64" y="14"/>
                  </a:lnTo>
                  <a:lnTo>
                    <a:pt x="99" y="29"/>
                  </a:lnTo>
                  <a:lnTo>
                    <a:pt x="134" y="28"/>
                  </a:lnTo>
                  <a:lnTo>
                    <a:pt x="148" y="28"/>
                  </a:lnTo>
                  <a:lnTo>
                    <a:pt x="150" y="20"/>
                  </a:lnTo>
                  <a:lnTo>
                    <a:pt x="181" y="20"/>
                  </a:lnTo>
                  <a:lnTo>
                    <a:pt x="185" y="27"/>
                  </a:lnTo>
                  <a:lnTo>
                    <a:pt x="192" y="34"/>
                  </a:lnTo>
                  <a:lnTo>
                    <a:pt x="200" y="43"/>
                  </a:lnTo>
                  <a:lnTo>
                    <a:pt x="202" y="54"/>
                  </a:lnTo>
                  <a:lnTo>
                    <a:pt x="203" y="65"/>
                  </a:lnTo>
                  <a:lnTo>
                    <a:pt x="211" y="71"/>
                  </a:lnTo>
                  <a:lnTo>
                    <a:pt x="224" y="78"/>
                  </a:lnTo>
                  <a:lnTo>
                    <a:pt x="240" y="61"/>
                  </a:lnTo>
                  <a:lnTo>
                    <a:pt x="254" y="61"/>
                  </a:lnTo>
                  <a:lnTo>
                    <a:pt x="264" y="69"/>
                  </a:lnTo>
                  <a:lnTo>
                    <a:pt x="269" y="83"/>
                  </a:lnTo>
                  <a:lnTo>
                    <a:pt x="273" y="95"/>
                  </a:lnTo>
                  <a:lnTo>
                    <a:pt x="280" y="107"/>
                  </a:lnTo>
                  <a:lnTo>
                    <a:pt x="281" y="122"/>
                  </a:lnTo>
                  <a:lnTo>
                    <a:pt x="283" y="132"/>
                  </a:lnTo>
                  <a:lnTo>
                    <a:pt x="296" y="138"/>
                  </a:lnTo>
                  <a:lnTo>
                    <a:pt x="307" y="143"/>
                  </a:lnTo>
                  <a:lnTo>
                    <a:pt x="315" y="142"/>
                  </a:lnTo>
                  <a:close/>
                </a:path>
              </a:pathLst>
            </a:custGeom>
            <a:solidFill>
              <a:srgbClr val="A32A23"/>
            </a:solid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68" name="Freeform 121">
              <a:extLst>
                <a:ext uri="{FF2B5EF4-FFF2-40B4-BE49-F238E27FC236}">
                  <a16:creationId xmlns:a16="http://schemas.microsoft.com/office/drawing/2014/main" id="{F8638D6F-2059-C84F-A721-DFC4E2FA0BDC}"/>
                </a:ext>
              </a:extLst>
            </p:cNvPr>
            <p:cNvSpPr>
              <a:spLocks/>
            </p:cNvSpPr>
            <p:nvPr/>
          </p:nvSpPr>
          <p:spPr bwMode="auto">
            <a:xfrm>
              <a:off x="6251576" y="2516188"/>
              <a:ext cx="66675" cy="47625"/>
            </a:xfrm>
            <a:custGeom>
              <a:avLst/>
              <a:gdLst>
                <a:gd name="T0" fmla="*/ 2 w 42"/>
                <a:gd name="T1" fmla="*/ 9 h 30"/>
                <a:gd name="T2" fmla="*/ 4 w 42"/>
                <a:gd name="T3" fmla="*/ 9 h 30"/>
                <a:gd name="T4" fmla="*/ 4 w 42"/>
                <a:gd name="T5" fmla="*/ 5 h 30"/>
                <a:gd name="T6" fmla="*/ 14 w 42"/>
                <a:gd name="T7" fmla="*/ 2 h 30"/>
                <a:gd name="T8" fmla="*/ 17 w 42"/>
                <a:gd name="T9" fmla="*/ 1 h 30"/>
                <a:gd name="T10" fmla="*/ 23 w 42"/>
                <a:gd name="T11" fmla="*/ 0 h 30"/>
                <a:gd name="T12" fmla="*/ 31 w 42"/>
                <a:gd name="T13" fmla="*/ 0 h 30"/>
                <a:gd name="T14" fmla="*/ 40 w 42"/>
                <a:gd name="T15" fmla="*/ 6 h 30"/>
                <a:gd name="T16" fmla="*/ 42 w 42"/>
                <a:gd name="T17" fmla="*/ 20 h 30"/>
                <a:gd name="T18" fmla="*/ 39 w 42"/>
                <a:gd name="T19" fmla="*/ 20 h 30"/>
                <a:gd name="T20" fmla="*/ 37 w 42"/>
                <a:gd name="T21" fmla="*/ 24 h 30"/>
                <a:gd name="T22" fmla="*/ 28 w 42"/>
                <a:gd name="T23" fmla="*/ 24 h 30"/>
                <a:gd name="T24" fmla="*/ 22 w 42"/>
                <a:gd name="T25" fmla="*/ 28 h 30"/>
                <a:gd name="T26" fmla="*/ 11 w 42"/>
                <a:gd name="T27" fmla="*/ 30 h 30"/>
                <a:gd name="T28" fmla="*/ 3 w 42"/>
                <a:gd name="T29" fmla="*/ 25 h 30"/>
                <a:gd name="T30" fmla="*/ 0 w 42"/>
                <a:gd name="T31" fmla="*/ 16 h 30"/>
                <a:gd name="T32" fmla="*/ 2 w 42"/>
                <a:gd name="T33" fmla="*/ 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30">
                  <a:moveTo>
                    <a:pt x="2" y="9"/>
                  </a:moveTo>
                  <a:lnTo>
                    <a:pt x="4" y="9"/>
                  </a:lnTo>
                  <a:lnTo>
                    <a:pt x="4" y="5"/>
                  </a:lnTo>
                  <a:lnTo>
                    <a:pt x="14" y="2"/>
                  </a:lnTo>
                  <a:lnTo>
                    <a:pt x="17" y="1"/>
                  </a:lnTo>
                  <a:lnTo>
                    <a:pt x="23" y="0"/>
                  </a:lnTo>
                  <a:lnTo>
                    <a:pt x="31" y="0"/>
                  </a:lnTo>
                  <a:lnTo>
                    <a:pt x="40" y="6"/>
                  </a:lnTo>
                  <a:lnTo>
                    <a:pt x="42" y="20"/>
                  </a:lnTo>
                  <a:lnTo>
                    <a:pt x="39" y="20"/>
                  </a:lnTo>
                  <a:lnTo>
                    <a:pt x="37" y="24"/>
                  </a:lnTo>
                  <a:lnTo>
                    <a:pt x="28" y="24"/>
                  </a:lnTo>
                  <a:lnTo>
                    <a:pt x="22" y="28"/>
                  </a:lnTo>
                  <a:lnTo>
                    <a:pt x="11" y="30"/>
                  </a:lnTo>
                  <a:lnTo>
                    <a:pt x="3" y="25"/>
                  </a:lnTo>
                  <a:lnTo>
                    <a:pt x="0" y="16"/>
                  </a:lnTo>
                  <a:lnTo>
                    <a:pt x="2" y="9"/>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69" name="Freeform 122">
              <a:extLst>
                <a:ext uri="{FF2B5EF4-FFF2-40B4-BE49-F238E27FC236}">
                  <a16:creationId xmlns:a16="http://schemas.microsoft.com/office/drawing/2014/main" id="{81B1B576-0B2E-744B-9BD5-DF0CD586F6DA}"/>
                </a:ext>
              </a:extLst>
            </p:cNvPr>
            <p:cNvSpPr>
              <a:spLocks/>
            </p:cNvSpPr>
            <p:nvPr/>
          </p:nvSpPr>
          <p:spPr bwMode="auto">
            <a:xfrm>
              <a:off x="5354638" y="3086100"/>
              <a:ext cx="474663" cy="490538"/>
            </a:xfrm>
            <a:custGeom>
              <a:avLst/>
              <a:gdLst>
                <a:gd name="T0" fmla="*/ 6 w 299"/>
                <a:gd name="T1" fmla="*/ 211 h 309"/>
                <a:gd name="T2" fmla="*/ 15 w 299"/>
                <a:gd name="T3" fmla="*/ 198 h 309"/>
                <a:gd name="T4" fmla="*/ 38 w 299"/>
                <a:gd name="T5" fmla="*/ 200 h 309"/>
                <a:gd name="T6" fmla="*/ 48 w 299"/>
                <a:gd name="T7" fmla="*/ 197 h 309"/>
                <a:gd name="T8" fmla="*/ 125 w 299"/>
                <a:gd name="T9" fmla="*/ 182 h 309"/>
                <a:gd name="T10" fmla="*/ 114 w 299"/>
                <a:gd name="T11" fmla="*/ 90 h 309"/>
                <a:gd name="T12" fmla="*/ 133 w 299"/>
                <a:gd name="T13" fmla="*/ 0 h 309"/>
                <a:gd name="T14" fmla="*/ 254 w 299"/>
                <a:gd name="T15" fmla="*/ 90 h 309"/>
                <a:gd name="T16" fmla="*/ 270 w 299"/>
                <a:gd name="T17" fmla="*/ 106 h 309"/>
                <a:gd name="T18" fmla="*/ 278 w 299"/>
                <a:gd name="T19" fmla="*/ 123 h 309"/>
                <a:gd name="T20" fmla="*/ 299 w 299"/>
                <a:gd name="T21" fmla="*/ 168 h 309"/>
                <a:gd name="T22" fmla="*/ 287 w 299"/>
                <a:gd name="T23" fmla="*/ 195 h 309"/>
                <a:gd name="T24" fmla="*/ 246 w 299"/>
                <a:gd name="T25" fmla="*/ 200 h 309"/>
                <a:gd name="T26" fmla="*/ 228 w 299"/>
                <a:gd name="T27" fmla="*/ 208 h 309"/>
                <a:gd name="T28" fmla="*/ 212 w 299"/>
                <a:gd name="T29" fmla="*/ 204 h 309"/>
                <a:gd name="T30" fmla="*/ 185 w 299"/>
                <a:gd name="T31" fmla="*/ 216 h 309"/>
                <a:gd name="T32" fmla="*/ 167 w 299"/>
                <a:gd name="T33" fmla="*/ 232 h 309"/>
                <a:gd name="T34" fmla="*/ 157 w 299"/>
                <a:gd name="T35" fmla="*/ 241 h 309"/>
                <a:gd name="T36" fmla="*/ 143 w 299"/>
                <a:gd name="T37" fmla="*/ 244 h 309"/>
                <a:gd name="T38" fmla="*/ 126 w 299"/>
                <a:gd name="T39" fmla="*/ 275 h 309"/>
                <a:gd name="T40" fmla="*/ 121 w 299"/>
                <a:gd name="T41" fmla="*/ 291 h 309"/>
                <a:gd name="T42" fmla="*/ 115 w 299"/>
                <a:gd name="T43" fmla="*/ 306 h 309"/>
                <a:gd name="T44" fmla="*/ 108 w 299"/>
                <a:gd name="T45" fmla="*/ 300 h 309"/>
                <a:gd name="T46" fmla="*/ 99 w 299"/>
                <a:gd name="T47" fmla="*/ 302 h 309"/>
                <a:gd name="T48" fmla="*/ 82 w 299"/>
                <a:gd name="T49" fmla="*/ 307 h 309"/>
                <a:gd name="T50" fmla="*/ 75 w 299"/>
                <a:gd name="T51" fmla="*/ 306 h 309"/>
                <a:gd name="T52" fmla="*/ 70 w 299"/>
                <a:gd name="T53" fmla="*/ 294 h 309"/>
                <a:gd name="T54" fmla="*/ 64 w 299"/>
                <a:gd name="T55" fmla="*/ 294 h 309"/>
                <a:gd name="T56" fmla="*/ 68 w 299"/>
                <a:gd name="T57" fmla="*/ 282 h 309"/>
                <a:gd name="T58" fmla="*/ 59 w 299"/>
                <a:gd name="T59" fmla="*/ 267 h 309"/>
                <a:gd name="T60" fmla="*/ 51 w 299"/>
                <a:gd name="T61" fmla="*/ 262 h 309"/>
                <a:gd name="T62" fmla="*/ 41 w 299"/>
                <a:gd name="T63" fmla="*/ 268 h 309"/>
                <a:gd name="T64" fmla="*/ 28 w 299"/>
                <a:gd name="T65" fmla="*/ 271 h 309"/>
                <a:gd name="T66" fmla="*/ 20 w 299"/>
                <a:gd name="T67" fmla="*/ 265 h 309"/>
                <a:gd name="T68" fmla="*/ 12 w 299"/>
                <a:gd name="T69" fmla="*/ 267 h 309"/>
                <a:gd name="T70" fmla="*/ 12 w 299"/>
                <a:gd name="T71" fmla="*/ 253 h 309"/>
                <a:gd name="T72" fmla="*/ 4 w 299"/>
                <a:gd name="T73" fmla="*/ 240 h 309"/>
                <a:gd name="T74" fmla="*/ 0 w 299"/>
                <a:gd name="T75" fmla="*/ 215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9" h="309">
                  <a:moveTo>
                    <a:pt x="0" y="215"/>
                  </a:moveTo>
                  <a:lnTo>
                    <a:pt x="6" y="211"/>
                  </a:lnTo>
                  <a:lnTo>
                    <a:pt x="9" y="199"/>
                  </a:lnTo>
                  <a:lnTo>
                    <a:pt x="15" y="198"/>
                  </a:lnTo>
                  <a:lnTo>
                    <a:pt x="28" y="204"/>
                  </a:lnTo>
                  <a:lnTo>
                    <a:pt x="38" y="200"/>
                  </a:lnTo>
                  <a:lnTo>
                    <a:pt x="45" y="201"/>
                  </a:lnTo>
                  <a:lnTo>
                    <a:pt x="48" y="197"/>
                  </a:lnTo>
                  <a:lnTo>
                    <a:pt x="121" y="196"/>
                  </a:lnTo>
                  <a:lnTo>
                    <a:pt x="125" y="182"/>
                  </a:lnTo>
                  <a:lnTo>
                    <a:pt x="122" y="179"/>
                  </a:lnTo>
                  <a:lnTo>
                    <a:pt x="114" y="90"/>
                  </a:lnTo>
                  <a:lnTo>
                    <a:pt x="106" y="0"/>
                  </a:lnTo>
                  <a:lnTo>
                    <a:pt x="133" y="0"/>
                  </a:lnTo>
                  <a:lnTo>
                    <a:pt x="193" y="45"/>
                  </a:lnTo>
                  <a:lnTo>
                    <a:pt x="254" y="90"/>
                  </a:lnTo>
                  <a:lnTo>
                    <a:pt x="258" y="100"/>
                  </a:lnTo>
                  <a:lnTo>
                    <a:pt x="270" y="106"/>
                  </a:lnTo>
                  <a:lnTo>
                    <a:pt x="278" y="109"/>
                  </a:lnTo>
                  <a:lnTo>
                    <a:pt x="278" y="123"/>
                  </a:lnTo>
                  <a:lnTo>
                    <a:pt x="298" y="120"/>
                  </a:lnTo>
                  <a:lnTo>
                    <a:pt x="299" y="168"/>
                  </a:lnTo>
                  <a:lnTo>
                    <a:pt x="289" y="182"/>
                  </a:lnTo>
                  <a:lnTo>
                    <a:pt x="287" y="195"/>
                  </a:lnTo>
                  <a:lnTo>
                    <a:pt x="271" y="198"/>
                  </a:lnTo>
                  <a:lnTo>
                    <a:pt x="246" y="200"/>
                  </a:lnTo>
                  <a:lnTo>
                    <a:pt x="240" y="207"/>
                  </a:lnTo>
                  <a:lnTo>
                    <a:pt x="228" y="208"/>
                  </a:lnTo>
                  <a:lnTo>
                    <a:pt x="216" y="208"/>
                  </a:lnTo>
                  <a:lnTo>
                    <a:pt x="212" y="204"/>
                  </a:lnTo>
                  <a:lnTo>
                    <a:pt x="202" y="207"/>
                  </a:lnTo>
                  <a:lnTo>
                    <a:pt x="185" y="216"/>
                  </a:lnTo>
                  <a:lnTo>
                    <a:pt x="182" y="222"/>
                  </a:lnTo>
                  <a:lnTo>
                    <a:pt x="167" y="232"/>
                  </a:lnTo>
                  <a:lnTo>
                    <a:pt x="165" y="237"/>
                  </a:lnTo>
                  <a:lnTo>
                    <a:pt x="157" y="241"/>
                  </a:lnTo>
                  <a:lnTo>
                    <a:pt x="148" y="238"/>
                  </a:lnTo>
                  <a:lnTo>
                    <a:pt x="143" y="244"/>
                  </a:lnTo>
                  <a:lnTo>
                    <a:pt x="140" y="258"/>
                  </a:lnTo>
                  <a:lnTo>
                    <a:pt x="126" y="275"/>
                  </a:lnTo>
                  <a:lnTo>
                    <a:pt x="126" y="282"/>
                  </a:lnTo>
                  <a:lnTo>
                    <a:pt x="121" y="291"/>
                  </a:lnTo>
                  <a:lnTo>
                    <a:pt x="122" y="303"/>
                  </a:lnTo>
                  <a:lnTo>
                    <a:pt x="115" y="306"/>
                  </a:lnTo>
                  <a:lnTo>
                    <a:pt x="111" y="309"/>
                  </a:lnTo>
                  <a:lnTo>
                    <a:pt x="108" y="300"/>
                  </a:lnTo>
                  <a:lnTo>
                    <a:pt x="103" y="302"/>
                  </a:lnTo>
                  <a:lnTo>
                    <a:pt x="99" y="302"/>
                  </a:lnTo>
                  <a:lnTo>
                    <a:pt x="96" y="308"/>
                  </a:lnTo>
                  <a:lnTo>
                    <a:pt x="82" y="307"/>
                  </a:lnTo>
                  <a:lnTo>
                    <a:pt x="77" y="305"/>
                  </a:lnTo>
                  <a:lnTo>
                    <a:pt x="75" y="306"/>
                  </a:lnTo>
                  <a:lnTo>
                    <a:pt x="69" y="300"/>
                  </a:lnTo>
                  <a:lnTo>
                    <a:pt x="70" y="294"/>
                  </a:lnTo>
                  <a:lnTo>
                    <a:pt x="68" y="292"/>
                  </a:lnTo>
                  <a:lnTo>
                    <a:pt x="64" y="294"/>
                  </a:lnTo>
                  <a:lnTo>
                    <a:pt x="65" y="287"/>
                  </a:lnTo>
                  <a:lnTo>
                    <a:pt x="68" y="282"/>
                  </a:lnTo>
                  <a:lnTo>
                    <a:pt x="61" y="273"/>
                  </a:lnTo>
                  <a:lnTo>
                    <a:pt x="59" y="267"/>
                  </a:lnTo>
                  <a:lnTo>
                    <a:pt x="55" y="263"/>
                  </a:lnTo>
                  <a:lnTo>
                    <a:pt x="51" y="262"/>
                  </a:lnTo>
                  <a:lnTo>
                    <a:pt x="47" y="265"/>
                  </a:lnTo>
                  <a:lnTo>
                    <a:pt x="41" y="268"/>
                  </a:lnTo>
                  <a:lnTo>
                    <a:pt x="36" y="272"/>
                  </a:lnTo>
                  <a:lnTo>
                    <a:pt x="28" y="271"/>
                  </a:lnTo>
                  <a:lnTo>
                    <a:pt x="23" y="265"/>
                  </a:lnTo>
                  <a:lnTo>
                    <a:pt x="20" y="265"/>
                  </a:lnTo>
                  <a:lnTo>
                    <a:pt x="15" y="267"/>
                  </a:lnTo>
                  <a:lnTo>
                    <a:pt x="12" y="267"/>
                  </a:lnTo>
                  <a:lnTo>
                    <a:pt x="11" y="260"/>
                  </a:lnTo>
                  <a:lnTo>
                    <a:pt x="12" y="253"/>
                  </a:lnTo>
                  <a:lnTo>
                    <a:pt x="11" y="245"/>
                  </a:lnTo>
                  <a:lnTo>
                    <a:pt x="4" y="240"/>
                  </a:lnTo>
                  <a:lnTo>
                    <a:pt x="0" y="228"/>
                  </a:lnTo>
                  <a:lnTo>
                    <a:pt x="0" y="215"/>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70" name="Freeform 123">
              <a:extLst>
                <a:ext uri="{FF2B5EF4-FFF2-40B4-BE49-F238E27FC236}">
                  <a16:creationId xmlns:a16="http://schemas.microsoft.com/office/drawing/2014/main" id="{63A3A827-895A-EF48-AD7E-7DEBAE276257}"/>
                </a:ext>
              </a:extLst>
            </p:cNvPr>
            <p:cNvSpPr>
              <a:spLocks/>
            </p:cNvSpPr>
            <p:nvPr/>
          </p:nvSpPr>
          <p:spPr bwMode="auto">
            <a:xfrm>
              <a:off x="8343900" y="2974976"/>
              <a:ext cx="254000" cy="606425"/>
            </a:xfrm>
            <a:custGeom>
              <a:avLst/>
              <a:gdLst>
                <a:gd name="T0" fmla="*/ 126 w 160"/>
                <a:gd name="T1" fmla="*/ 178 h 382"/>
                <a:gd name="T2" fmla="*/ 108 w 160"/>
                <a:gd name="T3" fmla="*/ 201 h 382"/>
                <a:gd name="T4" fmla="*/ 112 w 160"/>
                <a:gd name="T5" fmla="*/ 223 h 382"/>
                <a:gd name="T6" fmla="*/ 135 w 160"/>
                <a:gd name="T7" fmla="*/ 252 h 382"/>
                <a:gd name="T8" fmla="*/ 125 w 160"/>
                <a:gd name="T9" fmla="*/ 274 h 382"/>
                <a:gd name="T10" fmla="*/ 144 w 160"/>
                <a:gd name="T11" fmla="*/ 301 h 382"/>
                <a:gd name="T12" fmla="*/ 148 w 160"/>
                <a:gd name="T13" fmla="*/ 322 h 382"/>
                <a:gd name="T14" fmla="*/ 149 w 160"/>
                <a:gd name="T15" fmla="*/ 361 h 382"/>
                <a:gd name="T16" fmla="*/ 139 w 160"/>
                <a:gd name="T17" fmla="*/ 367 h 382"/>
                <a:gd name="T18" fmla="*/ 136 w 160"/>
                <a:gd name="T19" fmla="*/ 338 h 382"/>
                <a:gd name="T20" fmla="*/ 126 w 160"/>
                <a:gd name="T21" fmla="*/ 305 h 382"/>
                <a:gd name="T22" fmla="*/ 112 w 160"/>
                <a:gd name="T23" fmla="*/ 254 h 382"/>
                <a:gd name="T24" fmla="*/ 91 w 160"/>
                <a:gd name="T25" fmla="*/ 247 h 382"/>
                <a:gd name="T26" fmla="*/ 62 w 160"/>
                <a:gd name="T27" fmla="*/ 260 h 382"/>
                <a:gd name="T28" fmla="*/ 53 w 160"/>
                <a:gd name="T29" fmla="*/ 229 h 382"/>
                <a:gd name="T30" fmla="*/ 29 w 160"/>
                <a:gd name="T31" fmla="*/ 186 h 382"/>
                <a:gd name="T32" fmla="*/ 19 w 160"/>
                <a:gd name="T33" fmla="*/ 176 h 382"/>
                <a:gd name="T34" fmla="*/ 0 w 160"/>
                <a:gd name="T35" fmla="*/ 142 h 382"/>
                <a:gd name="T36" fmla="*/ 4 w 160"/>
                <a:gd name="T37" fmla="*/ 131 h 382"/>
                <a:gd name="T38" fmla="*/ 9 w 160"/>
                <a:gd name="T39" fmla="*/ 117 h 382"/>
                <a:gd name="T40" fmla="*/ 9 w 160"/>
                <a:gd name="T41" fmla="*/ 88 h 382"/>
                <a:gd name="T42" fmla="*/ 28 w 160"/>
                <a:gd name="T43" fmla="*/ 76 h 382"/>
                <a:gd name="T44" fmla="*/ 33 w 160"/>
                <a:gd name="T45" fmla="*/ 48 h 382"/>
                <a:gd name="T46" fmla="*/ 50 w 160"/>
                <a:gd name="T47" fmla="*/ 22 h 382"/>
                <a:gd name="T48" fmla="*/ 59 w 160"/>
                <a:gd name="T49" fmla="*/ 13 h 382"/>
                <a:gd name="T50" fmla="*/ 61 w 160"/>
                <a:gd name="T51" fmla="*/ 1 h 382"/>
                <a:gd name="T52" fmla="*/ 80 w 160"/>
                <a:gd name="T53" fmla="*/ 12 h 382"/>
                <a:gd name="T54" fmla="*/ 93 w 160"/>
                <a:gd name="T55" fmla="*/ 33 h 382"/>
                <a:gd name="T56" fmla="*/ 83 w 160"/>
                <a:gd name="T57" fmla="*/ 67 h 382"/>
                <a:gd name="T58" fmla="*/ 104 w 160"/>
                <a:gd name="T59" fmla="*/ 89 h 382"/>
                <a:gd name="T60" fmla="*/ 124 w 160"/>
                <a:gd name="T61" fmla="*/ 112 h 382"/>
                <a:gd name="T62" fmla="*/ 137 w 160"/>
                <a:gd name="T63" fmla="*/ 137 h 382"/>
                <a:gd name="T64" fmla="*/ 158 w 160"/>
                <a:gd name="T65" fmla="*/ 134 h 382"/>
                <a:gd name="T66" fmla="*/ 147 w 160"/>
                <a:gd name="T67" fmla="*/ 156 h 382"/>
                <a:gd name="T68" fmla="*/ 135 w 160"/>
                <a:gd name="T69" fmla="*/ 169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0" h="382">
                  <a:moveTo>
                    <a:pt x="135" y="169"/>
                  </a:moveTo>
                  <a:lnTo>
                    <a:pt x="126" y="178"/>
                  </a:lnTo>
                  <a:lnTo>
                    <a:pt x="113" y="179"/>
                  </a:lnTo>
                  <a:lnTo>
                    <a:pt x="108" y="201"/>
                  </a:lnTo>
                  <a:lnTo>
                    <a:pt x="101" y="205"/>
                  </a:lnTo>
                  <a:lnTo>
                    <a:pt x="112" y="223"/>
                  </a:lnTo>
                  <a:lnTo>
                    <a:pt x="126" y="239"/>
                  </a:lnTo>
                  <a:lnTo>
                    <a:pt x="135" y="252"/>
                  </a:lnTo>
                  <a:lnTo>
                    <a:pt x="131" y="270"/>
                  </a:lnTo>
                  <a:lnTo>
                    <a:pt x="125" y="274"/>
                  </a:lnTo>
                  <a:lnTo>
                    <a:pt x="130" y="285"/>
                  </a:lnTo>
                  <a:lnTo>
                    <a:pt x="144" y="301"/>
                  </a:lnTo>
                  <a:lnTo>
                    <a:pt x="147" y="313"/>
                  </a:lnTo>
                  <a:lnTo>
                    <a:pt x="148" y="322"/>
                  </a:lnTo>
                  <a:lnTo>
                    <a:pt x="157" y="341"/>
                  </a:lnTo>
                  <a:lnTo>
                    <a:pt x="149" y="361"/>
                  </a:lnTo>
                  <a:lnTo>
                    <a:pt x="142" y="382"/>
                  </a:lnTo>
                  <a:lnTo>
                    <a:pt x="139" y="367"/>
                  </a:lnTo>
                  <a:lnTo>
                    <a:pt x="143" y="351"/>
                  </a:lnTo>
                  <a:lnTo>
                    <a:pt x="136" y="338"/>
                  </a:lnTo>
                  <a:lnTo>
                    <a:pt x="135" y="316"/>
                  </a:lnTo>
                  <a:lnTo>
                    <a:pt x="126" y="305"/>
                  </a:lnTo>
                  <a:lnTo>
                    <a:pt x="118" y="280"/>
                  </a:lnTo>
                  <a:lnTo>
                    <a:pt x="112" y="254"/>
                  </a:lnTo>
                  <a:lnTo>
                    <a:pt x="102" y="237"/>
                  </a:lnTo>
                  <a:lnTo>
                    <a:pt x="91" y="247"/>
                  </a:lnTo>
                  <a:lnTo>
                    <a:pt x="72" y="262"/>
                  </a:lnTo>
                  <a:lnTo>
                    <a:pt x="62" y="260"/>
                  </a:lnTo>
                  <a:lnTo>
                    <a:pt x="50" y="255"/>
                  </a:lnTo>
                  <a:lnTo>
                    <a:pt x="53" y="229"/>
                  </a:lnTo>
                  <a:lnTo>
                    <a:pt x="46" y="210"/>
                  </a:lnTo>
                  <a:lnTo>
                    <a:pt x="29" y="186"/>
                  </a:lnTo>
                  <a:lnTo>
                    <a:pt x="30" y="179"/>
                  </a:lnTo>
                  <a:lnTo>
                    <a:pt x="19" y="176"/>
                  </a:lnTo>
                  <a:lnTo>
                    <a:pt x="4" y="159"/>
                  </a:lnTo>
                  <a:lnTo>
                    <a:pt x="0" y="142"/>
                  </a:lnTo>
                  <a:lnTo>
                    <a:pt x="7" y="145"/>
                  </a:lnTo>
                  <a:lnTo>
                    <a:pt x="4" y="131"/>
                  </a:lnTo>
                  <a:lnTo>
                    <a:pt x="12" y="125"/>
                  </a:lnTo>
                  <a:lnTo>
                    <a:pt x="9" y="117"/>
                  </a:lnTo>
                  <a:lnTo>
                    <a:pt x="12" y="110"/>
                  </a:lnTo>
                  <a:lnTo>
                    <a:pt x="9" y="88"/>
                  </a:lnTo>
                  <a:lnTo>
                    <a:pt x="23" y="93"/>
                  </a:lnTo>
                  <a:lnTo>
                    <a:pt x="28" y="76"/>
                  </a:lnTo>
                  <a:lnTo>
                    <a:pt x="27" y="66"/>
                  </a:lnTo>
                  <a:lnTo>
                    <a:pt x="33" y="48"/>
                  </a:lnTo>
                  <a:lnTo>
                    <a:pt x="30" y="36"/>
                  </a:lnTo>
                  <a:lnTo>
                    <a:pt x="50" y="22"/>
                  </a:lnTo>
                  <a:lnTo>
                    <a:pt x="64" y="26"/>
                  </a:lnTo>
                  <a:lnTo>
                    <a:pt x="59" y="13"/>
                  </a:lnTo>
                  <a:lnTo>
                    <a:pt x="64" y="9"/>
                  </a:lnTo>
                  <a:lnTo>
                    <a:pt x="61" y="1"/>
                  </a:lnTo>
                  <a:lnTo>
                    <a:pt x="71" y="0"/>
                  </a:lnTo>
                  <a:lnTo>
                    <a:pt x="80" y="12"/>
                  </a:lnTo>
                  <a:lnTo>
                    <a:pt x="89" y="17"/>
                  </a:lnTo>
                  <a:lnTo>
                    <a:pt x="93" y="33"/>
                  </a:lnTo>
                  <a:lnTo>
                    <a:pt x="96" y="50"/>
                  </a:lnTo>
                  <a:lnTo>
                    <a:pt x="83" y="67"/>
                  </a:lnTo>
                  <a:lnTo>
                    <a:pt x="86" y="92"/>
                  </a:lnTo>
                  <a:lnTo>
                    <a:pt x="104" y="89"/>
                  </a:lnTo>
                  <a:lnTo>
                    <a:pt x="112" y="108"/>
                  </a:lnTo>
                  <a:lnTo>
                    <a:pt x="124" y="112"/>
                  </a:lnTo>
                  <a:lnTo>
                    <a:pt x="122" y="129"/>
                  </a:lnTo>
                  <a:lnTo>
                    <a:pt x="137" y="137"/>
                  </a:lnTo>
                  <a:lnTo>
                    <a:pt x="146" y="141"/>
                  </a:lnTo>
                  <a:lnTo>
                    <a:pt x="158" y="134"/>
                  </a:lnTo>
                  <a:lnTo>
                    <a:pt x="160" y="143"/>
                  </a:lnTo>
                  <a:lnTo>
                    <a:pt x="147" y="156"/>
                  </a:lnTo>
                  <a:lnTo>
                    <a:pt x="144" y="164"/>
                  </a:lnTo>
                  <a:lnTo>
                    <a:pt x="135" y="169"/>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71" name="Freeform 124">
              <a:extLst>
                <a:ext uri="{FF2B5EF4-FFF2-40B4-BE49-F238E27FC236}">
                  <a16:creationId xmlns:a16="http://schemas.microsoft.com/office/drawing/2014/main" id="{3FDE78FA-299E-6845-891B-69DD6594CA21}"/>
                </a:ext>
              </a:extLst>
            </p:cNvPr>
            <p:cNvSpPr>
              <a:spLocks/>
            </p:cNvSpPr>
            <p:nvPr/>
          </p:nvSpPr>
          <p:spPr bwMode="auto">
            <a:xfrm>
              <a:off x="6196013" y="2476501"/>
              <a:ext cx="49213" cy="53975"/>
            </a:xfrm>
            <a:custGeom>
              <a:avLst/>
              <a:gdLst>
                <a:gd name="T0" fmla="*/ 22 w 31"/>
                <a:gd name="T1" fmla="*/ 21 h 34"/>
                <a:gd name="T2" fmla="*/ 21 w 31"/>
                <a:gd name="T3" fmla="*/ 17 h 34"/>
                <a:gd name="T4" fmla="*/ 15 w 31"/>
                <a:gd name="T5" fmla="*/ 27 h 34"/>
                <a:gd name="T6" fmla="*/ 16 w 31"/>
                <a:gd name="T7" fmla="*/ 34 h 34"/>
                <a:gd name="T8" fmla="*/ 13 w 31"/>
                <a:gd name="T9" fmla="*/ 32 h 34"/>
                <a:gd name="T10" fmla="*/ 7 w 31"/>
                <a:gd name="T11" fmla="*/ 25 h 34"/>
                <a:gd name="T12" fmla="*/ 0 w 31"/>
                <a:gd name="T13" fmla="*/ 21 h 34"/>
                <a:gd name="T14" fmla="*/ 1 w 31"/>
                <a:gd name="T15" fmla="*/ 18 h 34"/>
                <a:gd name="T16" fmla="*/ 3 w 31"/>
                <a:gd name="T17" fmla="*/ 7 h 34"/>
                <a:gd name="T18" fmla="*/ 8 w 31"/>
                <a:gd name="T19" fmla="*/ 2 h 34"/>
                <a:gd name="T20" fmla="*/ 11 w 31"/>
                <a:gd name="T21" fmla="*/ 0 h 34"/>
                <a:gd name="T22" fmla="*/ 16 w 31"/>
                <a:gd name="T23" fmla="*/ 3 h 34"/>
                <a:gd name="T24" fmla="*/ 18 w 31"/>
                <a:gd name="T25" fmla="*/ 6 h 34"/>
                <a:gd name="T26" fmla="*/ 24 w 31"/>
                <a:gd name="T27" fmla="*/ 9 h 34"/>
                <a:gd name="T28" fmla="*/ 31 w 31"/>
                <a:gd name="T29" fmla="*/ 13 h 34"/>
                <a:gd name="T30" fmla="*/ 29 w 31"/>
                <a:gd name="T31" fmla="*/ 14 h 34"/>
                <a:gd name="T32" fmla="*/ 27 w 31"/>
                <a:gd name="T33" fmla="*/ 19 h 34"/>
                <a:gd name="T34" fmla="*/ 22 w 31"/>
                <a:gd name="T35" fmla="*/ 2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 h="34">
                  <a:moveTo>
                    <a:pt x="22" y="21"/>
                  </a:moveTo>
                  <a:lnTo>
                    <a:pt x="21" y="17"/>
                  </a:lnTo>
                  <a:lnTo>
                    <a:pt x="15" y="27"/>
                  </a:lnTo>
                  <a:lnTo>
                    <a:pt x="16" y="34"/>
                  </a:lnTo>
                  <a:lnTo>
                    <a:pt x="13" y="32"/>
                  </a:lnTo>
                  <a:lnTo>
                    <a:pt x="7" y="25"/>
                  </a:lnTo>
                  <a:lnTo>
                    <a:pt x="0" y="21"/>
                  </a:lnTo>
                  <a:lnTo>
                    <a:pt x="1" y="18"/>
                  </a:lnTo>
                  <a:lnTo>
                    <a:pt x="3" y="7"/>
                  </a:lnTo>
                  <a:lnTo>
                    <a:pt x="8" y="2"/>
                  </a:lnTo>
                  <a:lnTo>
                    <a:pt x="11" y="0"/>
                  </a:lnTo>
                  <a:lnTo>
                    <a:pt x="16" y="3"/>
                  </a:lnTo>
                  <a:lnTo>
                    <a:pt x="18" y="6"/>
                  </a:lnTo>
                  <a:lnTo>
                    <a:pt x="24" y="9"/>
                  </a:lnTo>
                  <a:lnTo>
                    <a:pt x="31" y="13"/>
                  </a:lnTo>
                  <a:lnTo>
                    <a:pt x="29" y="14"/>
                  </a:lnTo>
                  <a:lnTo>
                    <a:pt x="27" y="19"/>
                  </a:lnTo>
                  <a:lnTo>
                    <a:pt x="22" y="21"/>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72" name="Freeform 125">
              <a:extLst>
                <a:ext uri="{FF2B5EF4-FFF2-40B4-BE49-F238E27FC236}">
                  <a16:creationId xmlns:a16="http://schemas.microsoft.com/office/drawing/2014/main" id="{8DAC1EB9-328F-CF4D-86C1-6E5D491A6732}"/>
                </a:ext>
              </a:extLst>
            </p:cNvPr>
            <p:cNvSpPr>
              <a:spLocks/>
            </p:cNvSpPr>
            <p:nvPr/>
          </p:nvSpPr>
          <p:spPr bwMode="auto">
            <a:xfrm>
              <a:off x="7940675" y="2201862"/>
              <a:ext cx="865188" cy="338138"/>
            </a:xfrm>
            <a:custGeom>
              <a:avLst/>
              <a:gdLst>
                <a:gd name="T0" fmla="*/ 15 w 545"/>
                <a:gd name="T1" fmla="*/ 52 h 213"/>
                <a:gd name="T2" fmla="*/ 57 w 545"/>
                <a:gd name="T3" fmla="*/ 25 h 213"/>
                <a:gd name="T4" fmla="*/ 90 w 545"/>
                <a:gd name="T5" fmla="*/ 31 h 213"/>
                <a:gd name="T6" fmla="*/ 122 w 545"/>
                <a:gd name="T7" fmla="*/ 42 h 213"/>
                <a:gd name="T8" fmla="*/ 156 w 545"/>
                <a:gd name="T9" fmla="*/ 33 h 213"/>
                <a:gd name="T10" fmla="*/ 148 w 545"/>
                <a:gd name="T11" fmla="*/ 0 h 213"/>
                <a:gd name="T12" fmla="*/ 186 w 545"/>
                <a:gd name="T13" fmla="*/ 10 h 213"/>
                <a:gd name="T14" fmla="*/ 219 w 545"/>
                <a:gd name="T15" fmla="*/ 31 h 213"/>
                <a:gd name="T16" fmla="*/ 259 w 545"/>
                <a:gd name="T17" fmla="*/ 35 h 213"/>
                <a:gd name="T18" fmla="*/ 296 w 545"/>
                <a:gd name="T19" fmla="*/ 35 h 213"/>
                <a:gd name="T20" fmla="*/ 333 w 545"/>
                <a:gd name="T21" fmla="*/ 55 h 213"/>
                <a:gd name="T22" fmla="*/ 370 w 545"/>
                <a:gd name="T23" fmla="*/ 59 h 213"/>
                <a:gd name="T24" fmla="*/ 400 w 545"/>
                <a:gd name="T25" fmla="*/ 50 h 213"/>
                <a:gd name="T26" fmla="*/ 426 w 545"/>
                <a:gd name="T27" fmla="*/ 38 h 213"/>
                <a:gd name="T28" fmla="*/ 456 w 545"/>
                <a:gd name="T29" fmla="*/ 43 h 213"/>
                <a:gd name="T30" fmla="*/ 459 w 545"/>
                <a:gd name="T31" fmla="*/ 79 h 213"/>
                <a:gd name="T32" fmla="*/ 476 w 545"/>
                <a:gd name="T33" fmla="*/ 84 h 213"/>
                <a:gd name="T34" fmla="*/ 502 w 545"/>
                <a:gd name="T35" fmla="*/ 80 h 213"/>
                <a:gd name="T36" fmla="*/ 542 w 545"/>
                <a:gd name="T37" fmla="*/ 101 h 213"/>
                <a:gd name="T38" fmla="*/ 530 w 545"/>
                <a:gd name="T39" fmla="*/ 106 h 213"/>
                <a:gd name="T40" fmla="*/ 500 w 545"/>
                <a:gd name="T41" fmla="*/ 114 h 213"/>
                <a:gd name="T42" fmla="*/ 475 w 545"/>
                <a:gd name="T43" fmla="*/ 136 h 213"/>
                <a:gd name="T44" fmla="*/ 445 w 545"/>
                <a:gd name="T45" fmla="*/ 143 h 213"/>
                <a:gd name="T46" fmla="*/ 433 w 545"/>
                <a:gd name="T47" fmla="*/ 154 h 213"/>
                <a:gd name="T48" fmla="*/ 449 w 545"/>
                <a:gd name="T49" fmla="*/ 168 h 213"/>
                <a:gd name="T50" fmla="*/ 434 w 545"/>
                <a:gd name="T51" fmla="*/ 186 h 213"/>
                <a:gd name="T52" fmla="*/ 393 w 545"/>
                <a:gd name="T53" fmla="*/ 194 h 213"/>
                <a:gd name="T54" fmla="*/ 355 w 545"/>
                <a:gd name="T55" fmla="*/ 213 h 213"/>
                <a:gd name="T56" fmla="*/ 324 w 545"/>
                <a:gd name="T57" fmla="*/ 206 h 213"/>
                <a:gd name="T58" fmla="*/ 276 w 545"/>
                <a:gd name="T59" fmla="*/ 191 h 213"/>
                <a:gd name="T60" fmla="*/ 219 w 545"/>
                <a:gd name="T61" fmla="*/ 189 h 213"/>
                <a:gd name="T62" fmla="*/ 186 w 545"/>
                <a:gd name="T63" fmla="*/ 177 h 213"/>
                <a:gd name="T64" fmla="*/ 159 w 545"/>
                <a:gd name="T65" fmla="*/ 156 h 213"/>
                <a:gd name="T66" fmla="*/ 110 w 545"/>
                <a:gd name="T67" fmla="*/ 140 h 213"/>
                <a:gd name="T68" fmla="*/ 79 w 545"/>
                <a:gd name="T69" fmla="*/ 128 h 213"/>
                <a:gd name="T70" fmla="*/ 56 w 545"/>
                <a:gd name="T71" fmla="*/ 88 h 213"/>
                <a:gd name="T72" fmla="*/ 11 w 545"/>
                <a:gd name="T73" fmla="*/ 69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45" h="213">
                  <a:moveTo>
                    <a:pt x="0" y="55"/>
                  </a:moveTo>
                  <a:lnTo>
                    <a:pt x="15" y="52"/>
                  </a:lnTo>
                  <a:lnTo>
                    <a:pt x="37" y="34"/>
                  </a:lnTo>
                  <a:lnTo>
                    <a:pt x="57" y="25"/>
                  </a:lnTo>
                  <a:lnTo>
                    <a:pt x="74" y="31"/>
                  </a:lnTo>
                  <a:lnTo>
                    <a:pt x="90" y="31"/>
                  </a:lnTo>
                  <a:lnTo>
                    <a:pt x="106" y="41"/>
                  </a:lnTo>
                  <a:lnTo>
                    <a:pt x="122" y="42"/>
                  </a:lnTo>
                  <a:lnTo>
                    <a:pt x="148" y="46"/>
                  </a:lnTo>
                  <a:lnTo>
                    <a:pt x="156" y="33"/>
                  </a:lnTo>
                  <a:lnTo>
                    <a:pt x="143" y="21"/>
                  </a:lnTo>
                  <a:lnTo>
                    <a:pt x="148" y="0"/>
                  </a:lnTo>
                  <a:lnTo>
                    <a:pt x="170" y="8"/>
                  </a:lnTo>
                  <a:lnTo>
                    <a:pt x="186" y="10"/>
                  </a:lnTo>
                  <a:lnTo>
                    <a:pt x="207" y="16"/>
                  </a:lnTo>
                  <a:lnTo>
                    <a:pt x="219" y="31"/>
                  </a:lnTo>
                  <a:lnTo>
                    <a:pt x="246" y="39"/>
                  </a:lnTo>
                  <a:lnTo>
                    <a:pt x="259" y="35"/>
                  </a:lnTo>
                  <a:lnTo>
                    <a:pt x="278" y="33"/>
                  </a:lnTo>
                  <a:lnTo>
                    <a:pt x="296" y="35"/>
                  </a:lnTo>
                  <a:lnTo>
                    <a:pt x="317" y="45"/>
                  </a:lnTo>
                  <a:lnTo>
                    <a:pt x="333" y="55"/>
                  </a:lnTo>
                  <a:lnTo>
                    <a:pt x="348" y="55"/>
                  </a:lnTo>
                  <a:lnTo>
                    <a:pt x="370" y="59"/>
                  </a:lnTo>
                  <a:lnTo>
                    <a:pt x="381" y="53"/>
                  </a:lnTo>
                  <a:lnTo>
                    <a:pt x="400" y="50"/>
                  </a:lnTo>
                  <a:lnTo>
                    <a:pt x="415" y="36"/>
                  </a:lnTo>
                  <a:lnTo>
                    <a:pt x="426" y="38"/>
                  </a:lnTo>
                  <a:lnTo>
                    <a:pt x="439" y="45"/>
                  </a:lnTo>
                  <a:lnTo>
                    <a:pt x="456" y="43"/>
                  </a:lnTo>
                  <a:lnTo>
                    <a:pt x="458" y="59"/>
                  </a:lnTo>
                  <a:lnTo>
                    <a:pt x="459" y="79"/>
                  </a:lnTo>
                  <a:lnTo>
                    <a:pt x="468" y="87"/>
                  </a:lnTo>
                  <a:lnTo>
                    <a:pt x="476" y="84"/>
                  </a:lnTo>
                  <a:lnTo>
                    <a:pt x="494" y="88"/>
                  </a:lnTo>
                  <a:lnTo>
                    <a:pt x="502" y="80"/>
                  </a:lnTo>
                  <a:lnTo>
                    <a:pt x="519" y="87"/>
                  </a:lnTo>
                  <a:lnTo>
                    <a:pt x="542" y="101"/>
                  </a:lnTo>
                  <a:lnTo>
                    <a:pt x="545" y="108"/>
                  </a:lnTo>
                  <a:lnTo>
                    <a:pt x="530" y="106"/>
                  </a:lnTo>
                  <a:lnTo>
                    <a:pt x="508" y="109"/>
                  </a:lnTo>
                  <a:lnTo>
                    <a:pt x="500" y="114"/>
                  </a:lnTo>
                  <a:lnTo>
                    <a:pt x="496" y="128"/>
                  </a:lnTo>
                  <a:lnTo>
                    <a:pt x="475" y="136"/>
                  </a:lnTo>
                  <a:lnTo>
                    <a:pt x="464" y="147"/>
                  </a:lnTo>
                  <a:lnTo>
                    <a:pt x="445" y="143"/>
                  </a:lnTo>
                  <a:lnTo>
                    <a:pt x="435" y="141"/>
                  </a:lnTo>
                  <a:lnTo>
                    <a:pt x="433" y="154"/>
                  </a:lnTo>
                  <a:lnTo>
                    <a:pt x="443" y="162"/>
                  </a:lnTo>
                  <a:lnTo>
                    <a:pt x="449" y="168"/>
                  </a:lnTo>
                  <a:lnTo>
                    <a:pt x="441" y="175"/>
                  </a:lnTo>
                  <a:lnTo>
                    <a:pt x="434" y="186"/>
                  </a:lnTo>
                  <a:lnTo>
                    <a:pt x="418" y="194"/>
                  </a:lnTo>
                  <a:lnTo>
                    <a:pt x="393" y="194"/>
                  </a:lnTo>
                  <a:lnTo>
                    <a:pt x="370" y="202"/>
                  </a:lnTo>
                  <a:lnTo>
                    <a:pt x="355" y="213"/>
                  </a:lnTo>
                  <a:lnTo>
                    <a:pt x="345" y="206"/>
                  </a:lnTo>
                  <a:lnTo>
                    <a:pt x="324" y="206"/>
                  </a:lnTo>
                  <a:lnTo>
                    <a:pt x="294" y="194"/>
                  </a:lnTo>
                  <a:lnTo>
                    <a:pt x="276" y="191"/>
                  </a:lnTo>
                  <a:lnTo>
                    <a:pt x="255" y="194"/>
                  </a:lnTo>
                  <a:lnTo>
                    <a:pt x="219" y="189"/>
                  </a:lnTo>
                  <a:lnTo>
                    <a:pt x="201" y="189"/>
                  </a:lnTo>
                  <a:lnTo>
                    <a:pt x="186" y="177"/>
                  </a:lnTo>
                  <a:lnTo>
                    <a:pt x="170" y="158"/>
                  </a:lnTo>
                  <a:lnTo>
                    <a:pt x="159" y="156"/>
                  </a:lnTo>
                  <a:lnTo>
                    <a:pt x="133" y="143"/>
                  </a:lnTo>
                  <a:lnTo>
                    <a:pt x="110" y="140"/>
                  </a:lnTo>
                  <a:lnTo>
                    <a:pt x="89" y="137"/>
                  </a:lnTo>
                  <a:lnTo>
                    <a:pt x="79" y="128"/>
                  </a:lnTo>
                  <a:lnTo>
                    <a:pt x="75" y="104"/>
                  </a:lnTo>
                  <a:lnTo>
                    <a:pt x="56" y="88"/>
                  </a:lnTo>
                  <a:lnTo>
                    <a:pt x="29" y="80"/>
                  </a:lnTo>
                  <a:lnTo>
                    <a:pt x="11" y="69"/>
                  </a:lnTo>
                  <a:lnTo>
                    <a:pt x="0" y="55"/>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73" name="Freeform 126">
              <a:extLst>
                <a:ext uri="{FF2B5EF4-FFF2-40B4-BE49-F238E27FC236}">
                  <a16:creationId xmlns:a16="http://schemas.microsoft.com/office/drawing/2014/main" id="{0F37B234-CD65-2E4C-976C-9C18849354C6}"/>
                </a:ext>
              </a:extLst>
            </p:cNvPr>
            <p:cNvSpPr>
              <a:spLocks/>
            </p:cNvSpPr>
            <p:nvPr/>
          </p:nvSpPr>
          <p:spPr bwMode="auto">
            <a:xfrm>
              <a:off x="6578600" y="4249738"/>
              <a:ext cx="306388" cy="541338"/>
            </a:xfrm>
            <a:custGeom>
              <a:avLst/>
              <a:gdLst>
                <a:gd name="T0" fmla="*/ 96 w 193"/>
                <a:gd name="T1" fmla="*/ 23 h 341"/>
                <a:gd name="T2" fmla="*/ 122 w 193"/>
                <a:gd name="T3" fmla="*/ 26 h 341"/>
                <a:gd name="T4" fmla="*/ 142 w 193"/>
                <a:gd name="T5" fmla="*/ 20 h 341"/>
                <a:gd name="T6" fmla="*/ 173 w 193"/>
                <a:gd name="T7" fmla="*/ 12 h 341"/>
                <a:gd name="T8" fmla="*/ 190 w 193"/>
                <a:gd name="T9" fmla="*/ 9 h 341"/>
                <a:gd name="T10" fmla="*/ 191 w 193"/>
                <a:gd name="T11" fmla="*/ 48 h 341"/>
                <a:gd name="T12" fmla="*/ 193 w 193"/>
                <a:gd name="T13" fmla="*/ 91 h 341"/>
                <a:gd name="T14" fmla="*/ 179 w 193"/>
                <a:gd name="T15" fmla="*/ 120 h 341"/>
                <a:gd name="T16" fmla="*/ 150 w 193"/>
                <a:gd name="T17" fmla="*/ 141 h 341"/>
                <a:gd name="T18" fmla="*/ 107 w 193"/>
                <a:gd name="T19" fmla="*/ 173 h 341"/>
                <a:gd name="T20" fmla="*/ 86 w 193"/>
                <a:gd name="T21" fmla="*/ 192 h 341"/>
                <a:gd name="T22" fmla="*/ 76 w 193"/>
                <a:gd name="T23" fmla="*/ 211 h 341"/>
                <a:gd name="T24" fmla="*/ 87 w 193"/>
                <a:gd name="T25" fmla="*/ 239 h 341"/>
                <a:gd name="T26" fmla="*/ 90 w 193"/>
                <a:gd name="T27" fmla="*/ 244 h 341"/>
                <a:gd name="T28" fmla="*/ 84 w 193"/>
                <a:gd name="T29" fmla="*/ 274 h 341"/>
                <a:gd name="T30" fmla="*/ 85 w 193"/>
                <a:gd name="T31" fmla="*/ 287 h 341"/>
                <a:gd name="T32" fmla="*/ 62 w 193"/>
                <a:gd name="T33" fmla="*/ 301 h 341"/>
                <a:gd name="T34" fmla="*/ 31 w 193"/>
                <a:gd name="T35" fmla="*/ 320 h 341"/>
                <a:gd name="T36" fmla="*/ 36 w 193"/>
                <a:gd name="T37" fmla="*/ 330 h 341"/>
                <a:gd name="T38" fmla="*/ 20 w 193"/>
                <a:gd name="T39" fmla="*/ 341 h 341"/>
                <a:gd name="T40" fmla="*/ 18 w 193"/>
                <a:gd name="T41" fmla="*/ 322 h 341"/>
                <a:gd name="T42" fmla="*/ 21 w 193"/>
                <a:gd name="T43" fmla="*/ 292 h 341"/>
                <a:gd name="T44" fmla="*/ 11 w 193"/>
                <a:gd name="T45" fmla="*/ 248 h 341"/>
                <a:gd name="T46" fmla="*/ 37 w 193"/>
                <a:gd name="T47" fmla="*/ 209 h 341"/>
                <a:gd name="T48" fmla="*/ 42 w 193"/>
                <a:gd name="T49" fmla="*/ 195 h 341"/>
                <a:gd name="T50" fmla="*/ 41 w 193"/>
                <a:gd name="T51" fmla="*/ 173 h 341"/>
                <a:gd name="T52" fmla="*/ 47 w 193"/>
                <a:gd name="T53" fmla="*/ 133 h 341"/>
                <a:gd name="T54" fmla="*/ 29 w 193"/>
                <a:gd name="T55" fmla="*/ 124 h 341"/>
                <a:gd name="T56" fmla="*/ 17 w 193"/>
                <a:gd name="T57" fmla="*/ 115 h 341"/>
                <a:gd name="T58" fmla="*/ 1 w 193"/>
                <a:gd name="T59" fmla="*/ 108 h 341"/>
                <a:gd name="T60" fmla="*/ 56 w 193"/>
                <a:gd name="T61" fmla="*/ 76 h 341"/>
                <a:gd name="T62" fmla="*/ 71 w 193"/>
                <a:gd name="T63" fmla="*/ 84 h 341"/>
                <a:gd name="T64" fmla="*/ 79 w 193"/>
                <a:gd name="T65" fmla="*/ 97 h 341"/>
                <a:gd name="T66" fmla="*/ 75 w 193"/>
                <a:gd name="T67" fmla="*/ 122 h 341"/>
                <a:gd name="T68" fmla="*/ 92 w 193"/>
                <a:gd name="T69" fmla="*/ 120 h 341"/>
                <a:gd name="T70" fmla="*/ 100 w 193"/>
                <a:gd name="T71" fmla="*/ 89 h 341"/>
                <a:gd name="T72" fmla="*/ 87 w 193"/>
                <a:gd name="T73" fmla="*/ 67 h 341"/>
                <a:gd name="T74" fmla="*/ 76 w 193"/>
                <a:gd name="T75" fmla="*/ 4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3" h="341">
                  <a:moveTo>
                    <a:pt x="82" y="25"/>
                  </a:moveTo>
                  <a:lnTo>
                    <a:pt x="96" y="23"/>
                  </a:lnTo>
                  <a:lnTo>
                    <a:pt x="117" y="29"/>
                  </a:lnTo>
                  <a:lnTo>
                    <a:pt x="122" y="26"/>
                  </a:lnTo>
                  <a:lnTo>
                    <a:pt x="135" y="26"/>
                  </a:lnTo>
                  <a:lnTo>
                    <a:pt x="142" y="20"/>
                  </a:lnTo>
                  <a:lnTo>
                    <a:pt x="153" y="20"/>
                  </a:lnTo>
                  <a:lnTo>
                    <a:pt x="173" y="12"/>
                  </a:lnTo>
                  <a:lnTo>
                    <a:pt x="188" y="0"/>
                  </a:lnTo>
                  <a:lnTo>
                    <a:pt x="190" y="9"/>
                  </a:lnTo>
                  <a:lnTo>
                    <a:pt x="189" y="30"/>
                  </a:lnTo>
                  <a:lnTo>
                    <a:pt x="191" y="48"/>
                  </a:lnTo>
                  <a:lnTo>
                    <a:pt x="190" y="81"/>
                  </a:lnTo>
                  <a:lnTo>
                    <a:pt x="193" y="91"/>
                  </a:lnTo>
                  <a:lnTo>
                    <a:pt x="186" y="105"/>
                  </a:lnTo>
                  <a:lnTo>
                    <a:pt x="179" y="120"/>
                  </a:lnTo>
                  <a:lnTo>
                    <a:pt x="166" y="133"/>
                  </a:lnTo>
                  <a:lnTo>
                    <a:pt x="150" y="141"/>
                  </a:lnTo>
                  <a:lnTo>
                    <a:pt x="129" y="151"/>
                  </a:lnTo>
                  <a:lnTo>
                    <a:pt x="107" y="173"/>
                  </a:lnTo>
                  <a:lnTo>
                    <a:pt x="100" y="177"/>
                  </a:lnTo>
                  <a:lnTo>
                    <a:pt x="86" y="192"/>
                  </a:lnTo>
                  <a:lnTo>
                    <a:pt x="79" y="196"/>
                  </a:lnTo>
                  <a:lnTo>
                    <a:pt x="76" y="211"/>
                  </a:lnTo>
                  <a:lnTo>
                    <a:pt x="84" y="227"/>
                  </a:lnTo>
                  <a:lnTo>
                    <a:pt x="87" y="239"/>
                  </a:lnTo>
                  <a:lnTo>
                    <a:pt x="86" y="245"/>
                  </a:lnTo>
                  <a:lnTo>
                    <a:pt x="90" y="244"/>
                  </a:lnTo>
                  <a:lnTo>
                    <a:pt x="88" y="265"/>
                  </a:lnTo>
                  <a:lnTo>
                    <a:pt x="84" y="274"/>
                  </a:lnTo>
                  <a:lnTo>
                    <a:pt x="88" y="278"/>
                  </a:lnTo>
                  <a:lnTo>
                    <a:pt x="85" y="287"/>
                  </a:lnTo>
                  <a:lnTo>
                    <a:pt x="77" y="294"/>
                  </a:lnTo>
                  <a:lnTo>
                    <a:pt x="62" y="301"/>
                  </a:lnTo>
                  <a:lnTo>
                    <a:pt x="39" y="312"/>
                  </a:lnTo>
                  <a:lnTo>
                    <a:pt x="31" y="320"/>
                  </a:lnTo>
                  <a:lnTo>
                    <a:pt x="32" y="329"/>
                  </a:lnTo>
                  <a:lnTo>
                    <a:pt x="36" y="330"/>
                  </a:lnTo>
                  <a:lnTo>
                    <a:pt x="34" y="341"/>
                  </a:lnTo>
                  <a:lnTo>
                    <a:pt x="20" y="341"/>
                  </a:lnTo>
                  <a:lnTo>
                    <a:pt x="20" y="332"/>
                  </a:lnTo>
                  <a:lnTo>
                    <a:pt x="18" y="322"/>
                  </a:lnTo>
                  <a:lnTo>
                    <a:pt x="17" y="315"/>
                  </a:lnTo>
                  <a:lnTo>
                    <a:pt x="21" y="292"/>
                  </a:lnTo>
                  <a:lnTo>
                    <a:pt x="18" y="277"/>
                  </a:lnTo>
                  <a:lnTo>
                    <a:pt x="11" y="248"/>
                  </a:lnTo>
                  <a:lnTo>
                    <a:pt x="31" y="224"/>
                  </a:lnTo>
                  <a:lnTo>
                    <a:pt x="37" y="209"/>
                  </a:lnTo>
                  <a:lnTo>
                    <a:pt x="39" y="207"/>
                  </a:lnTo>
                  <a:lnTo>
                    <a:pt x="42" y="195"/>
                  </a:lnTo>
                  <a:lnTo>
                    <a:pt x="40" y="189"/>
                  </a:lnTo>
                  <a:lnTo>
                    <a:pt x="41" y="173"/>
                  </a:lnTo>
                  <a:lnTo>
                    <a:pt x="46" y="159"/>
                  </a:lnTo>
                  <a:lnTo>
                    <a:pt x="47" y="133"/>
                  </a:lnTo>
                  <a:lnTo>
                    <a:pt x="38" y="126"/>
                  </a:lnTo>
                  <a:lnTo>
                    <a:pt x="29" y="124"/>
                  </a:lnTo>
                  <a:lnTo>
                    <a:pt x="25" y="119"/>
                  </a:lnTo>
                  <a:lnTo>
                    <a:pt x="17" y="115"/>
                  </a:lnTo>
                  <a:lnTo>
                    <a:pt x="2" y="115"/>
                  </a:lnTo>
                  <a:lnTo>
                    <a:pt x="1" y="108"/>
                  </a:lnTo>
                  <a:lnTo>
                    <a:pt x="0" y="93"/>
                  </a:lnTo>
                  <a:lnTo>
                    <a:pt x="56" y="76"/>
                  </a:lnTo>
                  <a:lnTo>
                    <a:pt x="66" y="86"/>
                  </a:lnTo>
                  <a:lnTo>
                    <a:pt x="71" y="84"/>
                  </a:lnTo>
                  <a:lnTo>
                    <a:pt x="78" y="89"/>
                  </a:lnTo>
                  <a:lnTo>
                    <a:pt x="79" y="97"/>
                  </a:lnTo>
                  <a:lnTo>
                    <a:pt x="74" y="107"/>
                  </a:lnTo>
                  <a:lnTo>
                    <a:pt x="75" y="122"/>
                  </a:lnTo>
                  <a:lnTo>
                    <a:pt x="86" y="134"/>
                  </a:lnTo>
                  <a:lnTo>
                    <a:pt x="92" y="120"/>
                  </a:lnTo>
                  <a:lnTo>
                    <a:pt x="100" y="116"/>
                  </a:lnTo>
                  <a:lnTo>
                    <a:pt x="100" y="89"/>
                  </a:lnTo>
                  <a:lnTo>
                    <a:pt x="93" y="74"/>
                  </a:lnTo>
                  <a:lnTo>
                    <a:pt x="87" y="67"/>
                  </a:lnTo>
                  <a:lnTo>
                    <a:pt x="80" y="68"/>
                  </a:lnTo>
                  <a:lnTo>
                    <a:pt x="76" y="40"/>
                  </a:lnTo>
                  <a:lnTo>
                    <a:pt x="82" y="25"/>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74" name="Freeform 127">
              <a:extLst>
                <a:ext uri="{FF2B5EF4-FFF2-40B4-BE49-F238E27FC236}">
                  <a16:creationId xmlns:a16="http://schemas.microsoft.com/office/drawing/2014/main" id="{163A411D-5D42-B74F-A4EF-381EC1F11C14}"/>
                </a:ext>
              </a:extLst>
            </p:cNvPr>
            <p:cNvSpPr>
              <a:spLocks/>
            </p:cNvSpPr>
            <p:nvPr/>
          </p:nvSpPr>
          <p:spPr bwMode="auto">
            <a:xfrm>
              <a:off x="5218113" y="3005138"/>
              <a:ext cx="347663" cy="422275"/>
            </a:xfrm>
            <a:custGeom>
              <a:avLst/>
              <a:gdLst>
                <a:gd name="T0" fmla="*/ 86 w 219"/>
                <a:gd name="T1" fmla="*/ 266 h 266"/>
                <a:gd name="T2" fmla="*/ 74 w 219"/>
                <a:gd name="T3" fmla="*/ 251 h 266"/>
                <a:gd name="T4" fmla="*/ 63 w 219"/>
                <a:gd name="T5" fmla="*/ 236 h 266"/>
                <a:gd name="T6" fmla="*/ 51 w 219"/>
                <a:gd name="T7" fmla="*/ 231 h 266"/>
                <a:gd name="T8" fmla="*/ 43 w 219"/>
                <a:gd name="T9" fmla="*/ 225 h 266"/>
                <a:gd name="T10" fmla="*/ 33 w 219"/>
                <a:gd name="T11" fmla="*/ 225 h 266"/>
                <a:gd name="T12" fmla="*/ 24 w 219"/>
                <a:gd name="T13" fmla="*/ 229 h 266"/>
                <a:gd name="T14" fmla="*/ 15 w 219"/>
                <a:gd name="T15" fmla="*/ 227 h 266"/>
                <a:gd name="T16" fmla="*/ 8 w 219"/>
                <a:gd name="T17" fmla="*/ 234 h 266"/>
                <a:gd name="T18" fmla="*/ 7 w 219"/>
                <a:gd name="T19" fmla="*/ 223 h 266"/>
                <a:gd name="T20" fmla="*/ 12 w 219"/>
                <a:gd name="T21" fmla="*/ 213 h 266"/>
                <a:gd name="T22" fmla="*/ 15 w 219"/>
                <a:gd name="T23" fmla="*/ 193 h 266"/>
                <a:gd name="T24" fmla="*/ 13 w 219"/>
                <a:gd name="T25" fmla="*/ 173 h 266"/>
                <a:gd name="T26" fmla="*/ 11 w 219"/>
                <a:gd name="T27" fmla="*/ 162 h 266"/>
                <a:gd name="T28" fmla="*/ 14 w 219"/>
                <a:gd name="T29" fmla="*/ 152 h 266"/>
                <a:gd name="T30" fmla="*/ 9 w 219"/>
                <a:gd name="T31" fmla="*/ 142 h 266"/>
                <a:gd name="T32" fmla="*/ 0 w 219"/>
                <a:gd name="T33" fmla="*/ 133 h 266"/>
                <a:gd name="T34" fmla="*/ 4 w 219"/>
                <a:gd name="T35" fmla="*/ 126 h 266"/>
                <a:gd name="T36" fmla="*/ 75 w 219"/>
                <a:gd name="T37" fmla="*/ 126 h 266"/>
                <a:gd name="T38" fmla="*/ 72 w 219"/>
                <a:gd name="T39" fmla="*/ 96 h 266"/>
                <a:gd name="T40" fmla="*/ 77 w 219"/>
                <a:gd name="T41" fmla="*/ 86 h 266"/>
                <a:gd name="T42" fmla="*/ 93 w 219"/>
                <a:gd name="T43" fmla="*/ 84 h 266"/>
                <a:gd name="T44" fmla="*/ 94 w 219"/>
                <a:gd name="T45" fmla="*/ 31 h 266"/>
                <a:gd name="T46" fmla="*/ 153 w 219"/>
                <a:gd name="T47" fmla="*/ 32 h 266"/>
                <a:gd name="T48" fmla="*/ 153 w 219"/>
                <a:gd name="T49" fmla="*/ 0 h 266"/>
                <a:gd name="T50" fmla="*/ 219 w 219"/>
                <a:gd name="T51" fmla="*/ 51 h 266"/>
                <a:gd name="T52" fmla="*/ 192 w 219"/>
                <a:gd name="T53" fmla="*/ 51 h 266"/>
                <a:gd name="T54" fmla="*/ 200 w 219"/>
                <a:gd name="T55" fmla="*/ 141 h 266"/>
                <a:gd name="T56" fmla="*/ 208 w 219"/>
                <a:gd name="T57" fmla="*/ 230 h 266"/>
                <a:gd name="T58" fmla="*/ 211 w 219"/>
                <a:gd name="T59" fmla="*/ 233 h 266"/>
                <a:gd name="T60" fmla="*/ 207 w 219"/>
                <a:gd name="T61" fmla="*/ 247 h 266"/>
                <a:gd name="T62" fmla="*/ 134 w 219"/>
                <a:gd name="T63" fmla="*/ 248 h 266"/>
                <a:gd name="T64" fmla="*/ 131 w 219"/>
                <a:gd name="T65" fmla="*/ 252 h 266"/>
                <a:gd name="T66" fmla="*/ 124 w 219"/>
                <a:gd name="T67" fmla="*/ 251 h 266"/>
                <a:gd name="T68" fmla="*/ 114 w 219"/>
                <a:gd name="T69" fmla="*/ 255 h 266"/>
                <a:gd name="T70" fmla="*/ 101 w 219"/>
                <a:gd name="T71" fmla="*/ 249 h 266"/>
                <a:gd name="T72" fmla="*/ 95 w 219"/>
                <a:gd name="T73" fmla="*/ 250 h 266"/>
                <a:gd name="T74" fmla="*/ 92 w 219"/>
                <a:gd name="T75" fmla="*/ 262 h 266"/>
                <a:gd name="T76" fmla="*/ 86 w 219"/>
                <a:gd name="T77" fmla="*/ 266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9" h="266">
                  <a:moveTo>
                    <a:pt x="86" y="266"/>
                  </a:moveTo>
                  <a:lnTo>
                    <a:pt x="74" y="251"/>
                  </a:lnTo>
                  <a:lnTo>
                    <a:pt x="63" y="236"/>
                  </a:lnTo>
                  <a:lnTo>
                    <a:pt x="51" y="231"/>
                  </a:lnTo>
                  <a:lnTo>
                    <a:pt x="43" y="225"/>
                  </a:lnTo>
                  <a:lnTo>
                    <a:pt x="33" y="225"/>
                  </a:lnTo>
                  <a:lnTo>
                    <a:pt x="24" y="229"/>
                  </a:lnTo>
                  <a:lnTo>
                    <a:pt x="15" y="227"/>
                  </a:lnTo>
                  <a:lnTo>
                    <a:pt x="8" y="234"/>
                  </a:lnTo>
                  <a:lnTo>
                    <a:pt x="7" y="223"/>
                  </a:lnTo>
                  <a:lnTo>
                    <a:pt x="12" y="213"/>
                  </a:lnTo>
                  <a:lnTo>
                    <a:pt x="15" y="193"/>
                  </a:lnTo>
                  <a:lnTo>
                    <a:pt x="13" y="173"/>
                  </a:lnTo>
                  <a:lnTo>
                    <a:pt x="11" y="162"/>
                  </a:lnTo>
                  <a:lnTo>
                    <a:pt x="14" y="152"/>
                  </a:lnTo>
                  <a:lnTo>
                    <a:pt x="9" y="142"/>
                  </a:lnTo>
                  <a:lnTo>
                    <a:pt x="0" y="133"/>
                  </a:lnTo>
                  <a:lnTo>
                    <a:pt x="4" y="126"/>
                  </a:lnTo>
                  <a:lnTo>
                    <a:pt x="75" y="126"/>
                  </a:lnTo>
                  <a:lnTo>
                    <a:pt x="72" y="96"/>
                  </a:lnTo>
                  <a:lnTo>
                    <a:pt x="77" y="86"/>
                  </a:lnTo>
                  <a:lnTo>
                    <a:pt x="93" y="84"/>
                  </a:lnTo>
                  <a:lnTo>
                    <a:pt x="94" y="31"/>
                  </a:lnTo>
                  <a:lnTo>
                    <a:pt x="153" y="32"/>
                  </a:lnTo>
                  <a:lnTo>
                    <a:pt x="153" y="0"/>
                  </a:lnTo>
                  <a:lnTo>
                    <a:pt x="219" y="51"/>
                  </a:lnTo>
                  <a:lnTo>
                    <a:pt x="192" y="51"/>
                  </a:lnTo>
                  <a:lnTo>
                    <a:pt x="200" y="141"/>
                  </a:lnTo>
                  <a:lnTo>
                    <a:pt x="208" y="230"/>
                  </a:lnTo>
                  <a:lnTo>
                    <a:pt x="211" y="233"/>
                  </a:lnTo>
                  <a:lnTo>
                    <a:pt x="207" y="247"/>
                  </a:lnTo>
                  <a:lnTo>
                    <a:pt x="134" y="248"/>
                  </a:lnTo>
                  <a:lnTo>
                    <a:pt x="131" y="252"/>
                  </a:lnTo>
                  <a:lnTo>
                    <a:pt x="124" y="251"/>
                  </a:lnTo>
                  <a:lnTo>
                    <a:pt x="114" y="255"/>
                  </a:lnTo>
                  <a:lnTo>
                    <a:pt x="101" y="249"/>
                  </a:lnTo>
                  <a:lnTo>
                    <a:pt x="95" y="250"/>
                  </a:lnTo>
                  <a:lnTo>
                    <a:pt x="92" y="262"/>
                  </a:lnTo>
                  <a:lnTo>
                    <a:pt x="86" y="266"/>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75" name="Freeform 128">
              <a:extLst>
                <a:ext uri="{FF2B5EF4-FFF2-40B4-BE49-F238E27FC236}">
                  <a16:creationId xmlns:a16="http://schemas.microsoft.com/office/drawing/2014/main" id="{26BCF7C2-A8C5-E241-8736-17FF6226FECD}"/>
                </a:ext>
              </a:extLst>
            </p:cNvPr>
            <p:cNvSpPr>
              <a:spLocks/>
            </p:cNvSpPr>
            <p:nvPr/>
          </p:nvSpPr>
          <p:spPr bwMode="auto">
            <a:xfrm>
              <a:off x="6651626" y="4213225"/>
              <a:ext cx="85725" cy="249238"/>
            </a:xfrm>
            <a:custGeom>
              <a:avLst/>
              <a:gdLst>
                <a:gd name="T0" fmla="*/ 36 w 54"/>
                <a:gd name="T1" fmla="*/ 48 h 157"/>
                <a:gd name="T2" fmla="*/ 30 w 54"/>
                <a:gd name="T3" fmla="*/ 63 h 157"/>
                <a:gd name="T4" fmla="*/ 34 w 54"/>
                <a:gd name="T5" fmla="*/ 91 h 157"/>
                <a:gd name="T6" fmla="*/ 41 w 54"/>
                <a:gd name="T7" fmla="*/ 90 h 157"/>
                <a:gd name="T8" fmla="*/ 47 w 54"/>
                <a:gd name="T9" fmla="*/ 97 h 157"/>
                <a:gd name="T10" fmla="*/ 54 w 54"/>
                <a:gd name="T11" fmla="*/ 112 h 157"/>
                <a:gd name="T12" fmla="*/ 54 w 54"/>
                <a:gd name="T13" fmla="*/ 139 h 157"/>
                <a:gd name="T14" fmla="*/ 46 w 54"/>
                <a:gd name="T15" fmla="*/ 143 h 157"/>
                <a:gd name="T16" fmla="*/ 40 w 54"/>
                <a:gd name="T17" fmla="*/ 157 h 157"/>
                <a:gd name="T18" fmla="*/ 29 w 54"/>
                <a:gd name="T19" fmla="*/ 145 h 157"/>
                <a:gd name="T20" fmla="*/ 28 w 54"/>
                <a:gd name="T21" fmla="*/ 130 h 157"/>
                <a:gd name="T22" fmla="*/ 33 w 54"/>
                <a:gd name="T23" fmla="*/ 120 h 157"/>
                <a:gd name="T24" fmla="*/ 32 w 54"/>
                <a:gd name="T25" fmla="*/ 112 h 157"/>
                <a:gd name="T26" fmla="*/ 25 w 54"/>
                <a:gd name="T27" fmla="*/ 107 h 157"/>
                <a:gd name="T28" fmla="*/ 20 w 54"/>
                <a:gd name="T29" fmla="*/ 109 h 157"/>
                <a:gd name="T30" fmla="*/ 10 w 54"/>
                <a:gd name="T31" fmla="*/ 99 h 157"/>
                <a:gd name="T32" fmla="*/ 0 w 54"/>
                <a:gd name="T33" fmla="*/ 93 h 157"/>
                <a:gd name="T34" fmla="*/ 6 w 54"/>
                <a:gd name="T35" fmla="*/ 74 h 157"/>
                <a:gd name="T36" fmla="*/ 12 w 54"/>
                <a:gd name="T37" fmla="*/ 67 h 157"/>
                <a:gd name="T38" fmla="*/ 9 w 54"/>
                <a:gd name="T39" fmla="*/ 50 h 157"/>
                <a:gd name="T40" fmla="*/ 13 w 54"/>
                <a:gd name="T41" fmla="*/ 33 h 157"/>
                <a:gd name="T42" fmla="*/ 17 w 54"/>
                <a:gd name="T43" fmla="*/ 27 h 157"/>
                <a:gd name="T44" fmla="*/ 13 w 54"/>
                <a:gd name="T45" fmla="*/ 10 h 157"/>
                <a:gd name="T46" fmla="*/ 4 w 54"/>
                <a:gd name="T47" fmla="*/ 0 h 157"/>
                <a:gd name="T48" fmla="*/ 22 w 54"/>
                <a:gd name="T49" fmla="*/ 4 h 157"/>
                <a:gd name="T50" fmla="*/ 25 w 54"/>
                <a:gd name="T51" fmla="*/ 10 h 157"/>
                <a:gd name="T52" fmla="*/ 32 w 54"/>
                <a:gd name="T53" fmla="*/ 20 h 157"/>
                <a:gd name="T54" fmla="*/ 36 w 54"/>
                <a:gd name="T55" fmla="*/ 4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4" h="157">
                  <a:moveTo>
                    <a:pt x="36" y="48"/>
                  </a:moveTo>
                  <a:lnTo>
                    <a:pt x="30" y="63"/>
                  </a:lnTo>
                  <a:lnTo>
                    <a:pt x="34" y="91"/>
                  </a:lnTo>
                  <a:lnTo>
                    <a:pt x="41" y="90"/>
                  </a:lnTo>
                  <a:lnTo>
                    <a:pt x="47" y="97"/>
                  </a:lnTo>
                  <a:lnTo>
                    <a:pt x="54" y="112"/>
                  </a:lnTo>
                  <a:lnTo>
                    <a:pt x="54" y="139"/>
                  </a:lnTo>
                  <a:lnTo>
                    <a:pt x="46" y="143"/>
                  </a:lnTo>
                  <a:lnTo>
                    <a:pt x="40" y="157"/>
                  </a:lnTo>
                  <a:lnTo>
                    <a:pt x="29" y="145"/>
                  </a:lnTo>
                  <a:lnTo>
                    <a:pt x="28" y="130"/>
                  </a:lnTo>
                  <a:lnTo>
                    <a:pt x="33" y="120"/>
                  </a:lnTo>
                  <a:lnTo>
                    <a:pt x="32" y="112"/>
                  </a:lnTo>
                  <a:lnTo>
                    <a:pt x="25" y="107"/>
                  </a:lnTo>
                  <a:lnTo>
                    <a:pt x="20" y="109"/>
                  </a:lnTo>
                  <a:lnTo>
                    <a:pt x="10" y="99"/>
                  </a:lnTo>
                  <a:lnTo>
                    <a:pt x="0" y="93"/>
                  </a:lnTo>
                  <a:lnTo>
                    <a:pt x="6" y="74"/>
                  </a:lnTo>
                  <a:lnTo>
                    <a:pt x="12" y="67"/>
                  </a:lnTo>
                  <a:lnTo>
                    <a:pt x="9" y="50"/>
                  </a:lnTo>
                  <a:lnTo>
                    <a:pt x="13" y="33"/>
                  </a:lnTo>
                  <a:lnTo>
                    <a:pt x="17" y="27"/>
                  </a:lnTo>
                  <a:lnTo>
                    <a:pt x="13" y="10"/>
                  </a:lnTo>
                  <a:lnTo>
                    <a:pt x="4" y="0"/>
                  </a:lnTo>
                  <a:lnTo>
                    <a:pt x="22" y="4"/>
                  </a:lnTo>
                  <a:lnTo>
                    <a:pt x="25" y="10"/>
                  </a:lnTo>
                  <a:lnTo>
                    <a:pt x="32" y="20"/>
                  </a:lnTo>
                  <a:lnTo>
                    <a:pt x="36" y="48"/>
                  </a:lnTo>
                  <a:close/>
                </a:path>
              </a:pathLst>
            </a:custGeom>
            <a:solidFill>
              <a:schemeClr val="bg1">
                <a:lumMod val="40000"/>
                <a:lumOff val="60000"/>
              </a:schemeClr>
            </a:solid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76" name="Freeform 129">
              <a:extLst>
                <a:ext uri="{FF2B5EF4-FFF2-40B4-BE49-F238E27FC236}">
                  <a16:creationId xmlns:a16="http://schemas.microsoft.com/office/drawing/2014/main" id="{32A5198C-4667-9D42-A9B7-B2FF05FE7A6F}"/>
                </a:ext>
              </a:extLst>
            </p:cNvPr>
            <p:cNvSpPr>
              <a:spLocks noEditPoints="1"/>
            </p:cNvSpPr>
            <p:nvPr/>
          </p:nvSpPr>
          <p:spPr bwMode="auto">
            <a:xfrm>
              <a:off x="8620126" y="3681414"/>
              <a:ext cx="557213" cy="201613"/>
            </a:xfrm>
            <a:custGeom>
              <a:avLst/>
              <a:gdLst>
                <a:gd name="T0" fmla="*/ 1401 w 1439"/>
                <a:gd name="T1" fmla="*/ 208 h 524"/>
                <a:gd name="T2" fmla="*/ 1346 w 1439"/>
                <a:gd name="T3" fmla="*/ 237 h 524"/>
                <a:gd name="T4" fmla="*/ 1281 w 1439"/>
                <a:gd name="T5" fmla="*/ 223 h 524"/>
                <a:gd name="T6" fmla="*/ 1194 w 1439"/>
                <a:gd name="T7" fmla="*/ 223 h 524"/>
                <a:gd name="T8" fmla="*/ 1171 w 1439"/>
                <a:gd name="T9" fmla="*/ 320 h 524"/>
                <a:gd name="T10" fmla="*/ 1143 w 1439"/>
                <a:gd name="T11" fmla="*/ 349 h 524"/>
                <a:gd name="T12" fmla="*/ 1107 w 1439"/>
                <a:gd name="T13" fmla="*/ 468 h 524"/>
                <a:gd name="T14" fmla="*/ 1045 w 1439"/>
                <a:gd name="T15" fmla="*/ 486 h 524"/>
                <a:gd name="T16" fmla="*/ 974 w 1439"/>
                <a:gd name="T17" fmla="*/ 462 h 524"/>
                <a:gd name="T18" fmla="*/ 938 w 1439"/>
                <a:gd name="T19" fmla="*/ 469 h 524"/>
                <a:gd name="T20" fmla="*/ 894 w 1439"/>
                <a:gd name="T21" fmla="*/ 512 h 524"/>
                <a:gd name="T22" fmla="*/ 846 w 1439"/>
                <a:gd name="T23" fmla="*/ 506 h 524"/>
                <a:gd name="T24" fmla="*/ 798 w 1439"/>
                <a:gd name="T25" fmla="*/ 524 h 524"/>
                <a:gd name="T26" fmla="*/ 746 w 1439"/>
                <a:gd name="T27" fmla="*/ 476 h 524"/>
                <a:gd name="T28" fmla="*/ 733 w 1439"/>
                <a:gd name="T29" fmla="*/ 419 h 524"/>
                <a:gd name="T30" fmla="*/ 788 w 1439"/>
                <a:gd name="T31" fmla="*/ 448 h 524"/>
                <a:gd name="T32" fmla="*/ 846 w 1439"/>
                <a:gd name="T33" fmla="*/ 432 h 524"/>
                <a:gd name="T34" fmla="*/ 860 w 1439"/>
                <a:gd name="T35" fmla="*/ 360 h 524"/>
                <a:gd name="T36" fmla="*/ 892 w 1439"/>
                <a:gd name="T37" fmla="*/ 344 h 524"/>
                <a:gd name="T38" fmla="*/ 981 w 1439"/>
                <a:gd name="T39" fmla="*/ 325 h 524"/>
                <a:gd name="T40" fmla="*/ 1033 w 1439"/>
                <a:gd name="T41" fmla="*/ 258 h 524"/>
                <a:gd name="T42" fmla="*/ 1068 w 1439"/>
                <a:gd name="T43" fmla="*/ 204 h 524"/>
                <a:gd name="T44" fmla="*/ 1104 w 1439"/>
                <a:gd name="T45" fmla="*/ 248 h 524"/>
                <a:gd name="T46" fmla="*/ 1119 w 1439"/>
                <a:gd name="T47" fmla="*/ 219 h 524"/>
                <a:gd name="T48" fmla="*/ 1155 w 1439"/>
                <a:gd name="T49" fmla="*/ 222 h 524"/>
                <a:gd name="T50" fmla="*/ 1157 w 1439"/>
                <a:gd name="T51" fmla="*/ 168 h 524"/>
                <a:gd name="T52" fmla="*/ 1159 w 1439"/>
                <a:gd name="T53" fmla="*/ 126 h 524"/>
                <a:gd name="T54" fmla="*/ 1214 w 1439"/>
                <a:gd name="T55" fmla="*/ 66 h 524"/>
                <a:gd name="T56" fmla="*/ 1248 w 1439"/>
                <a:gd name="T57" fmla="*/ 0 h 524"/>
                <a:gd name="T58" fmla="*/ 1278 w 1439"/>
                <a:gd name="T59" fmla="*/ 0 h 524"/>
                <a:gd name="T60" fmla="*/ 1319 w 1439"/>
                <a:gd name="T61" fmla="*/ 43 h 524"/>
                <a:gd name="T62" fmla="*/ 1325 w 1439"/>
                <a:gd name="T63" fmla="*/ 80 h 524"/>
                <a:gd name="T64" fmla="*/ 1375 w 1439"/>
                <a:gd name="T65" fmla="*/ 103 h 524"/>
                <a:gd name="T66" fmla="*/ 1439 w 1439"/>
                <a:gd name="T67" fmla="*/ 129 h 524"/>
                <a:gd name="T68" fmla="*/ 1436 w 1439"/>
                <a:gd name="T69" fmla="*/ 162 h 524"/>
                <a:gd name="T70" fmla="*/ 1385 w 1439"/>
                <a:gd name="T71" fmla="*/ 167 h 524"/>
                <a:gd name="T72" fmla="*/ 1401 w 1439"/>
                <a:gd name="T73" fmla="*/ 208 h 524"/>
                <a:gd name="T74" fmla="*/ 75 w 1439"/>
                <a:gd name="T75" fmla="*/ 61 h 524"/>
                <a:gd name="T76" fmla="*/ 83 w 1439"/>
                <a:gd name="T77" fmla="*/ 105 h 524"/>
                <a:gd name="T78" fmla="*/ 133 w 1439"/>
                <a:gd name="T79" fmla="*/ 95 h 524"/>
                <a:gd name="T80" fmla="*/ 155 w 1439"/>
                <a:gd name="T81" fmla="*/ 60 h 524"/>
                <a:gd name="T82" fmla="*/ 173 w 1439"/>
                <a:gd name="T83" fmla="*/ 68 h 524"/>
                <a:gd name="T84" fmla="*/ 220 w 1439"/>
                <a:gd name="T85" fmla="*/ 119 h 524"/>
                <a:gd name="T86" fmla="*/ 254 w 1439"/>
                <a:gd name="T87" fmla="*/ 176 h 524"/>
                <a:gd name="T88" fmla="*/ 260 w 1439"/>
                <a:gd name="T89" fmla="*/ 233 h 524"/>
                <a:gd name="T90" fmla="*/ 253 w 1439"/>
                <a:gd name="T91" fmla="*/ 272 h 524"/>
                <a:gd name="T92" fmla="*/ 261 w 1439"/>
                <a:gd name="T93" fmla="*/ 301 h 524"/>
                <a:gd name="T94" fmla="*/ 268 w 1439"/>
                <a:gd name="T95" fmla="*/ 352 h 524"/>
                <a:gd name="T96" fmla="*/ 295 w 1439"/>
                <a:gd name="T97" fmla="*/ 375 h 524"/>
                <a:gd name="T98" fmla="*/ 326 w 1439"/>
                <a:gd name="T99" fmla="*/ 451 h 524"/>
                <a:gd name="T100" fmla="*/ 325 w 1439"/>
                <a:gd name="T101" fmla="*/ 479 h 524"/>
                <a:gd name="T102" fmla="*/ 271 w 1439"/>
                <a:gd name="T103" fmla="*/ 485 h 524"/>
                <a:gd name="T104" fmla="*/ 199 w 1439"/>
                <a:gd name="T105" fmla="*/ 422 h 524"/>
                <a:gd name="T106" fmla="*/ 109 w 1439"/>
                <a:gd name="T107" fmla="*/ 354 h 524"/>
                <a:gd name="T108" fmla="*/ 99 w 1439"/>
                <a:gd name="T109" fmla="*/ 311 h 524"/>
                <a:gd name="T110" fmla="*/ 54 w 1439"/>
                <a:gd name="T111" fmla="*/ 254 h 524"/>
                <a:gd name="T112" fmla="*/ 42 w 1439"/>
                <a:gd name="T113" fmla="*/ 184 h 524"/>
                <a:gd name="T114" fmla="*/ 13 w 1439"/>
                <a:gd name="T115" fmla="*/ 137 h 524"/>
                <a:gd name="T116" fmla="*/ 18 w 1439"/>
                <a:gd name="T117" fmla="*/ 75 h 524"/>
                <a:gd name="T118" fmla="*/ 0 w 1439"/>
                <a:gd name="T119" fmla="*/ 39 h 524"/>
                <a:gd name="T120" fmla="*/ 12 w 1439"/>
                <a:gd name="T121" fmla="*/ 24 h 524"/>
                <a:gd name="T122" fmla="*/ 75 w 1439"/>
                <a:gd name="T123" fmla="*/ 61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39" h="524">
                  <a:moveTo>
                    <a:pt x="1401" y="208"/>
                  </a:moveTo>
                  <a:lnTo>
                    <a:pt x="1346" y="237"/>
                  </a:lnTo>
                  <a:lnTo>
                    <a:pt x="1281" y="223"/>
                  </a:lnTo>
                  <a:lnTo>
                    <a:pt x="1194" y="223"/>
                  </a:lnTo>
                  <a:lnTo>
                    <a:pt x="1171" y="320"/>
                  </a:lnTo>
                  <a:lnTo>
                    <a:pt x="1143" y="349"/>
                  </a:lnTo>
                  <a:lnTo>
                    <a:pt x="1107" y="468"/>
                  </a:lnTo>
                  <a:lnTo>
                    <a:pt x="1045" y="486"/>
                  </a:lnTo>
                  <a:lnTo>
                    <a:pt x="974" y="462"/>
                  </a:lnTo>
                  <a:lnTo>
                    <a:pt x="938" y="469"/>
                  </a:lnTo>
                  <a:lnTo>
                    <a:pt x="894" y="512"/>
                  </a:lnTo>
                  <a:lnTo>
                    <a:pt x="846" y="506"/>
                  </a:lnTo>
                  <a:lnTo>
                    <a:pt x="798" y="524"/>
                  </a:lnTo>
                  <a:lnTo>
                    <a:pt x="746" y="476"/>
                  </a:lnTo>
                  <a:lnTo>
                    <a:pt x="733" y="419"/>
                  </a:lnTo>
                  <a:lnTo>
                    <a:pt x="788" y="448"/>
                  </a:lnTo>
                  <a:lnTo>
                    <a:pt x="846" y="432"/>
                  </a:lnTo>
                  <a:lnTo>
                    <a:pt x="860" y="360"/>
                  </a:lnTo>
                  <a:lnTo>
                    <a:pt x="892" y="344"/>
                  </a:lnTo>
                  <a:lnTo>
                    <a:pt x="981" y="325"/>
                  </a:lnTo>
                  <a:lnTo>
                    <a:pt x="1033" y="258"/>
                  </a:lnTo>
                  <a:lnTo>
                    <a:pt x="1068" y="204"/>
                  </a:lnTo>
                  <a:lnTo>
                    <a:pt x="1104" y="248"/>
                  </a:lnTo>
                  <a:lnTo>
                    <a:pt x="1119" y="219"/>
                  </a:lnTo>
                  <a:lnTo>
                    <a:pt x="1155" y="222"/>
                  </a:lnTo>
                  <a:lnTo>
                    <a:pt x="1157" y="168"/>
                  </a:lnTo>
                  <a:lnTo>
                    <a:pt x="1159" y="126"/>
                  </a:lnTo>
                  <a:lnTo>
                    <a:pt x="1214" y="66"/>
                  </a:lnTo>
                  <a:lnTo>
                    <a:pt x="1248" y="0"/>
                  </a:lnTo>
                  <a:lnTo>
                    <a:pt x="1278" y="0"/>
                  </a:lnTo>
                  <a:lnTo>
                    <a:pt x="1319" y="43"/>
                  </a:lnTo>
                  <a:lnTo>
                    <a:pt x="1325" y="80"/>
                  </a:lnTo>
                  <a:lnTo>
                    <a:pt x="1375" y="103"/>
                  </a:lnTo>
                  <a:lnTo>
                    <a:pt x="1439" y="129"/>
                  </a:lnTo>
                  <a:lnTo>
                    <a:pt x="1436" y="162"/>
                  </a:lnTo>
                  <a:lnTo>
                    <a:pt x="1385" y="167"/>
                  </a:lnTo>
                  <a:lnTo>
                    <a:pt x="1401" y="208"/>
                  </a:lnTo>
                  <a:moveTo>
                    <a:pt x="75" y="61"/>
                  </a:moveTo>
                  <a:lnTo>
                    <a:pt x="83" y="105"/>
                  </a:lnTo>
                  <a:lnTo>
                    <a:pt x="133" y="95"/>
                  </a:lnTo>
                  <a:lnTo>
                    <a:pt x="155" y="60"/>
                  </a:lnTo>
                  <a:lnTo>
                    <a:pt x="173" y="68"/>
                  </a:lnTo>
                  <a:lnTo>
                    <a:pt x="220" y="119"/>
                  </a:lnTo>
                  <a:lnTo>
                    <a:pt x="254" y="176"/>
                  </a:lnTo>
                  <a:lnTo>
                    <a:pt x="260" y="233"/>
                  </a:lnTo>
                  <a:lnTo>
                    <a:pt x="253" y="272"/>
                  </a:lnTo>
                  <a:lnTo>
                    <a:pt x="261" y="301"/>
                  </a:lnTo>
                  <a:lnTo>
                    <a:pt x="268" y="352"/>
                  </a:lnTo>
                  <a:lnTo>
                    <a:pt x="295" y="375"/>
                  </a:lnTo>
                  <a:lnTo>
                    <a:pt x="326" y="451"/>
                  </a:lnTo>
                  <a:lnTo>
                    <a:pt x="325" y="479"/>
                  </a:lnTo>
                  <a:lnTo>
                    <a:pt x="271" y="485"/>
                  </a:lnTo>
                  <a:lnTo>
                    <a:pt x="199" y="422"/>
                  </a:lnTo>
                  <a:lnTo>
                    <a:pt x="109" y="354"/>
                  </a:lnTo>
                  <a:lnTo>
                    <a:pt x="99" y="311"/>
                  </a:lnTo>
                  <a:lnTo>
                    <a:pt x="54" y="254"/>
                  </a:lnTo>
                  <a:lnTo>
                    <a:pt x="42" y="184"/>
                  </a:lnTo>
                  <a:lnTo>
                    <a:pt x="13" y="137"/>
                  </a:lnTo>
                  <a:lnTo>
                    <a:pt x="18" y="75"/>
                  </a:lnTo>
                  <a:lnTo>
                    <a:pt x="0" y="39"/>
                  </a:lnTo>
                  <a:lnTo>
                    <a:pt x="12" y="24"/>
                  </a:lnTo>
                  <a:lnTo>
                    <a:pt x="75" y="61"/>
                  </a:lnTo>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77" name="Freeform 130">
              <a:extLst>
                <a:ext uri="{FF2B5EF4-FFF2-40B4-BE49-F238E27FC236}">
                  <a16:creationId xmlns:a16="http://schemas.microsoft.com/office/drawing/2014/main" id="{1845E2C9-58F0-8543-BE37-8B9B8C97EF0E}"/>
                </a:ext>
              </a:extLst>
            </p:cNvPr>
            <p:cNvSpPr>
              <a:spLocks/>
            </p:cNvSpPr>
            <p:nvPr/>
          </p:nvSpPr>
          <p:spPr bwMode="auto">
            <a:xfrm>
              <a:off x="6043613" y="4467225"/>
              <a:ext cx="384175" cy="400050"/>
            </a:xfrm>
            <a:custGeom>
              <a:avLst/>
              <a:gdLst>
                <a:gd name="T0" fmla="*/ 76 w 242"/>
                <a:gd name="T1" fmla="*/ 242 h 252"/>
                <a:gd name="T2" fmla="*/ 64 w 242"/>
                <a:gd name="T3" fmla="*/ 226 h 252"/>
                <a:gd name="T4" fmla="*/ 58 w 242"/>
                <a:gd name="T5" fmla="*/ 211 h 252"/>
                <a:gd name="T6" fmla="*/ 54 w 242"/>
                <a:gd name="T7" fmla="*/ 191 h 252"/>
                <a:gd name="T8" fmla="*/ 50 w 242"/>
                <a:gd name="T9" fmla="*/ 176 h 252"/>
                <a:gd name="T10" fmla="*/ 45 w 242"/>
                <a:gd name="T11" fmla="*/ 144 h 252"/>
                <a:gd name="T12" fmla="*/ 46 w 242"/>
                <a:gd name="T13" fmla="*/ 119 h 252"/>
                <a:gd name="T14" fmla="*/ 44 w 242"/>
                <a:gd name="T15" fmla="*/ 108 h 252"/>
                <a:gd name="T16" fmla="*/ 37 w 242"/>
                <a:gd name="T17" fmla="*/ 99 h 252"/>
                <a:gd name="T18" fmla="*/ 28 w 242"/>
                <a:gd name="T19" fmla="*/ 82 h 252"/>
                <a:gd name="T20" fmla="*/ 19 w 242"/>
                <a:gd name="T21" fmla="*/ 57 h 252"/>
                <a:gd name="T22" fmla="*/ 15 w 242"/>
                <a:gd name="T23" fmla="*/ 44 h 252"/>
                <a:gd name="T24" fmla="*/ 1 w 242"/>
                <a:gd name="T25" fmla="*/ 24 h 252"/>
                <a:gd name="T26" fmla="*/ 0 w 242"/>
                <a:gd name="T27" fmla="*/ 8 h 252"/>
                <a:gd name="T28" fmla="*/ 9 w 242"/>
                <a:gd name="T29" fmla="*/ 4 h 252"/>
                <a:gd name="T30" fmla="*/ 20 w 242"/>
                <a:gd name="T31" fmla="*/ 0 h 252"/>
                <a:gd name="T32" fmla="*/ 32 w 242"/>
                <a:gd name="T33" fmla="*/ 1 h 252"/>
                <a:gd name="T34" fmla="*/ 42 w 242"/>
                <a:gd name="T35" fmla="*/ 10 h 252"/>
                <a:gd name="T36" fmla="*/ 45 w 242"/>
                <a:gd name="T37" fmla="*/ 9 h 252"/>
                <a:gd name="T38" fmla="*/ 119 w 242"/>
                <a:gd name="T39" fmla="*/ 8 h 252"/>
                <a:gd name="T40" fmla="*/ 131 w 242"/>
                <a:gd name="T41" fmla="*/ 18 h 252"/>
                <a:gd name="T42" fmla="*/ 175 w 242"/>
                <a:gd name="T43" fmla="*/ 21 h 252"/>
                <a:gd name="T44" fmla="*/ 208 w 242"/>
                <a:gd name="T45" fmla="*/ 13 h 252"/>
                <a:gd name="T46" fmla="*/ 223 w 242"/>
                <a:gd name="T47" fmla="*/ 8 h 252"/>
                <a:gd name="T48" fmla="*/ 235 w 242"/>
                <a:gd name="T49" fmla="*/ 9 h 252"/>
                <a:gd name="T50" fmla="*/ 242 w 242"/>
                <a:gd name="T51" fmla="*/ 14 h 252"/>
                <a:gd name="T52" fmla="*/ 242 w 242"/>
                <a:gd name="T53" fmla="*/ 15 h 252"/>
                <a:gd name="T54" fmla="*/ 232 w 242"/>
                <a:gd name="T55" fmla="*/ 20 h 252"/>
                <a:gd name="T56" fmla="*/ 226 w 242"/>
                <a:gd name="T57" fmla="*/ 20 h 252"/>
                <a:gd name="T58" fmla="*/ 214 w 242"/>
                <a:gd name="T59" fmla="*/ 28 h 252"/>
                <a:gd name="T60" fmla="*/ 208 w 242"/>
                <a:gd name="T61" fmla="*/ 20 h 252"/>
                <a:gd name="T62" fmla="*/ 179 w 242"/>
                <a:gd name="T63" fmla="*/ 27 h 252"/>
                <a:gd name="T64" fmla="*/ 166 w 242"/>
                <a:gd name="T65" fmla="*/ 28 h 252"/>
                <a:gd name="T66" fmla="*/ 163 w 242"/>
                <a:gd name="T67" fmla="*/ 102 h 252"/>
                <a:gd name="T68" fmla="*/ 145 w 242"/>
                <a:gd name="T69" fmla="*/ 102 h 252"/>
                <a:gd name="T70" fmla="*/ 143 w 242"/>
                <a:gd name="T71" fmla="*/ 163 h 252"/>
                <a:gd name="T72" fmla="*/ 139 w 242"/>
                <a:gd name="T73" fmla="*/ 240 h 252"/>
                <a:gd name="T74" fmla="*/ 123 w 242"/>
                <a:gd name="T75" fmla="*/ 250 h 252"/>
                <a:gd name="T76" fmla="*/ 114 w 242"/>
                <a:gd name="T77" fmla="*/ 252 h 252"/>
                <a:gd name="T78" fmla="*/ 103 w 242"/>
                <a:gd name="T79" fmla="*/ 248 h 252"/>
                <a:gd name="T80" fmla="*/ 95 w 242"/>
                <a:gd name="T81" fmla="*/ 246 h 252"/>
                <a:gd name="T82" fmla="*/ 92 w 242"/>
                <a:gd name="T83" fmla="*/ 238 h 252"/>
                <a:gd name="T84" fmla="*/ 85 w 242"/>
                <a:gd name="T85" fmla="*/ 232 h 252"/>
                <a:gd name="T86" fmla="*/ 76 w 242"/>
                <a:gd name="T87" fmla="*/ 24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2" h="252">
                  <a:moveTo>
                    <a:pt x="76" y="242"/>
                  </a:moveTo>
                  <a:lnTo>
                    <a:pt x="64" y="226"/>
                  </a:lnTo>
                  <a:lnTo>
                    <a:pt x="58" y="211"/>
                  </a:lnTo>
                  <a:lnTo>
                    <a:pt x="54" y="191"/>
                  </a:lnTo>
                  <a:lnTo>
                    <a:pt x="50" y="176"/>
                  </a:lnTo>
                  <a:lnTo>
                    <a:pt x="45" y="144"/>
                  </a:lnTo>
                  <a:lnTo>
                    <a:pt x="46" y="119"/>
                  </a:lnTo>
                  <a:lnTo>
                    <a:pt x="44" y="108"/>
                  </a:lnTo>
                  <a:lnTo>
                    <a:pt x="37" y="99"/>
                  </a:lnTo>
                  <a:lnTo>
                    <a:pt x="28" y="82"/>
                  </a:lnTo>
                  <a:lnTo>
                    <a:pt x="19" y="57"/>
                  </a:lnTo>
                  <a:lnTo>
                    <a:pt x="15" y="44"/>
                  </a:lnTo>
                  <a:lnTo>
                    <a:pt x="1" y="24"/>
                  </a:lnTo>
                  <a:lnTo>
                    <a:pt x="0" y="8"/>
                  </a:lnTo>
                  <a:lnTo>
                    <a:pt x="9" y="4"/>
                  </a:lnTo>
                  <a:lnTo>
                    <a:pt x="20" y="0"/>
                  </a:lnTo>
                  <a:lnTo>
                    <a:pt x="32" y="1"/>
                  </a:lnTo>
                  <a:lnTo>
                    <a:pt x="42" y="10"/>
                  </a:lnTo>
                  <a:lnTo>
                    <a:pt x="45" y="9"/>
                  </a:lnTo>
                  <a:lnTo>
                    <a:pt x="119" y="8"/>
                  </a:lnTo>
                  <a:lnTo>
                    <a:pt x="131" y="18"/>
                  </a:lnTo>
                  <a:lnTo>
                    <a:pt x="175" y="21"/>
                  </a:lnTo>
                  <a:lnTo>
                    <a:pt x="208" y="13"/>
                  </a:lnTo>
                  <a:lnTo>
                    <a:pt x="223" y="8"/>
                  </a:lnTo>
                  <a:lnTo>
                    <a:pt x="235" y="9"/>
                  </a:lnTo>
                  <a:lnTo>
                    <a:pt x="242" y="14"/>
                  </a:lnTo>
                  <a:lnTo>
                    <a:pt x="242" y="15"/>
                  </a:lnTo>
                  <a:lnTo>
                    <a:pt x="232" y="20"/>
                  </a:lnTo>
                  <a:lnTo>
                    <a:pt x="226" y="20"/>
                  </a:lnTo>
                  <a:lnTo>
                    <a:pt x="214" y="28"/>
                  </a:lnTo>
                  <a:lnTo>
                    <a:pt x="208" y="20"/>
                  </a:lnTo>
                  <a:lnTo>
                    <a:pt x="179" y="27"/>
                  </a:lnTo>
                  <a:lnTo>
                    <a:pt x="166" y="28"/>
                  </a:lnTo>
                  <a:lnTo>
                    <a:pt x="163" y="102"/>
                  </a:lnTo>
                  <a:lnTo>
                    <a:pt x="145" y="102"/>
                  </a:lnTo>
                  <a:lnTo>
                    <a:pt x="143" y="163"/>
                  </a:lnTo>
                  <a:lnTo>
                    <a:pt x="139" y="240"/>
                  </a:lnTo>
                  <a:lnTo>
                    <a:pt x="123" y="250"/>
                  </a:lnTo>
                  <a:lnTo>
                    <a:pt x="114" y="252"/>
                  </a:lnTo>
                  <a:lnTo>
                    <a:pt x="103" y="248"/>
                  </a:lnTo>
                  <a:lnTo>
                    <a:pt x="95" y="246"/>
                  </a:lnTo>
                  <a:lnTo>
                    <a:pt x="92" y="238"/>
                  </a:lnTo>
                  <a:lnTo>
                    <a:pt x="85" y="232"/>
                  </a:lnTo>
                  <a:lnTo>
                    <a:pt x="76" y="242"/>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78" name="Freeform 131">
              <a:extLst>
                <a:ext uri="{FF2B5EF4-FFF2-40B4-BE49-F238E27FC236}">
                  <a16:creationId xmlns:a16="http://schemas.microsoft.com/office/drawing/2014/main" id="{7B3F6C56-9E3B-204E-A1F4-9252B3156206}"/>
                </a:ext>
              </a:extLst>
            </p:cNvPr>
            <p:cNvSpPr>
              <a:spLocks/>
            </p:cNvSpPr>
            <p:nvPr/>
          </p:nvSpPr>
          <p:spPr bwMode="auto">
            <a:xfrm>
              <a:off x="10406063" y="4572000"/>
              <a:ext cx="68263" cy="76200"/>
            </a:xfrm>
            <a:custGeom>
              <a:avLst/>
              <a:gdLst>
                <a:gd name="T0" fmla="*/ 26 w 43"/>
                <a:gd name="T1" fmla="*/ 20 h 48"/>
                <a:gd name="T2" fmla="*/ 37 w 43"/>
                <a:gd name="T3" fmla="*/ 33 h 48"/>
                <a:gd name="T4" fmla="*/ 43 w 43"/>
                <a:gd name="T5" fmla="*/ 43 h 48"/>
                <a:gd name="T6" fmla="*/ 35 w 43"/>
                <a:gd name="T7" fmla="*/ 48 h 48"/>
                <a:gd name="T8" fmla="*/ 27 w 43"/>
                <a:gd name="T9" fmla="*/ 42 h 48"/>
                <a:gd name="T10" fmla="*/ 17 w 43"/>
                <a:gd name="T11" fmla="*/ 33 h 48"/>
                <a:gd name="T12" fmla="*/ 8 w 43"/>
                <a:gd name="T13" fmla="*/ 22 h 48"/>
                <a:gd name="T14" fmla="*/ 0 w 43"/>
                <a:gd name="T15" fmla="*/ 7 h 48"/>
                <a:gd name="T16" fmla="*/ 0 w 43"/>
                <a:gd name="T17" fmla="*/ 0 h 48"/>
                <a:gd name="T18" fmla="*/ 7 w 43"/>
                <a:gd name="T19" fmla="*/ 0 h 48"/>
                <a:gd name="T20" fmla="*/ 16 w 43"/>
                <a:gd name="T21" fmla="*/ 8 h 48"/>
                <a:gd name="T22" fmla="*/ 22 w 43"/>
                <a:gd name="T23" fmla="*/ 15 h 48"/>
                <a:gd name="T24" fmla="*/ 26 w 43"/>
                <a:gd name="T25" fmla="*/ 2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8">
                  <a:moveTo>
                    <a:pt x="26" y="20"/>
                  </a:moveTo>
                  <a:lnTo>
                    <a:pt x="37" y="33"/>
                  </a:lnTo>
                  <a:lnTo>
                    <a:pt x="43" y="43"/>
                  </a:lnTo>
                  <a:lnTo>
                    <a:pt x="35" y="48"/>
                  </a:lnTo>
                  <a:lnTo>
                    <a:pt x="27" y="42"/>
                  </a:lnTo>
                  <a:lnTo>
                    <a:pt x="17" y="33"/>
                  </a:lnTo>
                  <a:lnTo>
                    <a:pt x="8" y="22"/>
                  </a:lnTo>
                  <a:lnTo>
                    <a:pt x="0" y="7"/>
                  </a:lnTo>
                  <a:lnTo>
                    <a:pt x="0" y="0"/>
                  </a:lnTo>
                  <a:lnTo>
                    <a:pt x="7" y="0"/>
                  </a:lnTo>
                  <a:lnTo>
                    <a:pt x="16" y="8"/>
                  </a:lnTo>
                  <a:lnTo>
                    <a:pt x="22" y="15"/>
                  </a:lnTo>
                  <a:lnTo>
                    <a:pt x="26" y="20"/>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79" name="Freeform 132">
              <a:extLst>
                <a:ext uri="{FF2B5EF4-FFF2-40B4-BE49-F238E27FC236}">
                  <a16:creationId xmlns:a16="http://schemas.microsoft.com/office/drawing/2014/main" id="{63CD8B39-CCFC-D248-8217-4018B91C5943}"/>
                </a:ext>
              </a:extLst>
            </p:cNvPr>
            <p:cNvSpPr>
              <a:spLocks/>
            </p:cNvSpPr>
            <p:nvPr/>
          </p:nvSpPr>
          <p:spPr bwMode="auto">
            <a:xfrm>
              <a:off x="5715000" y="3135312"/>
              <a:ext cx="446088" cy="388938"/>
            </a:xfrm>
            <a:custGeom>
              <a:avLst/>
              <a:gdLst>
                <a:gd name="T0" fmla="*/ 34 w 281"/>
                <a:gd name="T1" fmla="*/ 239 h 245"/>
                <a:gd name="T2" fmla="*/ 34 w 281"/>
                <a:gd name="T3" fmla="*/ 225 h 245"/>
                <a:gd name="T4" fmla="*/ 13 w 281"/>
                <a:gd name="T5" fmla="*/ 220 h 245"/>
                <a:gd name="T6" fmla="*/ 12 w 281"/>
                <a:gd name="T7" fmla="*/ 210 h 245"/>
                <a:gd name="T8" fmla="*/ 2 w 281"/>
                <a:gd name="T9" fmla="*/ 197 h 245"/>
                <a:gd name="T10" fmla="*/ 0 w 281"/>
                <a:gd name="T11" fmla="*/ 187 h 245"/>
                <a:gd name="T12" fmla="*/ 1 w 281"/>
                <a:gd name="T13" fmla="*/ 177 h 245"/>
                <a:gd name="T14" fmla="*/ 13 w 281"/>
                <a:gd name="T15" fmla="*/ 176 h 245"/>
                <a:gd name="T16" fmla="*/ 19 w 281"/>
                <a:gd name="T17" fmla="*/ 169 h 245"/>
                <a:gd name="T18" fmla="*/ 44 w 281"/>
                <a:gd name="T19" fmla="*/ 167 h 245"/>
                <a:gd name="T20" fmla="*/ 60 w 281"/>
                <a:gd name="T21" fmla="*/ 164 h 245"/>
                <a:gd name="T22" fmla="*/ 62 w 281"/>
                <a:gd name="T23" fmla="*/ 151 h 245"/>
                <a:gd name="T24" fmla="*/ 72 w 281"/>
                <a:gd name="T25" fmla="*/ 137 h 245"/>
                <a:gd name="T26" fmla="*/ 71 w 281"/>
                <a:gd name="T27" fmla="*/ 89 h 245"/>
                <a:gd name="T28" fmla="*/ 97 w 281"/>
                <a:gd name="T29" fmla="*/ 80 h 245"/>
                <a:gd name="T30" fmla="*/ 149 w 281"/>
                <a:gd name="T31" fmla="*/ 39 h 245"/>
                <a:gd name="T32" fmla="*/ 209 w 281"/>
                <a:gd name="T33" fmla="*/ 0 h 245"/>
                <a:gd name="T34" fmla="*/ 238 w 281"/>
                <a:gd name="T35" fmla="*/ 9 h 245"/>
                <a:gd name="T36" fmla="*/ 248 w 281"/>
                <a:gd name="T37" fmla="*/ 20 h 245"/>
                <a:gd name="T38" fmla="*/ 261 w 281"/>
                <a:gd name="T39" fmla="*/ 12 h 245"/>
                <a:gd name="T40" fmla="*/ 266 w 281"/>
                <a:gd name="T41" fmla="*/ 45 h 245"/>
                <a:gd name="T42" fmla="*/ 273 w 281"/>
                <a:gd name="T43" fmla="*/ 50 h 245"/>
                <a:gd name="T44" fmla="*/ 274 w 281"/>
                <a:gd name="T45" fmla="*/ 57 h 245"/>
                <a:gd name="T46" fmla="*/ 281 w 281"/>
                <a:gd name="T47" fmla="*/ 64 h 245"/>
                <a:gd name="T48" fmla="*/ 278 w 281"/>
                <a:gd name="T49" fmla="*/ 73 h 245"/>
                <a:gd name="T50" fmla="*/ 271 w 281"/>
                <a:gd name="T51" fmla="*/ 115 h 245"/>
                <a:gd name="T52" fmla="*/ 271 w 281"/>
                <a:gd name="T53" fmla="*/ 142 h 245"/>
                <a:gd name="T54" fmla="*/ 248 w 281"/>
                <a:gd name="T55" fmla="*/ 162 h 245"/>
                <a:gd name="T56" fmla="*/ 241 w 281"/>
                <a:gd name="T57" fmla="*/ 189 h 245"/>
                <a:gd name="T58" fmla="*/ 249 w 281"/>
                <a:gd name="T59" fmla="*/ 197 h 245"/>
                <a:gd name="T60" fmla="*/ 249 w 281"/>
                <a:gd name="T61" fmla="*/ 210 h 245"/>
                <a:gd name="T62" fmla="*/ 260 w 281"/>
                <a:gd name="T63" fmla="*/ 210 h 245"/>
                <a:gd name="T64" fmla="*/ 259 w 281"/>
                <a:gd name="T65" fmla="*/ 220 h 245"/>
                <a:gd name="T66" fmla="*/ 254 w 281"/>
                <a:gd name="T67" fmla="*/ 221 h 245"/>
                <a:gd name="T68" fmla="*/ 253 w 281"/>
                <a:gd name="T69" fmla="*/ 228 h 245"/>
                <a:gd name="T70" fmla="*/ 250 w 281"/>
                <a:gd name="T71" fmla="*/ 228 h 245"/>
                <a:gd name="T72" fmla="*/ 237 w 281"/>
                <a:gd name="T73" fmla="*/ 206 h 245"/>
                <a:gd name="T74" fmla="*/ 233 w 281"/>
                <a:gd name="T75" fmla="*/ 205 h 245"/>
                <a:gd name="T76" fmla="*/ 219 w 281"/>
                <a:gd name="T77" fmla="*/ 216 h 245"/>
                <a:gd name="T78" fmla="*/ 205 w 281"/>
                <a:gd name="T79" fmla="*/ 210 h 245"/>
                <a:gd name="T80" fmla="*/ 195 w 281"/>
                <a:gd name="T81" fmla="*/ 209 h 245"/>
                <a:gd name="T82" fmla="*/ 189 w 281"/>
                <a:gd name="T83" fmla="*/ 212 h 245"/>
                <a:gd name="T84" fmla="*/ 179 w 281"/>
                <a:gd name="T85" fmla="*/ 212 h 245"/>
                <a:gd name="T86" fmla="*/ 168 w 281"/>
                <a:gd name="T87" fmla="*/ 220 h 245"/>
                <a:gd name="T88" fmla="*/ 159 w 281"/>
                <a:gd name="T89" fmla="*/ 221 h 245"/>
                <a:gd name="T90" fmla="*/ 137 w 281"/>
                <a:gd name="T91" fmla="*/ 210 h 245"/>
                <a:gd name="T92" fmla="*/ 128 w 281"/>
                <a:gd name="T93" fmla="*/ 215 h 245"/>
                <a:gd name="T94" fmla="*/ 119 w 281"/>
                <a:gd name="T95" fmla="*/ 215 h 245"/>
                <a:gd name="T96" fmla="*/ 112 w 281"/>
                <a:gd name="T97" fmla="*/ 207 h 245"/>
                <a:gd name="T98" fmla="*/ 93 w 281"/>
                <a:gd name="T99" fmla="*/ 199 h 245"/>
                <a:gd name="T100" fmla="*/ 74 w 281"/>
                <a:gd name="T101" fmla="*/ 202 h 245"/>
                <a:gd name="T102" fmla="*/ 69 w 281"/>
                <a:gd name="T103" fmla="*/ 206 h 245"/>
                <a:gd name="T104" fmla="*/ 67 w 281"/>
                <a:gd name="T105" fmla="*/ 218 h 245"/>
                <a:gd name="T106" fmla="*/ 61 w 281"/>
                <a:gd name="T107" fmla="*/ 227 h 245"/>
                <a:gd name="T108" fmla="*/ 60 w 281"/>
                <a:gd name="T109" fmla="*/ 245 h 245"/>
                <a:gd name="T110" fmla="*/ 46 w 281"/>
                <a:gd name="T111" fmla="*/ 233 h 245"/>
                <a:gd name="T112" fmla="*/ 40 w 281"/>
                <a:gd name="T113" fmla="*/ 233 h 245"/>
                <a:gd name="T114" fmla="*/ 34 w 281"/>
                <a:gd name="T115" fmla="*/ 239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1" h="245">
                  <a:moveTo>
                    <a:pt x="34" y="239"/>
                  </a:moveTo>
                  <a:lnTo>
                    <a:pt x="34" y="225"/>
                  </a:lnTo>
                  <a:lnTo>
                    <a:pt x="13" y="220"/>
                  </a:lnTo>
                  <a:lnTo>
                    <a:pt x="12" y="210"/>
                  </a:lnTo>
                  <a:lnTo>
                    <a:pt x="2" y="197"/>
                  </a:lnTo>
                  <a:lnTo>
                    <a:pt x="0" y="187"/>
                  </a:lnTo>
                  <a:lnTo>
                    <a:pt x="1" y="177"/>
                  </a:lnTo>
                  <a:lnTo>
                    <a:pt x="13" y="176"/>
                  </a:lnTo>
                  <a:lnTo>
                    <a:pt x="19" y="169"/>
                  </a:lnTo>
                  <a:lnTo>
                    <a:pt x="44" y="167"/>
                  </a:lnTo>
                  <a:lnTo>
                    <a:pt x="60" y="164"/>
                  </a:lnTo>
                  <a:lnTo>
                    <a:pt x="62" y="151"/>
                  </a:lnTo>
                  <a:lnTo>
                    <a:pt x="72" y="137"/>
                  </a:lnTo>
                  <a:lnTo>
                    <a:pt x="71" y="89"/>
                  </a:lnTo>
                  <a:lnTo>
                    <a:pt x="97" y="80"/>
                  </a:lnTo>
                  <a:lnTo>
                    <a:pt x="149" y="39"/>
                  </a:lnTo>
                  <a:lnTo>
                    <a:pt x="209" y="0"/>
                  </a:lnTo>
                  <a:lnTo>
                    <a:pt x="238" y="9"/>
                  </a:lnTo>
                  <a:lnTo>
                    <a:pt x="248" y="20"/>
                  </a:lnTo>
                  <a:lnTo>
                    <a:pt x="261" y="12"/>
                  </a:lnTo>
                  <a:lnTo>
                    <a:pt x="266" y="45"/>
                  </a:lnTo>
                  <a:lnTo>
                    <a:pt x="273" y="50"/>
                  </a:lnTo>
                  <a:lnTo>
                    <a:pt x="274" y="57"/>
                  </a:lnTo>
                  <a:lnTo>
                    <a:pt x="281" y="64"/>
                  </a:lnTo>
                  <a:lnTo>
                    <a:pt x="278" y="73"/>
                  </a:lnTo>
                  <a:lnTo>
                    <a:pt x="271" y="115"/>
                  </a:lnTo>
                  <a:lnTo>
                    <a:pt x="271" y="142"/>
                  </a:lnTo>
                  <a:lnTo>
                    <a:pt x="248" y="162"/>
                  </a:lnTo>
                  <a:lnTo>
                    <a:pt x="241" y="189"/>
                  </a:lnTo>
                  <a:lnTo>
                    <a:pt x="249" y="197"/>
                  </a:lnTo>
                  <a:lnTo>
                    <a:pt x="249" y="210"/>
                  </a:lnTo>
                  <a:lnTo>
                    <a:pt x="260" y="210"/>
                  </a:lnTo>
                  <a:lnTo>
                    <a:pt x="259" y="220"/>
                  </a:lnTo>
                  <a:lnTo>
                    <a:pt x="254" y="221"/>
                  </a:lnTo>
                  <a:lnTo>
                    <a:pt x="253" y="228"/>
                  </a:lnTo>
                  <a:lnTo>
                    <a:pt x="250" y="228"/>
                  </a:lnTo>
                  <a:lnTo>
                    <a:pt x="237" y="206"/>
                  </a:lnTo>
                  <a:lnTo>
                    <a:pt x="233" y="205"/>
                  </a:lnTo>
                  <a:lnTo>
                    <a:pt x="219" y="216"/>
                  </a:lnTo>
                  <a:lnTo>
                    <a:pt x="205" y="210"/>
                  </a:lnTo>
                  <a:lnTo>
                    <a:pt x="195" y="209"/>
                  </a:lnTo>
                  <a:lnTo>
                    <a:pt x="189" y="212"/>
                  </a:lnTo>
                  <a:lnTo>
                    <a:pt x="179" y="212"/>
                  </a:lnTo>
                  <a:lnTo>
                    <a:pt x="168" y="220"/>
                  </a:lnTo>
                  <a:lnTo>
                    <a:pt x="159" y="221"/>
                  </a:lnTo>
                  <a:lnTo>
                    <a:pt x="137" y="210"/>
                  </a:lnTo>
                  <a:lnTo>
                    <a:pt x="128" y="215"/>
                  </a:lnTo>
                  <a:lnTo>
                    <a:pt x="119" y="215"/>
                  </a:lnTo>
                  <a:lnTo>
                    <a:pt x="112" y="207"/>
                  </a:lnTo>
                  <a:lnTo>
                    <a:pt x="93" y="199"/>
                  </a:lnTo>
                  <a:lnTo>
                    <a:pt x="74" y="202"/>
                  </a:lnTo>
                  <a:lnTo>
                    <a:pt x="69" y="206"/>
                  </a:lnTo>
                  <a:lnTo>
                    <a:pt x="67" y="218"/>
                  </a:lnTo>
                  <a:lnTo>
                    <a:pt x="61" y="227"/>
                  </a:lnTo>
                  <a:lnTo>
                    <a:pt x="60" y="245"/>
                  </a:lnTo>
                  <a:lnTo>
                    <a:pt x="46" y="233"/>
                  </a:lnTo>
                  <a:lnTo>
                    <a:pt x="40" y="233"/>
                  </a:lnTo>
                  <a:lnTo>
                    <a:pt x="34" y="239"/>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80" name="Freeform 133">
              <a:extLst>
                <a:ext uri="{FF2B5EF4-FFF2-40B4-BE49-F238E27FC236}">
                  <a16:creationId xmlns:a16="http://schemas.microsoft.com/office/drawing/2014/main" id="{F55F8D9E-9451-8449-BDD6-AFD547CF9EAC}"/>
                </a:ext>
              </a:extLst>
            </p:cNvPr>
            <p:cNvSpPr>
              <a:spLocks/>
            </p:cNvSpPr>
            <p:nvPr/>
          </p:nvSpPr>
          <p:spPr bwMode="auto">
            <a:xfrm>
              <a:off x="5784850" y="3451225"/>
              <a:ext cx="342900" cy="317500"/>
            </a:xfrm>
            <a:custGeom>
              <a:avLst/>
              <a:gdLst>
                <a:gd name="T0" fmla="*/ 106 w 216"/>
                <a:gd name="T1" fmla="*/ 189 h 200"/>
                <a:gd name="T2" fmla="*/ 87 w 216"/>
                <a:gd name="T3" fmla="*/ 197 h 200"/>
                <a:gd name="T4" fmla="*/ 80 w 216"/>
                <a:gd name="T5" fmla="*/ 196 h 200"/>
                <a:gd name="T6" fmla="*/ 73 w 216"/>
                <a:gd name="T7" fmla="*/ 200 h 200"/>
                <a:gd name="T8" fmla="*/ 59 w 216"/>
                <a:gd name="T9" fmla="*/ 200 h 200"/>
                <a:gd name="T10" fmla="*/ 49 w 216"/>
                <a:gd name="T11" fmla="*/ 187 h 200"/>
                <a:gd name="T12" fmla="*/ 43 w 216"/>
                <a:gd name="T13" fmla="*/ 172 h 200"/>
                <a:gd name="T14" fmla="*/ 30 w 216"/>
                <a:gd name="T15" fmla="*/ 158 h 200"/>
                <a:gd name="T16" fmla="*/ 16 w 216"/>
                <a:gd name="T17" fmla="*/ 158 h 200"/>
                <a:gd name="T18" fmla="*/ 0 w 216"/>
                <a:gd name="T19" fmla="*/ 158 h 200"/>
                <a:gd name="T20" fmla="*/ 1 w 216"/>
                <a:gd name="T21" fmla="*/ 125 h 200"/>
                <a:gd name="T22" fmla="*/ 0 w 216"/>
                <a:gd name="T23" fmla="*/ 112 h 200"/>
                <a:gd name="T24" fmla="*/ 4 w 216"/>
                <a:gd name="T25" fmla="*/ 98 h 200"/>
                <a:gd name="T26" fmla="*/ 9 w 216"/>
                <a:gd name="T27" fmla="*/ 92 h 200"/>
                <a:gd name="T28" fmla="*/ 18 w 216"/>
                <a:gd name="T29" fmla="*/ 79 h 200"/>
                <a:gd name="T30" fmla="*/ 16 w 216"/>
                <a:gd name="T31" fmla="*/ 74 h 200"/>
                <a:gd name="T32" fmla="*/ 20 w 216"/>
                <a:gd name="T33" fmla="*/ 65 h 200"/>
                <a:gd name="T34" fmla="*/ 16 w 216"/>
                <a:gd name="T35" fmla="*/ 53 h 200"/>
                <a:gd name="T36" fmla="*/ 16 w 216"/>
                <a:gd name="T37" fmla="*/ 46 h 200"/>
                <a:gd name="T38" fmla="*/ 17 w 216"/>
                <a:gd name="T39" fmla="*/ 28 h 200"/>
                <a:gd name="T40" fmla="*/ 23 w 216"/>
                <a:gd name="T41" fmla="*/ 19 h 200"/>
                <a:gd name="T42" fmla="*/ 25 w 216"/>
                <a:gd name="T43" fmla="*/ 7 h 200"/>
                <a:gd name="T44" fmla="*/ 30 w 216"/>
                <a:gd name="T45" fmla="*/ 3 h 200"/>
                <a:gd name="T46" fmla="*/ 49 w 216"/>
                <a:gd name="T47" fmla="*/ 0 h 200"/>
                <a:gd name="T48" fmla="*/ 68 w 216"/>
                <a:gd name="T49" fmla="*/ 8 h 200"/>
                <a:gd name="T50" fmla="*/ 75 w 216"/>
                <a:gd name="T51" fmla="*/ 16 h 200"/>
                <a:gd name="T52" fmla="*/ 84 w 216"/>
                <a:gd name="T53" fmla="*/ 16 h 200"/>
                <a:gd name="T54" fmla="*/ 93 w 216"/>
                <a:gd name="T55" fmla="*/ 11 h 200"/>
                <a:gd name="T56" fmla="*/ 115 w 216"/>
                <a:gd name="T57" fmla="*/ 22 h 200"/>
                <a:gd name="T58" fmla="*/ 124 w 216"/>
                <a:gd name="T59" fmla="*/ 21 h 200"/>
                <a:gd name="T60" fmla="*/ 135 w 216"/>
                <a:gd name="T61" fmla="*/ 13 h 200"/>
                <a:gd name="T62" fmla="*/ 145 w 216"/>
                <a:gd name="T63" fmla="*/ 13 h 200"/>
                <a:gd name="T64" fmla="*/ 151 w 216"/>
                <a:gd name="T65" fmla="*/ 10 h 200"/>
                <a:gd name="T66" fmla="*/ 161 w 216"/>
                <a:gd name="T67" fmla="*/ 11 h 200"/>
                <a:gd name="T68" fmla="*/ 175 w 216"/>
                <a:gd name="T69" fmla="*/ 17 h 200"/>
                <a:gd name="T70" fmla="*/ 189 w 216"/>
                <a:gd name="T71" fmla="*/ 6 h 200"/>
                <a:gd name="T72" fmla="*/ 193 w 216"/>
                <a:gd name="T73" fmla="*/ 7 h 200"/>
                <a:gd name="T74" fmla="*/ 206 w 216"/>
                <a:gd name="T75" fmla="*/ 29 h 200"/>
                <a:gd name="T76" fmla="*/ 209 w 216"/>
                <a:gd name="T77" fmla="*/ 29 h 200"/>
                <a:gd name="T78" fmla="*/ 216 w 216"/>
                <a:gd name="T79" fmla="*/ 37 h 200"/>
                <a:gd name="T80" fmla="*/ 214 w 216"/>
                <a:gd name="T81" fmla="*/ 41 h 200"/>
                <a:gd name="T82" fmla="*/ 214 w 216"/>
                <a:gd name="T83" fmla="*/ 48 h 200"/>
                <a:gd name="T84" fmla="*/ 199 w 216"/>
                <a:gd name="T85" fmla="*/ 64 h 200"/>
                <a:gd name="T86" fmla="*/ 194 w 216"/>
                <a:gd name="T87" fmla="*/ 77 h 200"/>
                <a:gd name="T88" fmla="*/ 191 w 216"/>
                <a:gd name="T89" fmla="*/ 88 h 200"/>
                <a:gd name="T90" fmla="*/ 187 w 216"/>
                <a:gd name="T91" fmla="*/ 93 h 200"/>
                <a:gd name="T92" fmla="*/ 184 w 216"/>
                <a:gd name="T93" fmla="*/ 107 h 200"/>
                <a:gd name="T94" fmla="*/ 174 w 216"/>
                <a:gd name="T95" fmla="*/ 116 h 200"/>
                <a:gd name="T96" fmla="*/ 172 w 216"/>
                <a:gd name="T97" fmla="*/ 126 h 200"/>
                <a:gd name="T98" fmla="*/ 167 w 216"/>
                <a:gd name="T99" fmla="*/ 135 h 200"/>
                <a:gd name="T100" fmla="*/ 166 w 216"/>
                <a:gd name="T101" fmla="*/ 143 h 200"/>
                <a:gd name="T102" fmla="*/ 153 w 216"/>
                <a:gd name="T103" fmla="*/ 150 h 200"/>
                <a:gd name="T104" fmla="*/ 143 w 216"/>
                <a:gd name="T105" fmla="*/ 142 h 200"/>
                <a:gd name="T106" fmla="*/ 136 w 216"/>
                <a:gd name="T107" fmla="*/ 142 h 200"/>
                <a:gd name="T108" fmla="*/ 125 w 216"/>
                <a:gd name="T109" fmla="*/ 154 h 200"/>
                <a:gd name="T110" fmla="*/ 120 w 216"/>
                <a:gd name="T111" fmla="*/ 155 h 200"/>
                <a:gd name="T112" fmla="*/ 111 w 216"/>
                <a:gd name="T113" fmla="*/ 175 h 200"/>
                <a:gd name="T114" fmla="*/ 106 w 216"/>
                <a:gd name="T115" fmla="*/ 18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6" h="200">
                  <a:moveTo>
                    <a:pt x="106" y="189"/>
                  </a:moveTo>
                  <a:lnTo>
                    <a:pt x="87" y="197"/>
                  </a:lnTo>
                  <a:lnTo>
                    <a:pt x="80" y="196"/>
                  </a:lnTo>
                  <a:lnTo>
                    <a:pt x="73" y="200"/>
                  </a:lnTo>
                  <a:lnTo>
                    <a:pt x="59" y="200"/>
                  </a:lnTo>
                  <a:lnTo>
                    <a:pt x="49" y="187"/>
                  </a:lnTo>
                  <a:lnTo>
                    <a:pt x="43" y="172"/>
                  </a:lnTo>
                  <a:lnTo>
                    <a:pt x="30" y="158"/>
                  </a:lnTo>
                  <a:lnTo>
                    <a:pt x="16" y="158"/>
                  </a:lnTo>
                  <a:lnTo>
                    <a:pt x="0" y="158"/>
                  </a:lnTo>
                  <a:lnTo>
                    <a:pt x="1" y="125"/>
                  </a:lnTo>
                  <a:lnTo>
                    <a:pt x="0" y="112"/>
                  </a:lnTo>
                  <a:lnTo>
                    <a:pt x="4" y="98"/>
                  </a:lnTo>
                  <a:lnTo>
                    <a:pt x="9" y="92"/>
                  </a:lnTo>
                  <a:lnTo>
                    <a:pt x="18" y="79"/>
                  </a:lnTo>
                  <a:lnTo>
                    <a:pt x="16" y="74"/>
                  </a:lnTo>
                  <a:lnTo>
                    <a:pt x="20" y="65"/>
                  </a:lnTo>
                  <a:lnTo>
                    <a:pt x="16" y="53"/>
                  </a:lnTo>
                  <a:lnTo>
                    <a:pt x="16" y="46"/>
                  </a:lnTo>
                  <a:lnTo>
                    <a:pt x="17" y="28"/>
                  </a:lnTo>
                  <a:lnTo>
                    <a:pt x="23" y="19"/>
                  </a:lnTo>
                  <a:lnTo>
                    <a:pt x="25" y="7"/>
                  </a:lnTo>
                  <a:lnTo>
                    <a:pt x="30" y="3"/>
                  </a:lnTo>
                  <a:lnTo>
                    <a:pt x="49" y="0"/>
                  </a:lnTo>
                  <a:lnTo>
                    <a:pt x="68" y="8"/>
                  </a:lnTo>
                  <a:lnTo>
                    <a:pt x="75" y="16"/>
                  </a:lnTo>
                  <a:lnTo>
                    <a:pt x="84" y="16"/>
                  </a:lnTo>
                  <a:lnTo>
                    <a:pt x="93" y="11"/>
                  </a:lnTo>
                  <a:lnTo>
                    <a:pt x="115" y="22"/>
                  </a:lnTo>
                  <a:lnTo>
                    <a:pt x="124" y="21"/>
                  </a:lnTo>
                  <a:lnTo>
                    <a:pt x="135" y="13"/>
                  </a:lnTo>
                  <a:lnTo>
                    <a:pt x="145" y="13"/>
                  </a:lnTo>
                  <a:lnTo>
                    <a:pt x="151" y="10"/>
                  </a:lnTo>
                  <a:lnTo>
                    <a:pt x="161" y="11"/>
                  </a:lnTo>
                  <a:lnTo>
                    <a:pt x="175" y="17"/>
                  </a:lnTo>
                  <a:lnTo>
                    <a:pt x="189" y="6"/>
                  </a:lnTo>
                  <a:lnTo>
                    <a:pt x="193" y="7"/>
                  </a:lnTo>
                  <a:lnTo>
                    <a:pt x="206" y="29"/>
                  </a:lnTo>
                  <a:lnTo>
                    <a:pt x="209" y="29"/>
                  </a:lnTo>
                  <a:lnTo>
                    <a:pt x="216" y="37"/>
                  </a:lnTo>
                  <a:lnTo>
                    <a:pt x="214" y="41"/>
                  </a:lnTo>
                  <a:lnTo>
                    <a:pt x="214" y="48"/>
                  </a:lnTo>
                  <a:lnTo>
                    <a:pt x="199" y="64"/>
                  </a:lnTo>
                  <a:lnTo>
                    <a:pt x="194" y="77"/>
                  </a:lnTo>
                  <a:lnTo>
                    <a:pt x="191" y="88"/>
                  </a:lnTo>
                  <a:lnTo>
                    <a:pt x="187" y="93"/>
                  </a:lnTo>
                  <a:lnTo>
                    <a:pt x="184" y="107"/>
                  </a:lnTo>
                  <a:lnTo>
                    <a:pt x="174" y="116"/>
                  </a:lnTo>
                  <a:lnTo>
                    <a:pt x="172" y="126"/>
                  </a:lnTo>
                  <a:lnTo>
                    <a:pt x="167" y="135"/>
                  </a:lnTo>
                  <a:lnTo>
                    <a:pt x="166" y="143"/>
                  </a:lnTo>
                  <a:lnTo>
                    <a:pt x="153" y="150"/>
                  </a:lnTo>
                  <a:lnTo>
                    <a:pt x="143" y="142"/>
                  </a:lnTo>
                  <a:lnTo>
                    <a:pt x="136" y="142"/>
                  </a:lnTo>
                  <a:lnTo>
                    <a:pt x="125" y="154"/>
                  </a:lnTo>
                  <a:lnTo>
                    <a:pt x="120" y="155"/>
                  </a:lnTo>
                  <a:lnTo>
                    <a:pt x="111" y="175"/>
                  </a:lnTo>
                  <a:lnTo>
                    <a:pt x="106" y="189"/>
                  </a:lnTo>
                  <a:close/>
                </a:path>
              </a:pathLst>
            </a:custGeom>
            <a:solidFill>
              <a:schemeClr val="bg1">
                <a:lumMod val="40000"/>
                <a:lumOff val="60000"/>
              </a:schemeClr>
            </a:solid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81" name="Freeform 134">
              <a:extLst>
                <a:ext uri="{FF2B5EF4-FFF2-40B4-BE49-F238E27FC236}">
                  <a16:creationId xmlns:a16="http://schemas.microsoft.com/office/drawing/2014/main" id="{A859709D-21A0-A646-9C93-D85BD3396C80}"/>
                </a:ext>
              </a:extLst>
            </p:cNvPr>
            <p:cNvSpPr>
              <a:spLocks/>
            </p:cNvSpPr>
            <p:nvPr/>
          </p:nvSpPr>
          <p:spPr bwMode="auto">
            <a:xfrm>
              <a:off x="3167063" y="3413126"/>
              <a:ext cx="136525" cy="142875"/>
            </a:xfrm>
            <a:custGeom>
              <a:avLst/>
              <a:gdLst>
                <a:gd name="T0" fmla="*/ 33 w 86"/>
                <a:gd name="T1" fmla="*/ 82 h 90"/>
                <a:gd name="T2" fmla="*/ 27 w 86"/>
                <a:gd name="T3" fmla="*/ 75 h 90"/>
                <a:gd name="T4" fmla="*/ 19 w 86"/>
                <a:gd name="T5" fmla="*/ 67 h 90"/>
                <a:gd name="T6" fmla="*/ 15 w 86"/>
                <a:gd name="T7" fmla="*/ 60 h 90"/>
                <a:gd name="T8" fmla="*/ 8 w 86"/>
                <a:gd name="T9" fmla="*/ 54 h 90"/>
                <a:gd name="T10" fmla="*/ 0 w 86"/>
                <a:gd name="T11" fmla="*/ 44 h 90"/>
                <a:gd name="T12" fmla="*/ 2 w 86"/>
                <a:gd name="T13" fmla="*/ 41 h 90"/>
                <a:gd name="T14" fmla="*/ 5 w 86"/>
                <a:gd name="T15" fmla="*/ 44 h 90"/>
                <a:gd name="T16" fmla="*/ 6 w 86"/>
                <a:gd name="T17" fmla="*/ 43 h 90"/>
                <a:gd name="T18" fmla="*/ 12 w 86"/>
                <a:gd name="T19" fmla="*/ 42 h 90"/>
                <a:gd name="T20" fmla="*/ 15 w 86"/>
                <a:gd name="T21" fmla="*/ 37 h 90"/>
                <a:gd name="T22" fmla="*/ 18 w 86"/>
                <a:gd name="T23" fmla="*/ 37 h 90"/>
                <a:gd name="T24" fmla="*/ 18 w 86"/>
                <a:gd name="T25" fmla="*/ 27 h 90"/>
                <a:gd name="T26" fmla="*/ 23 w 86"/>
                <a:gd name="T27" fmla="*/ 26 h 90"/>
                <a:gd name="T28" fmla="*/ 26 w 86"/>
                <a:gd name="T29" fmla="*/ 26 h 90"/>
                <a:gd name="T30" fmla="*/ 31 w 86"/>
                <a:gd name="T31" fmla="*/ 21 h 90"/>
                <a:gd name="T32" fmla="*/ 36 w 86"/>
                <a:gd name="T33" fmla="*/ 25 h 90"/>
                <a:gd name="T34" fmla="*/ 38 w 86"/>
                <a:gd name="T35" fmla="*/ 22 h 90"/>
                <a:gd name="T36" fmla="*/ 41 w 86"/>
                <a:gd name="T37" fmla="*/ 20 h 90"/>
                <a:gd name="T38" fmla="*/ 48 w 86"/>
                <a:gd name="T39" fmla="*/ 14 h 90"/>
                <a:gd name="T40" fmla="*/ 49 w 86"/>
                <a:gd name="T41" fmla="*/ 10 h 90"/>
                <a:gd name="T42" fmla="*/ 51 w 86"/>
                <a:gd name="T43" fmla="*/ 10 h 90"/>
                <a:gd name="T44" fmla="*/ 54 w 86"/>
                <a:gd name="T45" fmla="*/ 5 h 90"/>
                <a:gd name="T46" fmla="*/ 56 w 86"/>
                <a:gd name="T47" fmla="*/ 5 h 90"/>
                <a:gd name="T48" fmla="*/ 58 w 86"/>
                <a:gd name="T49" fmla="*/ 8 h 90"/>
                <a:gd name="T50" fmla="*/ 62 w 86"/>
                <a:gd name="T51" fmla="*/ 9 h 90"/>
                <a:gd name="T52" fmla="*/ 66 w 86"/>
                <a:gd name="T53" fmla="*/ 6 h 90"/>
                <a:gd name="T54" fmla="*/ 71 w 86"/>
                <a:gd name="T55" fmla="*/ 6 h 90"/>
                <a:gd name="T56" fmla="*/ 77 w 86"/>
                <a:gd name="T57" fmla="*/ 3 h 90"/>
                <a:gd name="T58" fmla="*/ 80 w 86"/>
                <a:gd name="T59" fmla="*/ 0 h 90"/>
                <a:gd name="T60" fmla="*/ 86 w 86"/>
                <a:gd name="T61" fmla="*/ 1 h 90"/>
                <a:gd name="T62" fmla="*/ 85 w 86"/>
                <a:gd name="T63" fmla="*/ 3 h 90"/>
                <a:gd name="T64" fmla="*/ 83 w 86"/>
                <a:gd name="T65" fmla="*/ 8 h 90"/>
                <a:gd name="T66" fmla="*/ 84 w 86"/>
                <a:gd name="T67" fmla="*/ 15 h 90"/>
                <a:gd name="T68" fmla="*/ 79 w 86"/>
                <a:gd name="T69" fmla="*/ 22 h 90"/>
                <a:gd name="T70" fmla="*/ 77 w 86"/>
                <a:gd name="T71" fmla="*/ 30 h 90"/>
                <a:gd name="T72" fmla="*/ 76 w 86"/>
                <a:gd name="T73" fmla="*/ 40 h 90"/>
                <a:gd name="T74" fmla="*/ 76 w 86"/>
                <a:gd name="T75" fmla="*/ 45 h 90"/>
                <a:gd name="T76" fmla="*/ 76 w 86"/>
                <a:gd name="T77" fmla="*/ 54 h 90"/>
                <a:gd name="T78" fmla="*/ 73 w 86"/>
                <a:gd name="T79" fmla="*/ 56 h 90"/>
                <a:gd name="T80" fmla="*/ 70 w 86"/>
                <a:gd name="T81" fmla="*/ 65 h 90"/>
                <a:gd name="T82" fmla="*/ 71 w 86"/>
                <a:gd name="T83" fmla="*/ 71 h 90"/>
                <a:gd name="T84" fmla="*/ 67 w 86"/>
                <a:gd name="T85" fmla="*/ 76 h 90"/>
                <a:gd name="T86" fmla="*/ 67 w 86"/>
                <a:gd name="T87" fmla="*/ 82 h 90"/>
                <a:gd name="T88" fmla="*/ 70 w 86"/>
                <a:gd name="T89" fmla="*/ 85 h 90"/>
                <a:gd name="T90" fmla="*/ 65 w 86"/>
                <a:gd name="T91" fmla="*/ 90 h 90"/>
                <a:gd name="T92" fmla="*/ 60 w 86"/>
                <a:gd name="T93" fmla="*/ 88 h 90"/>
                <a:gd name="T94" fmla="*/ 57 w 86"/>
                <a:gd name="T95" fmla="*/ 84 h 90"/>
                <a:gd name="T96" fmla="*/ 52 w 86"/>
                <a:gd name="T97" fmla="*/ 82 h 90"/>
                <a:gd name="T98" fmla="*/ 47 w 86"/>
                <a:gd name="T99" fmla="*/ 85 h 90"/>
                <a:gd name="T100" fmla="*/ 36 w 86"/>
                <a:gd name="T101" fmla="*/ 79 h 90"/>
                <a:gd name="T102" fmla="*/ 33 w 86"/>
                <a:gd name="T103" fmla="*/ 8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6" h="90">
                  <a:moveTo>
                    <a:pt x="33" y="82"/>
                  </a:moveTo>
                  <a:lnTo>
                    <a:pt x="27" y="75"/>
                  </a:lnTo>
                  <a:lnTo>
                    <a:pt x="19" y="67"/>
                  </a:lnTo>
                  <a:lnTo>
                    <a:pt x="15" y="60"/>
                  </a:lnTo>
                  <a:lnTo>
                    <a:pt x="8" y="54"/>
                  </a:lnTo>
                  <a:lnTo>
                    <a:pt x="0" y="44"/>
                  </a:lnTo>
                  <a:lnTo>
                    <a:pt x="2" y="41"/>
                  </a:lnTo>
                  <a:lnTo>
                    <a:pt x="5" y="44"/>
                  </a:lnTo>
                  <a:lnTo>
                    <a:pt x="6" y="43"/>
                  </a:lnTo>
                  <a:lnTo>
                    <a:pt x="12" y="42"/>
                  </a:lnTo>
                  <a:lnTo>
                    <a:pt x="15" y="37"/>
                  </a:lnTo>
                  <a:lnTo>
                    <a:pt x="18" y="37"/>
                  </a:lnTo>
                  <a:lnTo>
                    <a:pt x="18" y="27"/>
                  </a:lnTo>
                  <a:lnTo>
                    <a:pt x="23" y="26"/>
                  </a:lnTo>
                  <a:lnTo>
                    <a:pt x="26" y="26"/>
                  </a:lnTo>
                  <a:lnTo>
                    <a:pt x="31" y="21"/>
                  </a:lnTo>
                  <a:lnTo>
                    <a:pt x="36" y="25"/>
                  </a:lnTo>
                  <a:lnTo>
                    <a:pt x="38" y="22"/>
                  </a:lnTo>
                  <a:lnTo>
                    <a:pt x="41" y="20"/>
                  </a:lnTo>
                  <a:lnTo>
                    <a:pt x="48" y="14"/>
                  </a:lnTo>
                  <a:lnTo>
                    <a:pt x="49" y="10"/>
                  </a:lnTo>
                  <a:lnTo>
                    <a:pt x="51" y="10"/>
                  </a:lnTo>
                  <a:lnTo>
                    <a:pt x="54" y="5"/>
                  </a:lnTo>
                  <a:lnTo>
                    <a:pt x="56" y="5"/>
                  </a:lnTo>
                  <a:lnTo>
                    <a:pt x="58" y="8"/>
                  </a:lnTo>
                  <a:lnTo>
                    <a:pt x="62" y="9"/>
                  </a:lnTo>
                  <a:lnTo>
                    <a:pt x="66" y="6"/>
                  </a:lnTo>
                  <a:lnTo>
                    <a:pt x="71" y="6"/>
                  </a:lnTo>
                  <a:lnTo>
                    <a:pt x="77" y="3"/>
                  </a:lnTo>
                  <a:lnTo>
                    <a:pt x="80" y="0"/>
                  </a:lnTo>
                  <a:lnTo>
                    <a:pt x="86" y="1"/>
                  </a:lnTo>
                  <a:lnTo>
                    <a:pt x="85" y="3"/>
                  </a:lnTo>
                  <a:lnTo>
                    <a:pt x="83" y="8"/>
                  </a:lnTo>
                  <a:lnTo>
                    <a:pt x="84" y="15"/>
                  </a:lnTo>
                  <a:lnTo>
                    <a:pt x="79" y="22"/>
                  </a:lnTo>
                  <a:lnTo>
                    <a:pt x="77" y="30"/>
                  </a:lnTo>
                  <a:lnTo>
                    <a:pt x="76" y="40"/>
                  </a:lnTo>
                  <a:lnTo>
                    <a:pt x="76" y="45"/>
                  </a:lnTo>
                  <a:lnTo>
                    <a:pt x="76" y="54"/>
                  </a:lnTo>
                  <a:lnTo>
                    <a:pt x="73" y="56"/>
                  </a:lnTo>
                  <a:lnTo>
                    <a:pt x="70" y="65"/>
                  </a:lnTo>
                  <a:lnTo>
                    <a:pt x="71" y="71"/>
                  </a:lnTo>
                  <a:lnTo>
                    <a:pt x="67" y="76"/>
                  </a:lnTo>
                  <a:lnTo>
                    <a:pt x="67" y="82"/>
                  </a:lnTo>
                  <a:lnTo>
                    <a:pt x="70" y="85"/>
                  </a:lnTo>
                  <a:lnTo>
                    <a:pt x="65" y="90"/>
                  </a:lnTo>
                  <a:lnTo>
                    <a:pt x="60" y="88"/>
                  </a:lnTo>
                  <a:lnTo>
                    <a:pt x="57" y="84"/>
                  </a:lnTo>
                  <a:lnTo>
                    <a:pt x="52" y="82"/>
                  </a:lnTo>
                  <a:lnTo>
                    <a:pt x="47" y="85"/>
                  </a:lnTo>
                  <a:lnTo>
                    <a:pt x="36" y="79"/>
                  </a:lnTo>
                  <a:lnTo>
                    <a:pt x="33" y="82"/>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82" name="Freeform 135">
              <a:extLst>
                <a:ext uri="{FF2B5EF4-FFF2-40B4-BE49-F238E27FC236}">
                  <a16:creationId xmlns:a16="http://schemas.microsoft.com/office/drawing/2014/main" id="{A30B85EE-EADC-E848-B6B5-719E7F367909}"/>
                </a:ext>
              </a:extLst>
            </p:cNvPr>
            <p:cNvSpPr>
              <a:spLocks/>
            </p:cNvSpPr>
            <p:nvPr/>
          </p:nvSpPr>
          <p:spPr bwMode="auto">
            <a:xfrm>
              <a:off x="5789613" y="2155826"/>
              <a:ext cx="92075" cy="85725"/>
            </a:xfrm>
            <a:custGeom>
              <a:avLst/>
              <a:gdLst>
                <a:gd name="T0" fmla="*/ 42 w 58"/>
                <a:gd name="T1" fmla="*/ 0 h 54"/>
                <a:gd name="T2" fmla="*/ 55 w 58"/>
                <a:gd name="T3" fmla="*/ 0 h 54"/>
                <a:gd name="T4" fmla="*/ 58 w 58"/>
                <a:gd name="T5" fmla="*/ 7 h 54"/>
                <a:gd name="T6" fmla="*/ 55 w 58"/>
                <a:gd name="T7" fmla="*/ 25 h 54"/>
                <a:gd name="T8" fmla="*/ 51 w 58"/>
                <a:gd name="T9" fmla="*/ 33 h 54"/>
                <a:gd name="T10" fmla="*/ 42 w 58"/>
                <a:gd name="T11" fmla="*/ 33 h 54"/>
                <a:gd name="T12" fmla="*/ 45 w 58"/>
                <a:gd name="T13" fmla="*/ 54 h 54"/>
                <a:gd name="T14" fmla="*/ 36 w 58"/>
                <a:gd name="T15" fmla="*/ 49 h 54"/>
                <a:gd name="T16" fmla="*/ 26 w 58"/>
                <a:gd name="T17" fmla="*/ 40 h 54"/>
                <a:gd name="T18" fmla="*/ 11 w 58"/>
                <a:gd name="T19" fmla="*/ 44 h 54"/>
                <a:gd name="T20" fmla="*/ 0 w 58"/>
                <a:gd name="T21" fmla="*/ 43 h 54"/>
                <a:gd name="T22" fmla="*/ 8 w 58"/>
                <a:gd name="T23" fmla="*/ 37 h 54"/>
                <a:gd name="T24" fmla="*/ 21 w 58"/>
                <a:gd name="T25" fmla="*/ 8 h 54"/>
                <a:gd name="T26" fmla="*/ 42 w 58"/>
                <a:gd name="T2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 h="54">
                  <a:moveTo>
                    <a:pt x="42" y="0"/>
                  </a:moveTo>
                  <a:lnTo>
                    <a:pt x="55" y="0"/>
                  </a:lnTo>
                  <a:lnTo>
                    <a:pt x="58" y="7"/>
                  </a:lnTo>
                  <a:lnTo>
                    <a:pt x="55" y="25"/>
                  </a:lnTo>
                  <a:lnTo>
                    <a:pt x="51" y="33"/>
                  </a:lnTo>
                  <a:lnTo>
                    <a:pt x="42" y="33"/>
                  </a:lnTo>
                  <a:lnTo>
                    <a:pt x="45" y="54"/>
                  </a:lnTo>
                  <a:lnTo>
                    <a:pt x="36" y="49"/>
                  </a:lnTo>
                  <a:lnTo>
                    <a:pt x="26" y="40"/>
                  </a:lnTo>
                  <a:lnTo>
                    <a:pt x="11" y="44"/>
                  </a:lnTo>
                  <a:lnTo>
                    <a:pt x="0" y="43"/>
                  </a:lnTo>
                  <a:lnTo>
                    <a:pt x="8" y="37"/>
                  </a:lnTo>
                  <a:lnTo>
                    <a:pt x="21" y="8"/>
                  </a:lnTo>
                  <a:lnTo>
                    <a:pt x="42" y="0"/>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83" name="Freeform 136">
              <a:extLst>
                <a:ext uri="{FF2B5EF4-FFF2-40B4-BE49-F238E27FC236}">
                  <a16:creationId xmlns:a16="http://schemas.microsoft.com/office/drawing/2014/main" id="{44594D56-FA15-924E-8DFA-61E569E9BED5}"/>
                </a:ext>
              </a:extLst>
            </p:cNvPr>
            <p:cNvSpPr>
              <a:spLocks/>
            </p:cNvSpPr>
            <p:nvPr/>
          </p:nvSpPr>
          <p:spPr bwMode="auto">
            <a:xfrm>
              <a:off x="5819775" y="1628775"/>
              <a:ext cx="539750" cy="382588"/>
            </a:xfrm>
            <a:custGeom>
              <a:avLst/>
              <a:gdLst>
                <a:gd name="T0" fmla="*/ 294 w 340"/>
                <a:gd name="T1" fmla="*/ 0 h 241"/>
                <a:gd name="T2" fmla="*/ 338 w 340"/>
                <a:gd name="T3" fmla="*/ 13 h 241"/>
                <a:gd name="T4" fmla="*/ 322 w 340"/>
                <a:gd name="T5" fmla="*/ 17 h 241"/>
                <a:gd name="T6" fmla="*/ 340 w 340"/>
                <a:gd name="T7" fmla="*/ 28 h 241"/>
                <a:gd name="T8" fmla="*/ 319 w 340"/>
                <a:gd name="T9" fmla="*/ 35 h 241"/>
                <a:gd name="T10" fmla="*/ 309 w 340"/>
                <a:gd name="T11" fmla="*/ 37 h 241"/>
                <a:gd name="T12" fmla="*/ 311 w 340"/>
                <a:gd name="T13" fmla="*/ 24 h 241"/>
                <a:gd name="T14" fmla="*/ 293 w 340"/>
                <a:gd name="T15" fmla="*/ 18 h 241"/>
                <a:gd name="T16" fmla="*/ 274 w 340"/>
                <a:gd name="T17" fmla="*/ 23 h 241"/>
                <a:gd name="T18" fmla="*/ 270 w 340"/>
                <a:gd name="T19" fmla="*/ 36 h 241"/>
                <a:gd name="T20" fmla="*/ 259 w 340"/>
                <a:gd name="T21" fmla="*/ 44 h 241"/>
                <a:gd name="T22" fmla="*/ 244 w 340"/>
                <a:gd name="T23" fmla="*/ 40 h 241"/>
                <a:gd name="T24" fmla="*/ 227 w 340"/>
                <a:gd name="T25" fmla="*/ 40 h 241"/>
                <a:gd name="T26" fmla="*/ 210 w 340"/>
                <a:gd name="T27" fmla="*/ 31 h 241"/>
                <a:gd name="T28" fmla="*/ 203 w 340"/>
                <a:gd name="T29" fmla="*/ 36 h 241"/>
                <a:gd name="T30" fmla="*/ 195 w 340"/>
                <a:gd name="T31" fmla="*/ 37 h 241"/>
                <a:gd name="T32" fmla="*/ 195 w 340"/>
                <a:gd name="T33" fmla="*/ 48 h 241"/>
                <a:gd name="T34" fmla="*/ 170 w 340"/>
                <a:gd name="T35" fmla="*/ 45 h 241"/>
                <a:gd name="T36" fmla="*/ 168 w 340"/>
                <a:gd name="T37" fmla="*/ 55 h 241"/>
                <a:gd name="T38" fmla="*/ 155 w 340"/>
                <a:gd name="T39" fmla="*/ 55 h 241"/>
                <a:gd name="T40" fmla="*/ 148 w 340"/>
                <a:gd name="T41" fmla="*/ 68 h 241"/>
                <a:gd name="T42" fmla="*/ 137 w 340"/>
                <a:gd name="T43" fmla="*/ 88 h 241"/>
                <a:gd name="T44" fmla="*/ 118 w 340"/>
                <a:gd name="T45" fmla="*/ 114 h 241"/>
                <a:gd name="T46" fmla="*/ 124 w 340"/>
                <a:gd name="T47" fmla="*/ 120 h 241"/>
                <a:gd name="T48" fmla="*/ 120 w 340"/>
                <a:gd name="T49" fmla="*/ 127 h 241"/>
                <a:gd name="T50" fmla="*/ 106 w 340"/>
                <a:gd name="T51" fmla="*/ 127 h 241"/>
                <a:gd name="T52" fmla="*/ 98 w 340"/>
                <a:gd name="T53" fmla="*/ 145 h 241"/>
                <a:gd name="T54" fmla="*/ 102 w 340"/>
                <a:gd name="T55" fmla="*/ 170 h 241"/>
                <a:gd name="T56" fmla="*/ 112 w 340"/>
                <a:gd name="T57" fmla="*/ 179 h 241"/>
                <a:gd name="T58" fmla="*/ 109 w 340"/>
                <a:gd name="T59" fmla="*/ 202 h 241"/>
                <a:gd name="T60" fmla="*/ 98 w 340"/>
                <a:gd name="T61" fmla="*/ 215 h 241"/>
                <a:gd name="T62" fmla="*/ 92 w 340"/>
                <a:gd name="T63" fmla="*/ 226 h 241"/>
                <a:gd name="T64" fmla="*/ 81 w 340"/>
                <a:gd name="T65" fmla="*/ 214 h 241"/>
                <a:gd name="T66" fmla="*/ 54 w 340"/>
                <a:gd name="T67" fmla="*/ 237 h 241"/>
                <a:gd name="T68" fmla="*/ 34 w 340"/>
                <a:gd name="T69" fmla="*/ 241 h 241"/>
                <a:gd name="T70" fmla="*/ 13 w 340"/>
                <a:gd name="T71" fmla="*/ 231 h 241"/>
                <a:gd name="T72" fmla="*/ 7 w 340"/>
                <a:gd name="T73" fmla="*/ 211 h 241"/>
                <a:gd name="T74" fmla="*/ 0 w 340"/>
                <a:gd name="T75" fmla="*/ 166 h 241"/>
                <a:gd name="T76" fmla="*/ 13 w 340"/>
                <a:gd name="T77" fmla="*/ 154 h 241"/>
                <a:gd name="T78" fmla="*/ 50 w 340"/>
                <a:gd name="T79" fmla="*/ 139 h 241"/>
                <a:gd name="T80" fmla="*/ 76 w 340"/>
                <a:gd name="T81" fmla="*/ 119 h 241"/>
                <a:gd name="T82" fmla="*/ 99 w 340"/>
                <a:gd name="T83" fmla="*/ 94 h 241"/>
                <a:gd name="T84" fmla="*/ 128 w 340"/>
                <a:gd name="T85" fmla="*/ 59 h 241"/>
                <a:gd name="T86" fmla="*/ 149 w 340"/>
                <a:gd name="T87" fmla="*/ 45 h 241"/>
                <a:gd name="T88" fmla="*/ 182 w 340"/>
                <a:gd name="T89" fmla="*/ 24 h 241"/>
                <a:gd name="T90" fmla="*/ 209 w 340"/>
                <a:gd name="T91" fmla="*/ 16 h 241"/>
                <a:gd name="T92" fmla="*/ 231 w 340"/>
                <a:gd name="T93" fmla="*/ 17 h 241"/>
                <a:gd name="T94" fmla="*/ 247 w 340"/>
                <a:gd name="T95" fmla="*/ 3 h 241"/>
                <a:gd name="T96" fmla="*/ 271 w 340"/>
                <a:gd name="T97" fmla="*/ 3 h 241"/>
                <a:gd name="T98" fmla="*/ 294 w 340"/>
                <a:gd name="T99"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40" h="241">
                  <a:moveTo>
                    <a:pt x="294" y="0"/>
                  </a:moveTo>
                  <a:lnTo>
                    <a:pt x="338" y="13"/>
                  </a:lnTo>
                  <a:lnTo>
                    <a:pt x="322" y="17"/>
                  </a:lnTo>
                  <a:lnTo>
                    <a:pt x="340" y="28"/>
                  </a:lnTo>
                  <a:lnTo>
                    <a:pt x="319" y="35"/>
                  </a:lnTo>
                  <a:lnTo>
                    <a:pt x="309" y="37"/>
                  </a:lnTo>
                  <a:lnTo>
                    <a:pt x="311" y="24"/>
                  </a:lnTo>
                  <a:lnTo>
                    <a:pt x="293" y="18"/>
                  </a:lnTo>
                  <a:lnTo>
                    <a:pt x="274" y="23"/>
                  </a:lnTo>
                  <a:lnTo>
                    <a:pt x="270" y="36"/>
                  </a:lnTo>
                  <a:lnTo>
                    <a:pt x="259" y="44"/>
                  </a:lnTo>
                  <a:lnTo>
                    <a:pt x="244" y="40"/>
                  </a:lnTo>
                  <a:lnTo>
                    <a:pt x="227" y="40"/>
                  </a:lnTo>
                  <a:lnTo>
                    <a:pt x="210" y="31"/>
                  </a:lnTo>
                  <a:lnTo>
                    <a:pt x="203" y="36"/>
                  </a:lnTo>
                  <a:lnTo>
                    <a:pt x="195" y="37"/>
                  </a:lnTo>
                  <a:lnTo>
                    <a:pt x="195" y="48"/>
                  </a:lnTo>
                  <a:lnTo>
                    <a:pt x="170" y="45"/>
                  </a:lnTo>
                  <a:lnTo>
                    <a:pt x="168" y="55"/>
                  </a:lnTo>
                  <a:lnTo>
                    <a:pt x="155" y="55"/>
                  </a:lnTo>
                  <a:lnTo>
                    <a:pt x="148" y="68"/>
                  </a:lnTo>
                  <a:lnTo>
                    <a:pt x="137" y="88"/>
                  </a:lnTo>
                  <a:lnTo>
                    <a:pt x="118" y="114"/>
                  </a:lnTo>
                  <a:lnTo>
                    <a:pt x="124" y="120"/>
                  </a:lnTo>
                  <a:lnTo>
                    <a:pt x="120" y="127"/>
                  </a:lnTo>
                  <a:lnTo>
                    <a:pt x="106" y="127"/>
                  </a:lnTo>
                  <a:lnTo>
                    <a:pt x="98" y="145"/>
                  </a:lnTo>
                  <a:lnTo>
                    <a:pt x="102" y="170"/>
                  </a:lnTo>
                  <a:lnTo>
                    <a:pt x="112" y="179"/>
                  </a:lnTo>
                  <a:lnTo>
                    <a:pt x="109" y="202"/>
                  </a:lnTo>
                  <a:lnTo>
                    <a:pt x="98" y="215"/>
                  </a:lnTo>
                  <a:lnTo>
                    <a:pt x="92" y="226"/>
                  </a:lnTo>
                  <a:lnTo>
                    <a:pt x="81" y="214"/>
                  </a:lnTo>
                  <a:lnTo>
                    <a:pt x="54" y="237"/>
                  </a:lnTo>
                  <a:lnTo>
                    <a:pt x="34" y="241"/>
                  </a:lnTo>
                  <a:lnTo>
                    <a:pt x="13" y="231"/>
                  </a:lnTo>
                  <a:lnTo>
                    <a:pt x="7" y="211"/>
                  </a:lnTo>
                  <a:lnTo>
                    <a:pt x="0" y="166"/>
                  </a:lnTo>
                  <a:lnTo>
                    <a:pt x="13" y="154"/>
                  </a:lnTo>
                  <a:lnTo>
                    <a:pt x="50" y="139"/>
                  </a:lnTo>
                  <a:lnTo>
                    <a:pt x="76" y="119"/>
                  </a:lnTo>
                  <a:lnTo>
                    <a:pt x="99" y="94"/>
                  </a:lnTo>
                  <a:lnTo>
                    <a:pt x="128" y="59"/>
                  </a:lnTo>
                  <a:lnTo>
                    <a:pt x="149" y="45"/>
                  </a:lnTo>
                  <a:lnTo>
                    <a:pt x="182" y="24"/>
                  </a:lnTo>
                  <a:lnTo>
                    <a:pt x="209" y="16"/>
                  </a:lnTo>
                  <a:lnTo>
                    <a:pt x="231" y="17"/>
                  </a:lnTo>
                  <a:lnTo>
                    <a:pt x="247" y="3"/>
                  </a:lnTo>
                  <a:lnTo>
                    <a:pt x="271" y="3"/>
                  </a:lnTo>
                  <a:lnTo>
                    <a:pt x="294" y="0"/>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84" name="Freeform 137">
              <a:extLst>
                <a:ext uri="{FF2B5EF4-FFF2-40B4-BE49-F238E27FC236}">
                  <a16:creationId xmlns:a16="http://schemas.microsoft.com/office/drawing/2014/main" id="{174B2C6E-513E-774A-A0C0-06C76A270CEB}"/>
                </a:ext>
              </a:extLst>
            </p:cNvPr>
            <p:cNvSpPr>
              <a:spLocks/>
            </p:cNvSpPr>
            <p:nvPr/>
          </p:nvSpPr>
          <p:spPr bwMode="auto">
            <a:xfrm>
              <a:off x="6094412" y="1447801"/>
              <a:ext cx="76200" cy="23813"/>
            </a:xfrm>
            <a:custGeom>
              <a:avLst/>
              <a:gdLst>
                <a:gd name="T0" fmla="*/ 48 w 48"/>
                <a:gd name="T1" fmla="*/ 9 h 15"/>
                <a:gd name="T2" fmla="*/ 23 w 48"/>
                <a:gd name="T3" fmla="*/ 15 h 15"/>
                <a:gd name="T4" fmla="*/ 1 w 48"/>
                <a:gd name="T5" fmla="*/ 11 h 15"/>
                <a:gd name="T6" fmla="*/ 8 w 48"/>
                <a:gd name="T7" fmla="*/ 8 h 15"/>
                <a:gd name="T8" fmla="*/ 0 w 48"/>
                <a:gd name="T9" fmla="*/ 3 h 15"/>
                <a:gd name="T10" fmla="*/ 24 w 48"/>
                <a:gd name="T11" fmla="*/ 0 h 15"/>
                <a:gd name="T12" fmla="*/ 30 w 48"/>
                <a:gd name="T13" fmla="*/ 5 h 15"/>
                <a:gd name="T14" fmla="*/ 48 w 48"/>
                <a:gd name="T15" fmla="*/ 9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15">
                  <a:moveTo>
                    <a:pt x="48" y="9"/>
                  </a:moveTo>
                  <a:lnTo>
                    <a:pt x="23" y="15"/>
                  </a:lnTo>
                  <a:lnTo>
                    <a:pt x="1" y="11"/>
                  </a:lnTo>
                  <a:lnTo>
                    <a:pt x="8" y="8"/>
                  </a:lnTo>
                  <a:lnTo>
                    <a:pt x="0" y="3"/>
                  </a:lnTo>
                  <a:lnTo>
                    <a:pt x="24" y="0"/>
                  </a:lnTo>
                  <a:lnTo>
                    <a:pt x="30" y="5"/>
                  </a:lnTo>
                  <a:lnTo>
                    <a:pt x="48" y="9"/>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85" name="Freeform 138">
              <a:extLst>
                <a:ext uri="{FF2B5EF4-FFF2-40B4-BE49-F238E27FC236}">
                  <a16:creationId xmlns:a16="http://schemas.microsoft.com/office/drawing/2014/main" id="{A39F7F53-5F4E-6A4A-A43C-8AFDC2FF44F5}"/>
                </a:ext>
              </a:extLst>
            </p:cNvPr>
            <p:cNvSpPr>
              <a:spLocks/>
            </p:cNvSpPr>
            <p:nvPr/>
          </p:nvSpPr>
          <p:spPr bwMode="auto">
            <a:xfrm>
              <a:off x="5897563" y="1412876"/>
              <a:ext cx="206375" cy="74613"/>
            </a:xfrm>
            <a:custGeom>
              <a:avLst/>
              <a:gdLst>
                <a:gd name="T0" fmla="*/ 89 w 130"/>
                <a:gd name="T1" fmla="*/ 4 h 47"/>
                <a:gd name="T2" fmla="*/ 130 w 130"/>
                <a:gd name="T3" fmla="*/ 15 h 47"/>
                <a:gd name="T4" fmla="*/ 102 w 130"/>
                <a:gd name="T5" fmla="*/ 21 h 47"/>
                <a:gd name="T6" fmla="*/ 98 w 130"/>
                <a:gd name="T7" fmla="*/ 31 h 47"/>
                <a:gd name="T8" fmla="*/ 88 w 130"/>
                <a:gd name="T9" fmla="*/ 34 h 47"/>
                <a:gd name="T10" fmla="*/ 85 w 130"/>
                <a:gd name="T11" fmla="*/ 46 h 47"/>
                <a:gd name="T12" fmla="*/ 70 w 130"/>
                <a:gd name="T13" fmla="*/ 47 h 47"/>
                <a:gd name="T14" fmla="*/ 43 w 130"/>
                <a:gd name="T15" fmla="*/ 38 h 47"/>
                <a:gd name="T16" fmla="*/ 53 w 130"/>
                <a:gd name="T17" fmla="*/ 32 h 47"/>
                <a:gd name="T18" fmla="*/ 35 w 130"/>
                <a:gd name="T19" fmla="*/ 28 h 47"/>
                <a:gd name="T20" fmla="*/ 10 w 130"/>
                <a:gd name="T21" fmla="*/ 16 h 47"/>
                <a:gd name="T22" fmla="*/ 0 w 130"/>
                <a:gd name="T23" fmla="*/ 5 h 47"/>
                <a:gd name="T24" fmla="*/ 30 w 130"/>
                <a:gd name="T25" fmla="*/ 0 h 47"/>
                <a:gd name="T26" fmla="*/ 37 w 130"/>
                <a:gd name="T27" fmla="*/ 5 h 47"/>
                <a:gd name="T28" fmla="*/ 54 w 130"/>
                <a:gd name="T29" fmla="*/ 5 h 47"/>
                <a:gd name="T30" fmla="*/ 57 w 130"/>
                <a:gd name="T31" fmla="*/ 0 h 47"/>
                <a:gd name="T32" fmla="*/ 74 w 130"/>
                <a:gd name="T33" fmla="*/ 0 h 47"/>
                <a:gd name="T34" fmla="*/ 89 w 130"/>
                <a:gd name="T35" fmla="*/ 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0" h="47">
                  <a:moveTo>
                    <a:pt x="89" y="4"/>
                  </a:moveTo>
                  <a:lnTo>
                    <a:pt x="130" y="15"/>
                  </a:lnTo>
                  <a:lnTo>
                    <a:pt x="102" y="21"/>
                  </a:lnTo>
                  <a:lnTo>
                    <a:pt x="98" y="31"/>
                  </a:lnTo>
                  <a:lnTo>
                    <a:pt x="88" y="34"/>
                  </a:lnTo>
                  <a:lnTo>
                    <a:pt x="85" y="46"/>
                  </a:lnTo>
                  <a:lnTo>
                    <a:pt x="70" y="47"/>
                  </a:lnTo>
                  <a:lnTo>
                    <a:pt x="43" y="38"/>
                  </a:lnTo>
                  <a:lnTo>
                    <a:pt x="53" y="32"/>
                  </a:lnTo>
                  <a:lnTo>
                    <a:pt x="35" y="28"/>
                  </a:lnTo>
                  <a:lnTo>
                    <a:pt x="10" y="16"/>
                  </a:lnTo>
                  <a:lnTo>
                    <a:pt x="0" y="5"/>
                  </a:lnTo>
                  <a:lnTo>
                    <a:pt x="30" y="0"/>
                  </a:lnTo>
                  <a:lnTo>
                    <a:pt x="37" y="5"/>
                  </a:lnTo>
                  <a:lnTo>
                    <a:pt x="54" y="5"/>
                  </a:lnTo>
                  <a:lnTo>
                    <a:pt x="57" y="0"/>
                  </a:lnTo>
                  <a:lnTo>
                    <a:pt x="74" y="0"/>
                  </a:lnTo>
                  <a:lnTo>
                    <a:pt x="89" y="4"/>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86" name="Freeform 139">
              <a:extLst>
                <a:ext uri="{FF2B5EF4-FFF2-40B4-BE49-F238E27FC236}">
                  <a16:creationId xmlns:a16="http://schemas.microsoft.com/office/drawing/2014/main" id="{354577D6-FAF7-4C40-A553-4CBF388ED35C}"/>
                </a:ext>
              </a:extLst>
            </p:cNvPr>
            <p:cNvSpPr>
              <a:spLocks/>
            </p:cNvSpPr>
            <p:nvPr/>
          </p:nvSpPr>
          <p:spPr bwMode="auto">
            <a:xfrm>
              <a:off x="6019800" y="1400175"/>
              <a:ext cx="184150" cy="26988"/>
            </a:xfrm>
            <a:custGeom>
              <a:avLst/>
              <a:gdLst>
                <a:gd name="T0" fmla="*/ 92 w 116"/>
                <a:gd name="T1" fmla="*/ 3 h 17"/>
                <a:gd name="T2" fmla="*/ 116 w 116"/>
                <a:gd name="T3" fmla="*/ 8 h 17"/>
                <a:gd name="T4" fmla="*/ 101 w 116"/>
                <a:gd name="T5" fmla="*/ 15 h 17"/>
                <a:gd name="T6" fmla="*/ 68 w 116"/>
                <a:gd name="T7" fmla="*/ 17 h 17"/>
                <a:gd name="T8" fmla="*/ 34 w 116"/>
                <a:gd name="T9" fmla="*/ 14 h 17"/>
                <a:gd name="T10" fmla="*/ 31 w 116"/>
                <a:gd name="T11" fmla="*/ 11 h 17"/>
                <a:gd name="T12" fmla="*/ 14 w 116"/>
                <a:gd name="T13" fmla="*/ 11 h 17"/>
                <a:gd name="T14" fmla="*/ 0 w 116"/>
                <a:gd name="T15" fmla="*/ 4 h 17"/>
                <a:gd name="T16" fmla="*/ 35 w 116"/>
                <a:gd name="T17" fmla="*/ 1 h 17"/>
                <a:gd name="T18" fmla="*/ 52 w 116"/>
                <a:gd name="T19" fmla="*/ 4 h 17"/>
                <a:gd name="T20" fmla="*/ 62 w 116"/>
                <a:gd name="T21" fmla="*/ 0 h 17"/>
                <a:gd name="T22" fmla="*/ 92 w 116"/>
                <a:gd name="T23" fmla="*/ 3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6" h="17">
                  <a:moveTo>
                    <a:pt x="92" y="3"/>
                  </a:moveTo>
                  <a:lnTo>
                    <a:pt x="116" y="8"/>
                  </a:lnTo>
                  <a:lnTo>
                    <a:pt x="101" y="15"/>
                  </a:lnTo>
                  <a:lnTo>
                    <a:pt x="68" y="17"/>
                  </a:lnTo>
                  <a:lnTo>
                    <a:pt x="34" y="14"/>
                  </a:lnTo>
                  <a:lnTo>
                    <a:pt x="31" y="11"/>
                  </a:lnTo>
                  <a:lnTo>
                    <a:pt x="14" y="11"/>
                  </a:lnTo>
                  <a:lnTo>
                    <a:pt x="0" y="4"/>
                  </a:lnTo>
                  <a:lnTo>
                    <a:pt x="35" y="1"/>
                  </a:lnTo>
                  <a:lnTo>
                    <a:pt x="52" y="4"/>
                  </a:lnTo>
                  <a:lnTo>
                    <a:pt x="62" y="0"/>
                  </a:lnTo>
                  <a:lnTo>
                    <a:pt x="92" y="3"/>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87" name="Freeform 140">
              <a:extLst>
                <a:ext uri="{FF2B5EF4-FFF2-40B4-BE49-F238E27FC236}">
                  <a16:creationId xmlns:a16="http://schemas.microsoft.com/office/drawing/2014/main" id="{2DE7A54E-44CB-1048-A118-E86BBC3311A5}"/>
                </a:ext>
              </a:extLst>
            </p:cNvPr>
            <p:cNvSpPr>
              <a:spLocks/>
            </p:cNvSpPr>
            <p:nvPr/>
          </p:nvSpPr>
          <p:spPr bwMode="auto">
            <a:xfrm>
              <a:off x="7953375" y="2906713"/>
              <a:ext cx="241300" cy="131763"/>
            </a:xfrm>
            <a:custGeom>
              <a:avLst/>
              <a:gdLst>
                <a:gd name="T0" fmla="*/ 146 w 152"/>
                <a:gd name="T1" fmla="*/ 52 h 83"/>
                <a:gd name="T2" fmla="*/ 146 w 152"/>
                <a:gd name="T3" fmla="*/ 61 h 83"/>
                <a:gd name="T4" fmla="*/ 152 w 152"/>
                <a:gd name="T5" fmla="*/ 75 h 83"/>
                <a:gd name="T6" fmla="*/ 151 w 152"/>
                <a:gd name="T7" fmla="*/ 83 h 83"/>
                <a:gd name="T8" fmla="*/ 136 w 152"/>
                <a:gd name="T9" fmla="*/ 83 h 83"/>
                <a:gd name="T10" fmla="*/ 114 w 152"/>
                <a:gd name="T11" fmla="*/ 78 h 83"/>
                <a:gd name="T12" fmla="*/ 100 w 152"/>
                <a:gd name="T13" fmla="*/ 76 h 83"/>
                <a:gd name="T14" fmla="*/ 88 w 152"/>
                <a:gd name="T15" fmla="*/ 66 h 83"/>
                <a:gd name="T16" fmla="*/ 63 w 152"/>
                <a:gd name="T17" fmla="*/ 63 h 83"/>
                <a:gd name="T18" fmla="*/ 37 w 152"/>
                <a:gd name="T19" fmla="*/ 51 h 83"/>
                <a:gd name="T20" fmla="*/ 18 w 152"/>
                <a:gd name="T21" fmla="*/ 41 h 83"/>
                <a:gd name="T22" fmla="*/ 0 w 152"/>
                <a:gd name="T23" fmla="*/ 33 h 83"/>
                <a:gd name="T24" fmla="*/ 3 w 152"/>
                <a:gd name="T25" fmla="*/ 14 h 83"/>
                <a:gd name="T26" fmla="*/ 12 w 152"/>
                <a:gd name="T27" fmla="*/ 4 h 83"/>
                <a:gd name="T28" fmla="*/ 18 w 152"/>
                <a:gd name="T29" fmla="*/ 0 h 83"/>
                <a:gd name="T30" fmla="*/ 34 w 152"/>
                <a:gd name="T31" fmla="*/ 6 h 83"/>
                <a:gd name="T32" fmla="*/ 54 w 152"/>
                <a:gd name="T33" fmla="*/ 19 h 83"/>
                <a:gd name="T34" fmla="*/ 65 w 152"/>
                <a:gd name="T35" fmla="*/ 22 h 83"/>
                <a:gd name="T36" fmla="*/ 73 w 152"/>
                <a:gd name="T37" fmla="*/ 32 h 83"/>
                <a:gd name="T38" fmla="*/ 88 w 152"/>
                <a:gd name="T39" fmla="*/ 36 h 83"/>
                <a:gd name="T40" fmla="*/ 104 w 152"/>
                <a:gd name="T41" fmla="*/ 45 h 83"/>
                <a:gd name="T42" fmla="*/ 125 w 152"/>
                <a:gd name="T43" fmla="*/ 50 h 83"/>
                <a:gd name="T44" fmla="*/ 146 w 152"/>
                <a:gd name="T45" fmla="*/ 5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83">
                  <a:moveTo>
                    <a:pt x="146" y="52"/>
                  </a:moveTo>
                  <a:lnTo>
                    <a:pt x="146" y="61"/>
                  </a:lnTo>
                  <a:lnTo>
                    <a:pt x="152" y="75"/>
                  </a:lnTo>
                  <a:lnTo>
                    <a:pt x="151" y="83"/>
                  </a:lnTo>
                  <a:lnTo>
                    <a:pt x="136" y="83"/>
                  </a:lnTo>
                  <a:lnTo>
                    <a:pt x="114" y="78"/>
                  </a:lnTo>
                  <a:lnTo>
                    <a:pt x="100" y="76"/>
                  </a:lnTo>
                  <a:lnTo>
                    <a:pt x="88" y="66"/>
                  </a:lnTo>
                  <a:lnTo>
                    <a:pt x="63" y="63"/>
                  </a:lnTo>
                  <a:lnTo>
                    <a:pt x="37" y="51"/>
                  </a:lnTo>
                  <a:lnTo>
                    <a:pt x="18" y="41"/>
                  </a:lnTo>
                  <a:lnTo>
                    <a:pt x="0" y="33"/>
                  </a:lnTo>
                  <a:lnTo>
                    <a:pt x="3" y="14"/>
                  </a:lnTo>
                  <a:lnTo>
                    <a:pt x="12" y="4"/>
                  </a:lnTo>
                  <a:lnTo>
                    <a:pt x="18" y="0"/>
                  </a:lnTo>
                  <a:lnTo>
                    <a:pt x="34" y="6"/>
                  </a:lnTo>
                  <a:lnTo>
                    <a:pt x="54" y="19"/>
                  </a:lnTo>
                  <a:lnTo>
                    <a:pt x="65" y="22"/>
                  </a:lnTo>
                  <a:lnTo>
                    <a:pt x="73" y="32"/>
                  </a:lnTo>
                  <a:lnTo>
                    <a:pt x="88" y="36"/>
                  </a:lnTo>
                  <a:lnTo>
                    <a:pt x="104" y="45"/>
                  </a:lnTo>
                  <a:lnTo>
                    <a:pt x="125" y="50"/>
                  </a:lnTo>
                  <a:lnTo>
                    <a:pt x="146" y="52"/>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88" name="Freeform 141">
              <a:extLst>
                <a:ext uri="{FF2B5EF4-FFF2-40B4-BE49-F238E27FC236}">
                  <a16:creationId xmlns:a16="http://schemas.microsoft.com/office/drawing/2014/main" id="{D84DFE46-DDEB-0B4A-9CD8-FF5C29B5B8A9}"/>
                </a:ext>
              </a:extLst>
            </p:cNvPr>
            <p:cNvSpPr>
              <a:spLocks noEditPoints="1"/>
            </p:cNvSpPr>
            <p:nvPr/>
          </p:nvSpPr>
          <p:spPr bwMode="auto">
            <a:xfrm>
              <a:off x="10036176" y="5045076"/>
              <a:ext cx="517525" cy="398463"/>
            </a:xfrm>
            <a:custGeom>
              <a:avLst/>
              <a:gdLst>
                <a:gd name="T0" fmla="*/ 1141 w 1337"/>
                <a:gd name="T1" fmla="*/ 233 h 1028"/>
                <a:gd name="T2" fmla="*/ 1195 w 1337"/>
                <a:gd name="T3" fmla="*/ 199 h 1028"/>
                <a:gd name="T4" fmla="*/ 1204 w 1337"/>
                <a:gd name="T5" fmla="*/ 290 h 1028"/>
                <a:gd name="T6" fmla="*/ 1308 w 1337"/>
                <a:gd name="T7" fmla="*/ 265 h 1028"/>
                <a:gd name="T8" fmla="*/ 1271 w 1337"/>
                <a:gd name="T9" fmla="*/ 350 h 1028"/>
                <a:gd name="T10" fmla="*/ 1164 w 1337"/>
                <a:gd name="T11" fmla="*/ 397 h 1028"/>
                <a:gd name="T12" fmla="*/ 1109 w 1337"/>
                <a:gd name="T13" fmla="*/ 459 h 1028"/>
                <a:gd name="T14" fmla="*/ 1030 w 1337"/>
                <a:gd name="T15" fmla="*/ 521 h 1028"/>
                <a:gd name="T16" fmla="*/ 876 w 1337"/>
                <a:gd name="T17" fmla="*/ 612 h 1028"/>
                <a:gd name="T18" fmla="*/ 861 w 1337"/>
                <a:gd name="T19" fmla="*/ 578 h 1028"/>
                <a:gd name="T20" fmla="*/ 960 w 1337"/>
                <a:gd name="T21" fmla="*/ 462 h 1028"/>
                <a:gd name="T22" fmla="*/ 931 w 1337"/>
                <a:gd name="T23" fmla="*/ 397 h 1028"/>
                <a:gd name="T24" fmla="*/ 1055 w 1337"/>
                <a:gd name="T25" fmla="*/ 303 h 1028"/>
                <a:gd name="T26" fmla="*/ 1093 w 1337"/>
                <a:gd name="T27" fmla="*/ 191 h 1028"/>
                <a:gd name="T28" fmla="*/ 1092 w 1337"/>
                <a:gd name="T29" fmla="*/ 141 h 1028"/>
                <a:gd name="T30" fmla="*/ 1084 w 1337"/>
                <a:gd name="T31" fmla="*/ 6 h 1028"/>
                <a:gd name="T32" fmla="*/ 1126 w 1337"/>
                <a:gd name="T33" fmla="*/ 47 h 1028"/>
                <a:gd name="T34" fmla="*/ 1144 w 1337"/>
                <a:gd name="T35" fmla="*/ 144 h 1028"/>
                <a:gd name="T36" fmla="*/ 761 w 1337"/>
                <a:gd name="T37" fmla="*/ 582 h 1028"/>
                <a:gd name="T38" fmla="*/ 829 w 1337"/>
                <a:gd name="T39" fmla="*/ 583 h 1028"/>
                <a:gd name="T40" fmla="*/ 749 w 1337"/>
                <a:gd name="T41" fmla="*/ 658 h 1028"/>
                <a:gd name="T42" fmla="*/ 597 w 1337"/>
                <a:gd name="T43" fmla="*/ 754 h 1028"/>
                <a:gd name="T44" fmla="*/ 537 w 1337"/>
                <a:gd name="T45" fmla="*/ 795 h 1028"/>
                <a:gd name="T46" fmla="*/ 393 w 1337"/>
                <a:gd name="T47" fmla="*/ 882 h 1028"/>
                <a:gd name="T48" fmla="*/ 202 w 1337"/>
                <a:gd name="T49" fmla="*/ 1004 h 1028"/>
                <a:gd name="T50" fmla="*/ 88 w 1337"/>
                <a:gd name="T51" fmla="*/ 1026 h 1028"/>
                <a:gd name="T52" fmla="*/ 0 w 1337"/>
                <a:gd name="T53" fmla="*/ 993 h 1028"/>
                <a:gd name="T54" fmla="*/ 99 w 1337"/>
                <a:gd name="T55" fmla="*/ 900 h 1028"/>
                <a:gd name="T56" fmla="*/ 304 w 1337"/>
                <a:gd name="T57" fmla="*/ 801 h 1028"/>
                <a:gd name="T58" fmla="*/ 469 w 1337"/>
                <a:gd name="T59" fmla="*/ 725 h 1028"/>
                <a:gd name="T60" fmla="*/ 619 w 1337"/>
                <a:gd name="T61" fmla="*/ 619 h 1028"/>
                <a:gd name="T62" fmla="*/ 704 w 1337"/>
                <a:gd name="T63" fmla="*/ 550 h 1028"/>
                <a:gd name="T64" fmla="*/ 770 w 1337"/>
                <a:gd name="T65" fmla="*/ 547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7" h="1028">
                  <a:moveTo>
                    <a:pt x="1144" y="144"/>
                  </a:moveTo>
                  <a:lnTo>
                    <a:pt x="1141" y="233"/>
                  </a:lnTo>
                  <a:lnTo>
                    <a:pt x="1178" y="176"/>
                  </a:lnTo>
                  <a:lnTo>
                    <a:pt x="1195" y="199"/>
                  </a:lnTo>
                  <a:lnTo>
                    <a:pt x="1166" y="263"/>
                  </a:lnTo>
                  <a:lnTo>
                    <a:pt x="1204" y="290"/>
                  </a:lnTo>
                  <a:lnTo>
                    <a:pt x="1247" y="297"/>
                  </a:lnTo>
                  <a:lnTo>
                    <a:pt x="1308" y="265"/>
                  </a:lnTo>
                  <a:lnTo>
                    <a:pt x="1337" y="275"/>
                  </a:lnTo>
                  <a:lnTo>
                    <a:pt x="1271" y="350"/>
                  </a:lnTo>
                  <a:lnTo>
                    <a:pt x="1216" y="399"/>
                  </a:lnTo>
                  <a:lnTo>
                    <a:pt x="1164" y="397"/>
                  </a:lnTo>
                  <a:lnTo>
                    <a:pt x="1128" y="423"/>
                  </a:lnTo>
                  <a:lnTo>
                    <a:pt x="1109" y="459"/>
                  </a:lnTo>
                  <a:lnTo>
                    <a:pt x="1088" y="475"/>
                  </a:lnTo>
                  <a:lnTo>
                    <a:pt x="1030" y="521"/>
                  </a:lnTo>
                  <a:lnTo>
                    <a:pt x="954" y="578"/>
                  </a:lnTo>
                  <a:lnTo>
                    <a:pt x="876" y="612"/>
                  </a:lnTo>
                  <a:lnTo>
                    <a:pt x="881" y="590"/>
                  </a:lnTo>
                  <a:lnTo>
                    <a:pt x="861" y="578"/>
                  </a:lnTo>
                  <a:lnTo>
                    <a:pt x="950" y="508"/>
                  </a:lnTo>
                  <a:lnTo>
                    <a:pt x="960" y="462"/>
                  </a:lnTo>
                  <a:lnTo>
                    <a:pt x="908" y="428"/>
                  </a:lnTo>
                  <a:lnTo>
                    <a:pt x="931" y="397"/>
                  </a:lnTo>
                  <a:lnTo>
                    <a:pt x="1001" y="368"/>
                  </a:lnTo>
                  <a:lnTo>
                    <a:pt x="1055" y="303"/>
                  </a:lnTo>
                  <a:lnTo>
                    <a:pt x="1087" y="248"/>
                  </a:lnTo>
                  <a:lnTo>
                    <a:pt x="1093" y="191"/>
                  </a:lnTo>
                  <a:lnTo>
                    <a:pt x="1104" y="176"/>
                  </a:lnTo>
                  <a:lnTo>
                    <a:pt x="1092" y="141"/>
                  </a:lnTo>
                  <a:lnTo>
                    <a:pt x="1080" y="66"/>
                  </a:lnTo>
                  <a:lnTo>
                    <a:pt x="1084" y="6"/>
                  </a:lnTo>
                  <a:lnTo>
                    <a:pt x="1114" y="0"/>
                  </a:lnTo>
                  <a:lnTo>
                    <a:pt x="1126" y="47"/>
                  </a:lnTo>
                  <a:lnTo>
                    <a:pt x="1169" y="69"/>
                  </a:lnTo>
                  <a:lnTo>
                    <a:pt x="1144" y="144"/>
                  </a:lnTo>
                  <a:moveTo>
                    <a:pt x="770" y="547"/>
                  </a:moveTo>
                  <a:lnTo>
                    <a:pt x="761" y="582"/>
                  </a:lnTo>
                  <a:lnTo>
                    <a:pt x="834" y="548"/>
                  </a:lnTo>
                  <a:lnTo>
                    <a:pt x="829" y="583"/>
                  </a:lnTo>
                  <a:lnTo>
                    <a:pt x="803" y="619"/>
                  </a:lnTo>
                  <a:lnTo>
                    <a:pt x="749" y="658"/>
                  </a:lnTo>
                  <a:lnTo>
                    <a:pt x="657" y="720"/>
                  </a:lnTo>
                  <a:lnTo>
                    <a:pt x="597" y="754"/>
                  </a:lnTo>
                  <a:lnTo>
                    <a:pt x="590" y="794"/>
                  </a:lnTo>
                  <a:lnTo>
                    <a:pt x="537" y="795"/>
                  </a:lnTo>
                  <a:lnTo>
                    <a:pt x="454" y="827"/>
                  </a:lnTo>
                  <a:lnTo>
                    <a:pt x="393" y="882"/>
                  </a:lnTo>
                  <a:lnTo>
                    <a:pt x="285" y="966"/>
                  </a:lnTo>
                  <a:lnTo>
                    <a:pt x="202" y="1004"/>
                  </a:lnTo>
                  <a:lnTo>
                    <a:pt x="148" y="1028"/>
                  </a:lnTo>
                  <a:lnTo>
                    <a:pt x="88" y="1026"/>
                  </a:lnTo>
                  <a:lnTo>
                    <a:pt x="68" y="998"/>
                  </a:lnTo>
                  <a:lnTo>
                    <a:pt x="0" y="993"/>
                  </a:lnTo>
                  <a:lnTo>
                    <a:pt x="13" y="962"/>
                  </a:lnTo>
                  <a:lnTo>
                    <a:pt x="99" y="900"/>
                  </a:lnTo>
                  <a:lnTo>
                    <a:pt x="248" y="817"/>
                  </a:lnTo>
                  <a:lnTo>
                    <a:pt x="304" y="801"/>
                  </a:lnTo>
                  <a:lnTo>
                    <a:pt x="378" y="769"/>
                  </a:lnTo>
                  <a:lnTo>
                    <a:pt x="469" y="725"/>
                  </a:lnTo>
                  <a:lnTo>
                    <a:pt x="543" y="681"/>
                  </a:lnTo>
                  <a:lnTo>
                    <a:pt x="619" y="619"/>
                  </a:lnTo>
                  <a:lnTo>
                    <a:pt x="661" y="597"/>
                  </a:lnTo>
                  <a:lnTo>
                    <a:pt x="704" y="550"/>
                  </a:lnTo>
                  <a:lnTo>
                    <a:pt x="780" y="511"/>
                  </a:lnTo>
                  <a:lnTo>
                    <a:pt x="770" y="547"/>
                  </a:lnTo>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89" name="Freeform 142">
              <a:extLst>
                <a:ext uri="{FF2B5EF4-FFF2-40B4-BE49-F238E27FC236}">
                  <a16:creationId xmlns:a16="http://schemas.microsoft.com/office/drawing/2014/main" id="{A63FDD79-3BF2-BA41-B3C5-D17D4A6CDE01}"/>
                </a:ext>
              </a:extLst>
            </p:cNvPr>
            <p:cNvSpPr>
              <a:spLocks/>
            </p:cNvSpPr>
            <p:nvPr/>
          </p:nvSpPr>
          <p:spPr bwMode="auto">
            <a:xfrm>
              <a:off x="7199313" y="3087687"/>
              <a:ext cx="212725" cy="273050"/>
            </a:xfrm>
            <a:custGeom>
              <a:avLst/>
              <a:gdLst>
                <a:gd name="T0" fmla="*/ 120 w 134"/>
                <a:gd name="T1" fmla="*/ 79 h 172"/>
                <a:gd name="T2" fmla="*/ 114 w 134"/>
                <a:gd name="T3" fmla="*/ 93 h 172"/>
                <a:gd name="T4" fmla="*/ 106 w 134"/>
                <a:gd name="T5" fmla="*/ 92 h 172"/>
                <a:gd name="T6" fmla="*/ 103 w 134"/>
                <a:gd name="T7" fmla="*/ 97 h 172"/>
                <a:gd name="T8" fmla="*/ 101 w 134"/>
                <a:gd name="T9" fmla="*/ 107 h 172"/>
                <a:gd name="T10" fmla="*/ 104 w 134"/>
                <a:gd name="T11" fmla="*/ 121 h 172"/>
                <a:gd name="T12" fmla="*/ 103 w 134"/>
                <a:gd name="T13" fmla="*/ 124 h 172"/>
                <a:gd name="T14" fmla="*/ 95 w 134"/>
                <a:gd name="T15" fmla="*/ 124 h 172"/>
                <a:gd name="T16" fmla="*/ 84 w 134"/>
                <a:gd name="T17" fmla="*/ 132 h 172"/>
                <a:gd name="T18" fmla="*/ 83 w 134"/>
                <a:gd name="T19" fmla="*/ 142 h 172"/>
                <a:gd name="T20" fmla="*/ 79 w 134"/>
                <a:gd name="T21" fmla="*/ 146 h 172"/>
                <a:gd name="T22" fmla="*/ 68 w 134"/>
                <a:gd name="T23" fmla="*/ 146 h 172"/>
                <a:gd name="T24" fmla="*/ 61 w 134"/>
                <a:gd name="T25" fmla="*/ 151 h 172"/>
                <a:gd name="T26" fmla="*/ 62 w 134"/>
                <a:gd name="T27" fmla="*/ 159 h 172"/>
                <a:gd name="T28" fmla="*/ 54 w 134"/>
                <a:gd name="T29" fmla="*/ 165 h 172"/>
                <a:gd name="T30" fmla="*/ 43 w 134"/>
                <a:gd name="T31" fmla="*/ 163 h 172"/>
                <a:gd name="T32" fmla="*/ 32 w 134"/>
                <a:gd name="T33" fmla="*/ 170 h 172"/>
                <a:gd name="T34" fmla="*/ 23 w 134"/>
                <a:gd name="T35" fmla="*/ 172 h 172"/>
                <a:gd name="T36" fmla="*/ 16 w 134"/>
                <a:gd name="T37" fmla="*/ 157 h 172"/>
                <a:gd name="T38" fmla="*/ 0 w 134"/>
                <a:gd name="T39" fmla="*/ 123 h 172"/>
                <a:gd name="T40" fmla="*/ 52 w 134"/>
                <a:gd name="T41" fmla="*/ 102 h 172"/>
                <a:gd name="T42" fmla="*/ 60 w 134"/>
                <a:gd name="T43" fmla="*/ 60 h 172"/>
                <a:gd name="T44" fmla="*/ 51 w 134"/>
                <a:gd name="T45" fmla="*/ 46 h 172"/>
                <a:gd name="T46" fmla="*/ 50 w 134"/>
                <a:gd name="T47" fmla="*/ 37 h 172"/>
                <a:gd name="T48" fmla="*/ 54 w 134"/>
                <a:gd name="T49" fmla="*/ 29 h 172"/>
                <a:gd name="T50" fmla="*/ 54 w 134"/>
                <a:gd name="T51" fmla="*/ 20 h 172"/>
                <a:gd name="T52" fmla="*/ 61 w 134"/>
                <a:gd name="T53" fmla="*/ 16 h 172"/>
                <a:gd name="T54" fmla="*/ 58 w 134"/>
                <a:gd name="T55" fmla="*/ 13 h 172"/>
                <a:gd name="T56" fmla="*/ 57 w 134"/>
                <a:gd name="T57" fmla="*/ 0 h 172"/>
                <a:gd name="T58" fmla="*/ 67 w 134"/>
                <a:gd name="T59" fmla="*/ 0 h 172"/>
                <a:gd name="T60" fmla="*/ 76 w 134"/>
                <a:gd name="T61" fmla="*/ 14 h 172"/>
                <a:gd name="T62" fmla="*/ 87 w 134"/>
                <a:gd name="T63" fmla="*/ 21 h 172"/>
                <a:gd name="T64" fmla="*/ 101 w 134"/>
                <a:gd name="T65" fmla="*/ 24 h 172"/>
                <a:gd name="T66" fmla="*/ 112 w 134"/>
                <a:gd name="T67" fmla="*/ 28 h 172"/>
                <a:gd name="T68" fmla="*/ 121 w 134"/>
                <a:gd name="T69" fmla="*/ 40 h 172"/>
                <a:gd name="T70" fmla="*/ 127 w 134"/>
                <a:gd name="T71" fmla="*/ 47 h 172"/>
                <a:gd name="T72" fmla="*/ 134 w 134"/>
                <a:gd name="T73" fmla="*/ 49 h 172"/>
                <a:gd name="T74" fmla="*/ 134 w 134"/>
                <a:gd name="T75" fmla="*/ 54 h 172"/>
                <a:gd name="T76" fmla="*/ 129 w 134"/>
                <a:gd name="T77" fmla="*/ 66 h 172"/>
                <a:gd name="T78" fmla="*/ 127 w 134"/>
                <a:gd name="T79" fmla="*/ 72 h 172"/>
                <a:gd name="T80" fmla="*/ 120 w 134"/>
                <a:gd name="T81" fmla="*/ 79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4" h="172">
                  <a:moveTo>
                    <a:pt x="120" y="79"/>
                  </a:moveTo>
                  <a:lnTo>
                    <a:pt x="114" y="93"/>
                  </a:lnTo>
                  <a:lnTo>
                    <a:pt x="106" y="92"/>
                  </a:lnTo>
                  <a:lnTo>
                    <a:pt x="103" y="97"/>
                  </a:lnTo>
                  <a:lnTo>
                    <a:pt x="101" y="107"/>
                  </a:lnTo>
                  <a:lnTo>
                    <a:pt x="104" y="121"/>
                  </a:lnTo>
                  <a:lnTo>
                    <a:pt x="103" y="124"/>
                  </a:lnTo>
                  <a:lnTo>
                    <a:pt x="95" y="124"/>
                  </a:lnTo>
                  <a:lnTo>
                    <a:pt x="84" y="132"/>
                  </a:lnTo>
                  <a:lnTo>
                    <a:pt x="83" y="142"/>
                  </a:lnTo>
                  <a:lnTo>
                    <a:pt x="79" y="146"/>
                  </a:lnTo>
                  <a:lnTo>
                    <a:pt x="68" y="146"/>
                  </a:lnTo>
                  <a:lnTo>
                    <a:pt x="61" y="151"/>
                  </a:lnTo>
                  <a:lnTo>
                    <a:pt x="62" y="159"/>
                  </a:lnTo>
                  <a:lnTo>
                    <a:pt x="54" y="165"/>
                  </a:lnTo>
                  <a:lnTo>
                    <a:pt x="43" y="163"/>
                  </a:lnTo>
                  <a:lnTo>
                    <a:pt x="32" y="170"/>
                  </a:lnTo>
                  <a:lnTo>
                    <a:pt x="23" y="172"/>
                  </a:lnTo>
                  <a:lnTo>
                    <a:pt x="16" y="157"/>
                  </a:lnTo>
                  <a:lnTo>
                    <a:pt x="0" y="123"/>
                  </a:lnTo>
                  <a:lnTo>
                    <a:pt x="52" y="102"/>
                  </a:lnTo>
                  <a:lnTo>
                    <a:pt x="60" y="60"/>
                  </a:lnTo>
                  <a:lnTo>
                    <a:pt x="51" y="46"/>
                  </a:lnTo>
                  <a:lnTo>
                    <a:pt x="50" y="37"/>
                  </a:lnTo>
                  <a:lnTo>
                    <a:pt x="54" y="29"/>
                  </a:lnTo>
                  <a:lnTo>
                    <a:pt x="54" y="20"/>
                  </a:lnTo>
                  <a:lnTo>
                    <a:pt x="61" y="16"/>
                  </a:lnTo>
                  <a:lnTo>
                    <a:pt x="58" y="13"/>
                  </a:lnTo>
                  <a:lnTo>
                    <a:pt x="57" y="0"/>
                  </a:lnTo>
                  <a:lnTo>
                    <a:pt x="67" y="0"/>
                  </a:lnTo>
                  <a:lnTo>
                    <a:pt x="76" y="14"/>
                  </a:lnTo>
                  <a:lnTo>
                    <a:pt x="87" y="21"/>
                  </a:lnTo>
                  <a:lnTo>
                    <a:pt x="101" y="24"/>
                  </a:lnTo>
                  <a:lnTo>
                    <a:pt x="112" y="28"/>
                  </a:lnTo>
                  <a:lnTo>
                    <a:pt x="121" y="40"/>
                  </a:lnTo>
                  <a:lnTo>
                    <a:pt x="127" y="47"/>
                  </a:lnTo>
                  <a:lnTo>
                    <a:pt x="134" y="49"/>
                  </a:lnTo>
                  <a:lnTo>
                    <a:pt x="134" y="54"/>
                  </a:lnTo>
                  <a:lnTo>
                    <a:pt x="129" y="66"/>
                  </a:lnTo>
                  <a:lnTo>
                    <a:pt x="127" y="72"/>
                  </a:lnTo>
                  <a:lnTo>
                    <a:pt x="120" y="79"/>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90" name="Freeform 143">
              <a:extLst>
                <a:ext uri="{FF2B5EF4-FFF2-40B4-BE49-F238E27FC236}">
                  <a16:creationId xmlns:a16="http://schemas.microsoft.com/office/drawing/2014/main" id="{75FDA95B-DFE4-744E-8331-D7B6A8C3C363}"/>
                </a:ext>
              </a:extLst>
            </p:cNvPr>
            <p:cNvSpPr>
              <a:spLocks/>
            </p:cNvSpPr>
            <p:nvPr/>
          </p:nvSpPr>
          <p:spPr bwMode="auto">
            <a:xfrm>
              <a:off x="7408863" y="2686051"/>
              <a:ext cx="430213" cy="441325"/>
            </a:xfrm>
            <a:custGeom>
              <a:avLst/>
              <a:gdLst>
                <a:gd name="T0" fmla="*/ 232 w 271"/>
                <a:gd name="T1" fmla="*/ 9 h 278"/>
                <a:gd name="T2" fmla="*/ 271 w 271"/>
                <a:gd name="T3" fmla="*/ 33 h 278"/>
                <a:gd name="T4" fmla="*/ 241 w 271"/>
                <a:gd name="T5" fmla="*/ 54 h 278"/>
                <a:gd name="T6" fmla="*/ 207 w 271"/>
                <a:gd name="T7" fmla="*/ 58 h 278"/>
                <a:gd name="T8" fmla="*/ 226 w 271"/>
                <a:gd name="T9" fmla="*/ 90 h 278"/>
                <a:gd name="T10" fmla="*/ 230 w 271"/>
                <a:gd name="T11" fmla="*/ 112 h 278"/>
                <a:gd name="T12" fmla="*/ 221 w 271"/>
                <a:gd name="T13" fmla="*/ 148 h 278"/>
                <a:gd name="T14" fmla="*/ 199 w 271"/>
                <a:gd name="T15" fmla="*/ 191 h 278"/>
                <a:gd name="T16" fmla="*/ 162 w 271"/>
                <a:gd name="T17" fmla="*/ 211 h 278"/>
                <a:gd name="T18" fmla="*/ 180 w 271"/>
                <a:gd name="T19" fmla="*/ 236 h 278"/>
                <a:gd name="T20" fmla="*/ 198 w 271"/>
                <a:gd name="T21" fmla="*/ 265 h 278"/>
                <a:gd name="T22" fmla="*/ 149 w 271"/>
                <a:gd name="T23" fmla="*/ 278 h 278"/>
                <a:gd name="T24" fmla="*/ 127 w 271"/>
                <a:gd name="T25" fmla="*/ 258 h 278"/>
                <a:gd name="T26" fmla="*/ 79 w 271"/>
                <a:gd name="T27" fmla="*/ 246 h 278"/>
                <a:gd name="T28" fmla="*/ 25 w 271"/>
                <a:gd name="T29" fmla="*/ 249 h 278"/>
                <a:gd name="T30" fmla="*/ 53 w 271"/>
                <a:gd name="T31" fmla="*/ 214 h 278"/>
                <a:gd name="T32" fmla="*/ 41 w 271"/>
                <a:gd name="T33" fmla="*/ 202 h 278"/>
                <a:gd name="T34" fmla="*/ 19 w 271"/>
                <a:gd name="T35" fmla="*/ 174 h 278"/>
                <a:gd name="T36" fmla="*/ 0 w 271"/>
                <a:gd name="T37" fmla="*/ 151 h 278"/>
                <a:gd name="T38" fmla="*/ 48 w 271"/>
                <a:gd name="T39" fmla="*/ 158 h 278"/>
                <a:gd name="T40" fmla="*/ 62 w 271"/>
                <a:gd name="T41" fmla="*/ 156 h 278"/>
                <a:gd name="T42" fmla="*/ 96 w 271"/>
                <a:gd name="T43" fmla="*/ 150 h 278"/>
                <a:gd name="T44" fmla="*/ 101 w 271"/>
                <a:gd name="T45" fmla="*/ 120 h 278"/>
                <a:gd name="T46" fmla="*/ 115 w 271"/>
                <a:gd name="T47" fmla="*/ 114 h 278"/>
                <a:gd name="T48" fmla="*/ 135 w 271"/>
                <a:gd name="T49" fmla="*/ 114 h 278"/>
                <a:gd name="T50" fmla="*/ 137 w 271"/>
                <a:gd name="T51" fmla="*/ 95 h 278"/>
                <a:gd name="T52" fmla="*/ 152 w 271"/>
                <a:gd name="T53" fmla="*/ 78 h 278"/>
                <a:gd name="T54" fmla="*/ 158 w 271"/>
                <a:gd name="T55" fmla="*/ 65 h 278"/>
                <a:gd name="T56" fmla="*/ 159 w 271"/>
                <a:gd name="T57" fmla="*/ 49 h 278"/>
                <a:gd name="T58" fmla="*/ 161 w 271"/>
                <a:gd name="T59" fmla="*/ 30 h 278"/>
                <a:gd name="T60" fmla="*/ 163 w 271"/>
                <a:gd name="T61" fmla="*/ 12 h 278"/>
                <a:gd name="T62" fmla="*/ 199 w 271"/>
                <a:gd name="T63" fmla="*/ 6 h 278"/>
                <a:gd name="T64" fmla="*/ 216 w 271"/>
                <a:gd name="T65" fmla="*/ 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1" h="278">
                  <a:moveTo>
                    <a:pt x="216" y="0"/>
                  </a:moveTo>
                  <a:lnTo>
                    <a:pt x="232" y="9"/>
                  </a:lnTo>
                  <a:lnTo>
                    <a:pt x="241" y="25"/>
                  </a:lnTo>
                  <a:lnTo>
                    <a:pt x="271" y="33"/>
                  </a:lnTo>
                  <a:lnTo>
                    <a:pt x="259" y="51"/>
                  </a:lnTo>
                  <a:lnTo>
                    <a:pt x="241" y="54"/>
                  </a:lnTo>
                  <a:lnTo>
                    <a:pt x="213" y="49"/>
                  </a:lnTo>
                  <a:lnTo>
                    <a:pt x="207" y="58"/>
                  </a:lnTo>
                  <a:lnTo>
                    <a:pt x="217" y="76"/>
                  </a:lnTo>
                  <a:lnTo>
                    <a:pt x="226" y="90"/>
                  </a:lnTo>
                  <a:lnTo>
                    <a:pt x="243" y="100"/>
                  </a:lnTo>
                  <a:lnTo>
                    <a:pt x="230" y="112"/>
                  </a:lnTo>
                  <a:lnTo>
                    <a:pt x="234" y="127"/>
                  </a:lnTo>
                  <a:lnTo>
                    <a:pt x="221" y="148"/>
                  </a:lnTo>
                  <a:lnTo>
                    <a:pt x="214" y="169"/>
                  </a:lnTo>
                  <a:lnTo>
                    <a:pt x="199" y="191"/>
                  </a:lnTo>
                  <a:lnTo>
                    <a:pt x="178" y="189"/>
                  </a:lnTo>
                  <a:lnTo>
                    <a:pt x="162" y="211"/>
                  </a:lnTo>
                  <a:lnTo>
                    <a:pt x="176" y="220"/>
                  </a:lnTo>
                  <a:lnTo>
                    <a:pt x="180" y="236"/>
                  </a:lnTo>
                  <a:lnTo>
                    <a:pt x="192" y="246"/>
                  </a:lnTo>
                  <a:lnTo>
                    <a:pt x="198" y="265"/>
                  </a:lnTo>
                  <a:lnTo>
                    <a:pt x="159" y="264"/>
                  </a:lnTo>
                  <a:lnTo>
                    <a:pt x="149" y="278"/>
                  </a:lnTo>
                  <a:lnTo>
                    <a:pt x="135" y="273"/>
                  </a:lnTo>
                  <a:lnTo>
                    <a:pt x="127" y="258"/>
                  </a:lnTo>
                  <a:lnTo>
                    <a:pt x="111" y="242"/>
                  </a:lnTo>
                  <a:lnTo>
                    <a:pt x="79" y="246"/>
                  </a:lnTo>
                  <a:lnTo>
                    <a:pt x="50" y="246"/>
                  </a:lnTo>
                  <a:lnTo>
                    <a:pt x="25" y="249"/>
                  </a:lnTo>
                  <a:lnTo>
                    <a:pt x="29" y="225"/>
                  </a:lnTo>
                  <a:lnTo>
                    <a:pt x="53" y="214"/>
                  </a:lnTo>
                  <a:lnTo>
                    <a:pt x="50" y="205"/>
                  </a:lnTo>
                  <a:lnTo>
                    <a:pt x="41" y="202"/>
                  </a:lnTo>
                  <a:lnTo>
                    <a:pt x="38" y="183"/>
                  </a:lnTo>
                  <a:lnTo>
                    <a:pt x="19" y="174"/>
                  </a:lnTo>
                  <a:lnTo>
                    <a:pt x="10" y="162"/>
                  </a:lnTo>
                  <a:lnTo>
                    <a:pt x="0" y="151"/>
                  </a:lnTo>
                  <a:lnTo>
                    <a:pt x="31" y="161"/>
                  </a:lnTo>
                  <a:lnTo>
                    <a:pt x="48" y="158"/>
                  </a:lnTo>
                  <a:lnTo>
                    <a:pt x="59" y="161"/>
                  </a:lnTo>
                  <a:lnTo>
                    <a:pt x="62" y="156"/>
                  </a:lnTo>
                  <a:lnTo>
                    <a:pt x="75" y="158"/>
                  </a:lnTo>
                  <a:lnTo>
                    <a:pt x="96" y="150"/>
                  </a:lnTo>
                  <a:lnTo>
                    <a:pt x="93" y="132"/>
                  </a:lnTo>
                  <a:lnTo>
                    <a:pt x="101" y="120"/>
                  </a:lnTo>
                  <a:lnTo>
                    <a:pt x="114" y="120"/>
                  </a:lnTo>
                  <a:lnTo>
                    <a:pt x="115" y="114"/>
                  </a:lnTo>
                  <a:lnTo>
                    <a:pt x="128" y="112"/>
                  </a:lnTo>
                  <a:lnTo>
                    <a:pt x="135" y="114"/>
                  </a:lnTo>
                  <a:lnTo>
                    <a:pt x="140" y="108"/>
                  </a:lnTo>
                  <a:lnTo>
                    <a:pt x="137" y="95"/>
                  </a:lnTo>
                  <a:lnTo>
                    <a:pt x="142" y="83"/>
                  </a:lnTo>
                  <a:lnTo>
                    <a:pt x="152" y="78"/>
                  </a:lnTo>
                  <a:lnTo>
                    <a:pt x="142" y="64"/>
                  </a:lnTo>
                  <a:lnTo>
                    <a:pt x="158" y="65"/>
                  </a:lnTo>
                  <a:lnTo>
                    <a:pt x="162" y="57"/>
                  </a:lnTo>
                  <a:lnTo>
                    <a:pt x="159" y="49"/>
                  </a:lnTo>
                  <a:lnTo>
                    <a:pt x="165" y="41"/>
                  </a:lnTo>
                  <a:lnTo>
                    <a:pt x="161" y="30"/>
                  </a:lnTo>
                  <a:lnTo>
                    <a:pt x="155" y="22"/>
                  </a:lnTo>
                  <a:lnTo>
                    <a:pt x="163" y="12"/>
                  </a:lnTo>
                  <a:lnTo>
                    <a:pt x="180" y="8"/>
                  </a:lnTo>
                  <a:lnTo>
                    <a:pt x="199" y="6"/>
                  </a:lnTo>
                  <a:lnTo>
                    <a:pt x="207" y="2"/>
                  </a:lnTo>
                  <a:lnTo>
                    <a:pt x="216" y="0"/>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91" name="Freeform 144">
              <a:extLst>
                <a:ext uri="{FF2B5EF4-FFF2-40B4-BE49-F238E27FC236}">
                  <a16:creationId xmlns:a16="http://schemas.microsoft.com/office/drawing/2014/main" id="{84D0ED15-55B3-654E-84B7-6A5F826965AE}"/>
                </a:ext>
              </a:extLst>
            </p:cNvPr>
            <p:cNvSpPr>
              <a:spLocks/>
            </p:cNvSpPr>
            <p:nvPr/>
          </p:nvSpPr>
          <p:spPr bwMode="auto">
            <a:xfrm>
              <a:off x="3292475" y="3592513"/>
              <a:ext cx="166688" cy="77788"/>
            </a:xfrm>
            <a:custGeom>
              <a:avLst/>
              <a:gdLst>
                <a:gd name="T0" fmla="*/ 92 w 105"/>
                <a:gd name="T1" fmla="*/ 49 h 49"/>
                <a:gd name="T2" fmla="*/ 87 w 105"/>
                <a:gd name="T3" fmla="*/ 43 h 49"/>
                <a:gd name="T4" fmla="*/ 83 w 105"/>
                <a:gd name="T5" fmla="*/ 32 h 49"/>
                <a:gd name="T6" fmla="*/ 88 w 105"/>
                <a:gd name="T7" fmla="*/ 27 h 49"/>
                <a:gd name="T8" fmla="*/ 83 w 105"/>
                <a:gd name="T9" fmla="*/ 25 h 49"/>
                <a:gd name="T10" fmla="*/ 80 w 105"/>
                <a:gd name="T11" fmla="*/ 18 h 49"/>
                <a:gd name="T12" fmla="*/ 72 w 105"/>
                <a:gd name="T13" fmla="*/ 12 h 49"/>
                <a:gd name="T14" fmla="*/ 63 w 105"/>
                <a:gd name="T15" fmla="*/ 14 h 49"/>
                <a:gd name="T16" fmla="*/ 59 w 105"/>
                <a:gd name="T17" fmla="*/ 21 h 49"/>
                <a:gd name="T18" fmla="*/ 52 w 105"/>
                <a:gd name="T19" fmla="*/ 26 h 49"/>
                <a:gd name="T20" fmla="*/ 48 w 105"/>
                <a:gd name="T21" fmla="*/ 27 h 49"/>
                <a:gd name="T22" fmla="*/ 46 w 105"/>
                <a:gd name="T23" fmla="*/ 31 h 49"/>
                <a:gd name="T24" fmla="*/ 54 w 105"/>
                <a:gd name="T25" fmla="*/ 43 h 49"/>
                <a:gd name="T26" fmla="*/ 49 w 105"/>
                <a:gd name="T27" fmla="*/ 45 h 49"/>
                <a:gd name="T28" fmla="*/ 46 w 105"/>
                <a:gd name="T29" fmla="*/ 48 h 49"/>
                <a:gd name="T30" fmla="*/ 37 w 105"/>
                <a:gd name="T31" fmla="*/ 49 h 49"/>
                <a:gd name="T32" fmla="*/ 35 w 105"/>
                <a:gd name="T33" fmla="*/ 37 h 49"/>
                <a:gd name="T34" fmla="*/ 32 w 105"/>
                <a:gd name="T35" fmla="*/ 40 h 49"/>
                <a:gd name="T36" fmla="*/ 26 w 105"/>
                <a:gd name="T37" fmla="*/ 39 h 49"/>
                <a:gd name="T38" fmla="*/ 23 w 105"/>
                <a:gd name="T39" fmla="*/ 31 h 49"/>
                <a:gd name="T40" fmla="*/ 16 w 105"/>
                <a:gd name="T41" fmla="*/ 29 h 49"/>
                <a:gd name="T42" fmla="*/ 11 w 105"/>
                <a:gd name="T43" fmla="*/ 27 h 49"/>
                <a:gd name="T44" fmla="*/ 3 w 105"/>
                <a:gd name="T45" fmla="*/ 27 h 49"/>
                <a:gd name="T46" fmla="*/ 2 w 105"/>
                <a:gd name="T47" fmla="*/ 32 h 49"/>
                <a:gd name="T48" fmla="*/ 0 w 105"/>
                <a:gd name="T49" fmla="*/ 29 h 49"/>
                <a:gd name="T50" fmla="*/ 1 w 105"/>
                <a:gd name="T51" fmla="*/ 24 h 49"/>
                <a:gd name="T52" fmla="*/ 3 w 105"/>
                <a:gd name="T53" fmla="*/ 20 h 49"/>
                <a:gd name="T54" fmla="*/ 3 w 105"/>
                <a:gd name="T55" fmla="*/ 16 h 49"/>
                <a:gd name="T56" fmla="*/ 6 w 105"/>
                <a:gd name="T57" fmla="*/ 14 h 49"/>
                <a:gd name="T58" fmla="*/ 2 w 105"/>
                <a:gd name="T59" fmla="*/ 11 h 49"/>
                <a:gd name="T60" fmla="*/ 2 w 105"/>
                <a:gd name="T61" fmla="*/ 2 h 49"/>
                <a:gd name="T62" fmla="*/ 9 w 105"/>
                <a:gd name="T63" fmla="*/ 1 h 49"/>
                <a:gd name="T64" fmla="*/ 16 w 105"/>
                <a:gd name="T65" fmla="*/ 8 h 49"/>
                <a:gd name="T66" fmla="*/ 15 w 105"/>
                <a:gd name="T67" fmla="*/ 12 h 49"/>
                <a:gd name="T68" fmla="*/ 22 w 105"/>
                <a:gd name="T69" fmla="*/ 13 h 49"/>
                <a:gd name="T70" fmla="*/ 24 w 105"/>
                <a:gd name="T71" fmla="*/ 12 h 49"/>
                <a:gd name="T72" fmla="*/ 29 w 105"/>
                <a:gd name="T73" fmla="*/ 17 h 49"/>
                <a:gd name="T74" fmla="*/ 38 w 105"/>
                <a:gd name="T75" fmla="*/ 15 h 49"/>
                <a:gd name="T76" fmla="*/ 46 w 105"/>
                <a:gd name="T77" fmla="*/ 10 h 49"/>
                <a:gd name="T78" fmla="*/ 57 w 105"/>
                <a:gd name="T79" fmla="*/ 6 h 49"/>
                <a:gd name="T80" fmla="*/ 64 w 105"/>
                <a:gd name="T81" fmla="*/ 0 h 49"/>
                <a:gd name="T82" fmla="*/ 74 w 105"/>
                <a:gd name="T83" fmla="*/ 1 h 49"/>
                <a:gd name="T84" fmla="*/ 73 w 105"/>
                <a:gd name="T85" fmla="*/ 3 h 49"/>
                <a:gd name="T86" fmla="*/ 83 w 105"/>
                <a:gd name="T87" fmla="*/ 4 h 49"/>
                <a:gd name="T88" fmla="*/ 91 w 105"/>
                <a:gd name="T89" fmla="*/ 7 h 49"/>
                <a:gd name="T90" fmla="*/ 97 w 105"/>
                <a:gd name="T91" fmla="*/ 14 h 49"/>
                <a:gd name="T92" fmla="*/ 103 w 105"/>
                <a:gd name="T93" fmla="*/ 19 h 49"/>
                <a:gd name="T94" fmla="*/ 101 w 105"/>
                <a:gd name="T95" fmla="*/ 22 h 49"/>
                <a:gd name="T96" fmla="*/ 105 w 105"/>
                <a:gd name="T97" fmla="*/ 35 h 49"/>
                <a:gd name="T98" fmla="*/ 101 w 105"/>
                <a:gd name="T99" fmla="*/ 41 h 49"/>
                <a:gd name="T100" fmla="*/ 95 w 105"/>
                <a:gd name="T101" fmla="*/ 39 h 49"/>
                <a:gd name="T102" fmla="*/ 92 w 105"/>
                <a:gd name="T103"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5" h="49">
                  <a:moveTo>
                    <a:pt x="92" y="49"/>
                  </a:moveTo>
                  <a:lnTo>
                    <a:pt x="87" y="43"/>
                  </a:lnTo>
                  <a:lnTo>
                    <a:pt x="83" y="32"/>
                  </a:lnTo>
                  <a:lnTo>
                    <a:pt x="88" y="27"/>
                  </a:lnTo>
                  <a:lnTo>
                    <a:pt x="83" y="25"/>
                  </a:lnTo>
                  <a:lnTo>
                    <a:pt x="80" y="18"/>
                  </a:lnTo>
                  <a:lnTo>
                    <a:pt x="72" y="12"/>
                  </a:lnTo>
                  <a:lnTo>
                    <a:pt x="63" y="14"/>
                  </a:lnTo>
                  <a:lnTo>
                    <a:pt x="59" y="21"/>
                  </a:lnTo>
                  <a:lnTo>
                    <a:pt x="52" y="26"/>
                  </a:lnTo>
                  <a:lnTo>
                    <a:pt x="48" y="27"/>
                  </a:lnTo>
                  <a:lnTo>
                    <a:pt x="46" y="31"/>
                  </a:lnTo>
                  <a:lnTo>
                    <a:pt x="54" y="43"/>
                  </a:lnTo>
                  <a:lnTo>
                    <a:pt x="49" y="45"/>
                  </a:lnTo>
                  <a:lnTo>
                    <a:pt x="46" y="48"/>
                  </a:lnTo>
                  <a:lnTo>
                    <a:pt x="37" y="49"/>
                  </a:lnTo>
                  <a:lnTo>
                    <a:pt x="35" y="37"/>
                  </a:lnTo>
                  <a:lnTo>
                    <a:pt x="32" y="40"/>
                  </a:lnTo>
                  <a:lnTo>
                    <a:pt x="26" y="39"/>
                  </a:lnTo>
                  <a:lnTo>
                    <a:pt x="23" y="31"/>
                  </a:lnTo>
                  <a:lnTo>
                    <a:pt x="16" y="29"/>
                  </a:lnTo>
                  <a:lnTo>
                    <a:pt x="11" y="27"/>
                  </a:lnTo>
                  <a:lnTo>
                    <a:pt x="3" y="27"/>
                  </a:lnTo>
                  <a:lnTo>
                    <a:pt x="2" y="32"/>
                  </a:lnTo>
                  <a:lnTo>
                    <a:pt x="0" y="29"/>
                  </a:lnTo>
                  <a:lnTo>
                    <a:pt x="1" y="24"/>
                  </a:lnTo>
                  <a:lnTo>
                    <a:pt x="3" y="20"/>
                  </a:lnTo>
                  <a:lnTo>
                    <a:pt x="3" y="16"/>
                  </a:lnTo>
                  <a:lnTo>
                    <a:pt x="6" y="14"/>
                  </a:lnTo>
                  <a:lnTo>
                    <a:pt x="2" y="11"/>
                  </a:lnTo>
                  <a:lnTo>
                    <a:pt x="2" y="2"/>
                  </a:lnTo>
                  <a:lnTo>
                    <a:pt x="9" y="1"/>
                  </a:lnTo>
                  <a:lnTo>
                    <a:pt x="16" y="8"/>
                  </a:lnTo>
                  <a:lnTo>
                    <a:pt x="15" y="12"/>
                  </a:lnTo>
                  <a:lnTo>
                    <a:pt x="22" y="13"/>
                  </a:lnTo>
                  <a:lnTo>
                    <a:pt x="24" y="12"/>
                  </a:lnTo>
                  <a:lnTo>
                    <a:pt x="29" y="17"/>
                  </a:lnTo>
                  <a:lnTo>
                    <a:pt x="38" y="15"/>
                  </a:lnTo>
                  <a:lnTo>
                    <a:pt x="46" y="10"/>
                  </a:lnTo>
                  <a:lnTo>
                    <a:pt x="57" y="6"/>
                  </a:lnTo>
                  <a:lnTo>
                    <a:pt x="64" y="0"/>
                  </a:lnTo>
                  <a:lnTo>
                    <a:pt x="74" y="1"/>
                  </a:lnTo>
                  <a:lnTo>
                    <a:pt x="73" y="3"/>
                  </a:lnTo>
                  <a:lnTo>
                    <a:pt x="83" y="4"/>
                  </a:lnTo>
                  <a:lnTo>
                    <a:pt x="91" y="7"/>
                  </a:lnTo>
                  <a:lnTo>
                    <a:pt x="97" y="14"/>
                  </a:lnTo>
                  <a:lnTo>
                    <a:pt x="103" y="19"/>
                  </a:lnTo>
                  <a:lnTo>
                    <a:pt x="101" y="22"/>
                  </a:lnTo>
                  <a:lnTo>
                    <a:pt x="105" y="35"/>
                  </a:lnTo>
                  <a:lnTo>
                    <a:pt x="101" y="41"/>
                  </a:lnTo>
                  <a:lnTo>
                    <a:pt x="95" y="39"/>
                  </a:lnTo>
                  <a:lnTo>
                    <a:pt x="92" y="49"/>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92" name="Freeform 145">
              <a:extLst>
                <a:ext uri="{FF2B5EF4-FFF2-40B4-BE49-F238E27FC236}">
                  <a16:creationId xmlns:a16="http://schemas.microsoft.com/office/drawing/2014/main" id="{5FF8FAA9-BF85-C44A-93BB-7C3B865555FB}"/>
                </a:ext>
              </a:extLst>
            </p:cNvPr>
            <p:cNvSpPr>
              <a:spLocks/>
            </p:cNvSpPr>
            <p:nvPr/>
          </p:nvSpPr>
          <p:spPr bwMode="auto">
            <a:xfrm>
              <a:off x="3333751" y="3911600"/>
              <a:ext cx="384175" cy="603250"/>
            </a:xfrm>
            <a:custGeom>
              <a:avLst/>
              <a:gdLst>
                <a:gd name="T0" fmla="*/ 229 w 242"/>
                <a:gd name="T1" fmla="*/ 374 h 380"/>
                <a:gd name="T2" fmla="*/ 201 w 242"/>
                <a:gd name="T3" fmla="*/ 368 h 380"/>
                <a:gd name="T4" fmla="*/ 160 w 242"/>
                <a:gd name="T5" fmla="*/ 338 h 380"/>
                <a:gd name="T6" fmla="*/ 111 w 242"/>
                <a:gd name="T7" fmla="*/ 303 h 380"/>
                <a:gd name="T8" fmla="*/ 104 w 242"/>
                <a:gd name="T9" fmla="*/ 280 h 380"/>
                <a:gd name="T10" fmla="*/ 66 w 242"/>
                <a:gd name="T11" fmla="*/ 214 h 380"/>
                <a:gd name="T12" fmla="*/ 38 w 242"/>
                <a:gd name="T13" fmla="*/ 163 h 380"/>
                <a:gd name="T14" fmla="*/ 17 w 242"/>
                <a:gd name="T15" fmla="*/ 134 h 380"/>
                <a:gd name="T16" fmla="*/ 9 w 242"/>
                <a:gd name="T17" fmla="*/ 117 h 380"/>
                <a:gd name="T18" fmla="*/ 5 w 242"/>
                <a:gd name="T19" fmla="*/ 82 h 380"/>
                <a:gd name="T20" fmla="*/ 22 w 242"/>
                <a:gd name="T21" fmla="*/ 78 h 380"/>
                <a:gd name="T22" fmla="*/ 17 w 242"/>
                <a:gd name="T23" fmla="*/ 90 h 380"/>
                <a:gd name="T24" fmla="*/ 33 w 242"/>
                <a:gd name="T25" fmla="*/ 91 h 380"/>
                <a:gd name="T26" fmla="*/ 51 w 242"/>
                <a:gd name="T27" fmla="*/ 93 h 380"/>
                <a:gd name="T28" fmla="*/ 65 w 242"/>
                <a:gd name="T29" fmla="*/ 61 h 380"/>
                <a:gd name="T30" fmla="*/ 106 w 242"/>
                <a:gd name="T31" fmla="*/ 31 h 380"/>
                <a:gd name="T32" fmla="*/ 109 w 242"/>
                <a:gd name="T33" fmla="*/ 1 h 380"/>
                <a:gd name="T34" fmla="*/ 127 w 242"/>
                <a:gd name="T35" fmla="*/ 10 h 380"/>
                <a:gd name="T36" fmla="*/ 141 w 242"/>
                <a:gd name="T37" fmla="*/ 25 h 380"/>
                <a:gd name="T38" fmla="*/ 166 w 242"/>
                <a:gd name="T39" fmla="*/ 49 h 380"/>
                <a:gd name="T40" fmla="*/ 182 w 242"/>
                <a:gd name="T41" fmla="*/ 47 h 380"/>
                <a:gd name="T42" fmla="*/ 208 w 242"/>
                <a:gd name="T43" fmla="*/ 55 h 380"/>
                <a:gd name="T44" fmla="*/ 202 w 242"/>
                <a:gd name="T45" fmla="*/ 77 h 380"/>
                <a:gd name="T46" fmla="*/ 194 w 242"/>
                <a:gd name="T47" fmla="*/ 87 h 380"/>
                <a:gd name="T48" fmla="*/ 177 w 242"/>
                <a:gd name="T49" fmla="*/ 94 h 380"/>
                <a:gd name="T50" fmla="*/ 156 w 242"/>
                <a:gd name="T51" fmla="*/ 118 h 380"/>
                <a:gd name="T52" fmla="*/ 153 w 242"/>
                <a:gd name="T53" fmla="*/ 136 h 380"/>
                <a:gd name="T54" fmla="*/ 143 w 242"/>
                <a:gd name="T55" fmla="*/ 151 h 380"/>
                <a:gd name="T56" fmla="*/ 147 w 242"/>
                <a:gd name="T57" fmla="*/ 173 h 380"/>
                <a:gd name="T58" fmla="*/ 154 w 242"/>
                <a:gd name="T59" fmla="*/ 195 h 380"/>
                <a:gd name="T60" fmla="*/ 174 w 242"/>
                <a:gd name="T61" fmla="*/ 207 h 380"/>
                <a:gd name="T62" fmla="*/ 204 w 242"/>
                <a:gd name="T63" fmla="*/ 196 h 380"/>
                <a:gd name="T64" fmla="*/ 213 w 242"/>
                <a:gd name="T65" fmla="*/ 230 h 380"/>
                <a:gd name="T66" fmla="*/ 241 w 242"/>
                <a:gd name="T67" fmla="*/ 259 h 380"/>
                <a:gd name="T68" fmla="*/ 238 w 242"/>
                <a:gd name="T69" fmla="*/ 281 h 380"/>
                <a:gd name="T70" fmla="*/ 233 w 242"/>
                <a:gd name="T71" fmla="*/ 309 h 380"/>
                <a:gd name="T72" fmla="*/ 233 w 242"/>
                <a:gd name="T73" fmla="*/ 324 h 380"/>
                <a:gd name="T74" fmla="*/ 233 w 242"/>
                <a:gd name="T75" fmla="*/ 364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2" h="380">
                  <a:moveTo>
                    <a:pt x="233" y="364"/>
                  </a:moveTo>
                  <a:lnTo>
                    <a:pt x="229" y="374"/>
                  </a:lnTo>
                  <a:lnTo>
                    <a:pt x="220" y="380"/>
                  </a:lnTo>
                  <a:lnTo>
                    <a:pt x="201" y="368"/>
                  </a:lnTo>
                  <a:lnTo>
                    <a:pt x="199" y="359"/>
                  </a:lnTo>
                  <a:lnTo>
                    <a:pt x="160" y="338"/>
                  </a:lnTo>
                  <a:lnTo>
                    <a:pt x="126" y="315"/>
                  </a:lnTo>
                  <a:lnTo>
                    <a:pt x="111" y="303"/>
                  </a:lnTo>
                  <a:lnTo>
                    <a:pt x="102" y="286"/>
                  </a:lnTo>
                  <a:lnTo>
                    <a:pt x="104" y="280"/>
                  </a:lnTo>
                  <a:lnTo>
                    <a:pt x="87" y="252"/>
                  </a:lnTo>
                  <a:lnTo>
                    <a:pt x="66" y="214"/>
                  </a:lnTo>
                  <a:lnTo>
                    <a:pt x="46" y="173"/>
                  </a:lnTo>
                  <a:lnTo>
                    <a:pt x="38" y="163"/>
                  </a:lnTo>
                  <a:lnTo>
                    <a:pt x="32" y="148"/>
                  </a:lnTo>
                  <a:lnTo>
                    <a:pt x="17" y="134"/>
                  </a:lnTo>
                  <a:lnTo>
                    <a:pt x="4" y="126"/>
                  </a:lnTo>
                  <a:lnTo>
                    <a:pt x="9" y="117"/>
                  </a:lnTo>
                  <a:lnTo>
                    <a:pt x="0" y="97"/>
                  </a:lnTo>
                  <a:lnTo>
                    <a:pt x="5" y="82"/>
                  </a:lnTo>
                  <a:lnTo>
                    <a:pt x="20" y="69"/>
                  </a:lnTo>
                  <a:lnTo>
                    <a:pt x="22" y="78"/>
                  </a:lnTo>
                  <a:lnTo>
                    <a:pt x="17" y="83"/>
                  </a:lnTo>
                  <a:lnTo>
                    <a:pt x="17" y="90"/>
                  </a:lnTo>
                  <a:lnTo>
                    <a:pt x="25" y="89"/>
                  </a:lnTo>
                  <a:lnTo>
                    <a:pt x="33" y="91"/>
                  </a:lnTo>
                  <a:lnTo>
                    <a:pt x="41" y="101"/>
                  </a:lnTo>
                  <a:lnTo>
                    <a:pt x="51" y="93"/>
                  </a:lnTo>
                  <a:lnTo>
                    <a:pt x="54" y="79"/>
                  </a:lnTo>
                  <a:lnTo>
                    <a:pt x="65" y="61"/>
                  </a:lnTo>
                  <a:lnTo>
                    <a:pt x="87" y="53"/>
                  </a:lnTo>
                  <a:lnTo>
                    <a:pt x="106" y="31"/>
                  </a:lnTo>
                  <a:lnTo>
                    <a:pt x="112" y="17"/>
                  </a:lnTo>
                  <a:lnTo>
                    <a:pt x="109" y="1"/>
                  </a:lnTo>
                  <a:lnTo>
                    <a:pt x="114" y="0"/>
                  </a:lnTo>
                  <a:lnTo>
                    <a:pt x="127" y="10"/>
                  </a:lnTo>
                  <a:lnTo>
                    <a:pt x="132" y="19"/>
                  </a:lnTo>
                  <a:lnTo>
                    <a:pt x="141" y="25"/>
                  </a:lnTo>
                  <a:lnTo>
                    <a:pt x="152" y="46"/>
                  </a:lnTo>
                  <a:lnTo>
                    <a:pt x="166" y="49"/>
                  </a:lnTo>
                  <a:lnTo>
                    <a:pt x="176" y="43"/>
                  </a:lnTo>
                  <a:lnTo>
                    <a:pt x="182" y="47"/>
                  </a:lnTo>
                  <a:lnTo>
                    <a:pt x="193" y="45"/>
                  </a:lnTo>
                  <a:lnTo>
                    <a:pt x="208" y="55"/>
                  </a:lnTo>
                  <a:lnTo>
                    <a:pt x="196" y="76"/>
                  </a:lnTo>
                  <a:lnTo>
                    <a:pt x="202" y="77"/>
                  </a:lnTo>
                  <a:lnTo>
                    <a:pt x="211" y="88"/>
                  </a:lnTo>
                  <a:lnTo>
                    <a:pt x="194" y="87"/>
                  </a:lnTo>
                  <a:lnTo>
                    <a:pt x="192" y="90"/>
                  </a:lnTo>
                  <a:lnTo>
                    <a:pt x="177" y="94"/>
                  </a:lnTo>
                  <a:lnTo>
                    <a:pt x="157" y="108"/>
                  </a:lnTo>
                  <a:lnTo>
                    <a:pt x="156" y="118"/>
                  </a:lnTo>
                  <a:lnTo>
                    <a:pt x="151" y="125"/>
                  </a:lnTo>
                  <a:lnTo>
                    <a:pt x="153" y="136"/>
                  </a:lnTo>
                  <a:lnTo>
                    <a:pt x="142" y="142"/>
                  </a:lnTo>
                  <a:lnTo>
                    <a:pt x="143" y="151"/>
                  </a:lnTo>
                  <a:lnTo>
                    <a:pt x="138" y="155"/>
                  </a:lnTo>
                  <a:lnTo>
                    <a:pt x="147" y="173"/>
                  </a:lnTo>
                  <a:lnTo>
                    <a:pt x="157" y="186"/>
                  </a:lnTo>
                  <a:lnTo>
                    <a:pt x="154" y="195"/>
                  </a:lnTo>
                  <a:lnTo>
                    <a:pt x="166" y="196"/>
                  </a:lnTo>
                  <a:lnTo>
                    <a:pt x="174" y="207"/>
                  </a:lnTo>
                  <a:lnTo>
                    <a:pt x="190" y="208"/>
                  </a:lnTo>
                  <a:lnTo>
                    <a:pt x="204" y="196"/>
                  </a:lnTo>
                  <a:lnTo>
                    <a:pt x="205" y="227"/>
                  </a:lnTo>
                  <a:lnTo>
                    <a:pt x="213" y="230"/>
                  </a:lnTo>
                  <a:lnTo>
                    <a:pt x="223" y="226"/>
                  </a:lnTo>
                  <a:lnTo>
                    <a:pt x="241" y="259"/>
                  </a:lnTo>
                  <a:lnTo>
                    <a:pt x="238" y="266"/>
                  </a:lnTo>
                  <a:lnTo>
                    <a:pt x="238" y="281"/>
                  </a:lnTo>
                  <a:lnTo>
                    <a:pt x="239" y="299"/>
                  </a:lnTo>
                  <a:lnTo>
                    <a:pt x="233" y="309"/>
                  </a:lnTo>
                  <a:lnTo>
                    <a:pt x="236" y="317"/>
                  </a:lnTo>
                  <a:lnTo>
                    <a:pt x="233" y="324"/>
                  </a:lnTo>
                  <a:lnTo>
                    <a:pt x="242" y="341"/>
                  </a:lnTo>
                  <a:lnTo>
                    <a:pt x="233" y="364"/>
                  </a:lnTo>
                  <a:close/>
                </a:path>
              </a:pathLst>
            </a:custGeom>
            <a:solidFill>
              <a:srgbClr val="FF0000"/>
            </a:solid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93" name="Freeform 146">
              <a:extLst>
                <a:ext uri="{FF2B5EF4-FFF2-40B4-BE49-F238E27FC236}">
                  <a16:creationId xmlns:a16="http://schemas.microsoft.com/office/drawing/2014/main" id="{E1FBD287-AD25-9A41-B1A9-29896E3EA0C1}"/>
                </a:ext>
              </a:extLst>
            </p:cNvPr>
            <p:cNvSpPr>
              <a:spLocks noEditPoints="1"/>
            </p:cNvSpPr>
            <p:nvPr/>
          </p:nvSpPr>
          <p:spPr bwMode="auto">
            <a:xfrm>
              <a:off x="9113837" y="3298825"/>
              <a:ext cx="274638" cy="425450"/>
            </a:xfrm>
            <a:custGeom>
              <a:avLst/>
              <a:gdLst>
                <a:gd name="T0" fmla="*/ 252 w 710"/>
                <a:gd name="T1" fmla="*/ 24 h 1100"/>
                <a:gd name="T2" fmla="*/ 282 w 710"/>
                <a:gd name="T3" fmla="*/ 24 h 1100"/>
                <a:gd name="T4" fmla="*/ 311 w 710"/>
                <a:gd name="T5" fmla="*/ 120 h 1100"/>
                <a:gd name="T6" fmla="*/ 264 w 710"/>
                <a:gd name="T7" fmla="*/ 219 h 1100"/>
                <a:gd name="T8" fmla="*/ 288 w 710"/>
                <a:gd name="T9" fmla="*/ 355 h 1100"/>
                <a:gd name="T10" fmla="*/ 361 w 710"/>
                <a:gd name="T11" fmla="*/ 355 h 1100"/>
                <a:gd name="T12" fmla="*/ 459 w 710"/>
                <a:gd name="T13" fmla="*/ 448 h 1100"/>
                <a:gd name="T14" fmla="*/ 483 w 710"/>
                <a:gd name="T15" fmla="*/ 508 h 1100"/>
                <a:gd name="T16" fmla="*/ 387 w 710"/>
                <a:gd name="T17" fmla="*/ 421 h 1100"/>
                <a:gd name="T18" fmla="*/ 317 w 710"/>
                <a:gd name="T19" fmla="*/ 402 h 1100"/>
                <a:gd name="T20" fmla="*/ 212 w 710"/>
                <a:gd name="T21" fmla="*/ 395 h 1100"/>
                <a:gd name="T22" fmla="*/ 231 w 710"/>
                <a:gd name="T23" fmla="*/ 339 h 1100"/>
                <a:gd name="T24" fmla="*/ 201 w 710"/>
                <a:gd name="T25" fmla="*/ 350 h 1100"/>
                <a:gd name="T26" fmla="*/ 141 w 710"/>
                <a:gd name="T27" fmla="*/ 264 h 1100"/>
                <a:gd name="T28" fmla="*/ 160 w 710"/>
                <a:gd name="T29" fmla="*/ 210 h 1100"/>
                <a:gd name="T30" fmla="*/ 157 w 710"/>
                <a:gd name="T31" fmla="*/ 0 h 1100"/>
                <a:gd name="T32" fmla="*/ 287 w 710"/>
                <a:gd name="T33" fmla="*/ 463 h 1100"/>
                <a:gd name="T34" fmla="*/ 239 w 710"/>
                <a:gd name="T35" fmla="*/ 494 h 1100"/>
                <a:gd name="T36" fmla="*/ 257 w 710"/>
                <a:gd name="T37" fmla="*/ 432 h 1100"/>
                <a:gd name="T38" fmla="*/ 594 w 710"/>
                <a:gd name="T39" fmla="*/ 540 h 1100"/>
                <a:gd name="T40" fmla="*/ 565 w 710"/>
                <a:gd name="T41" fmla="*/ 612 h 1100"/>
                <a:gd name="T42" fmla="*/ 593 w 710"/>
                <a:gd name="T43" fmla="*/ 693 h 1100"/>
                <a:gd name="T44" fmla="*/ 550 w 710"/>
                <a:gd name="T45" fmla="*/ 653 h 1100"/>
                <a:gd name="T46" fmla="*/ 510 w 710"/>
                <a:gd name="T47" fmla="*/ 597 h 1100"/>
                <a:gd name="T48" fmla="*/ 550 w 710"/>
                <a:gd name="T49" fmla="*/ 571 h 1100"/>
                <a:gd name="T50" fmla="*/ 569 w 710"/>
                <a:gd name="T51" fmla="*/ 508 h 1100"/>
                <a:gd name="T52" fmla="*/ 325 w 710"/>
                <a:gd name="T53" fmla="*/ 563 h 1100"/>
                <a:gd name="T54" fmla="*/ 421 w 710"/>
                <a:gd name="T55" fmla="*/ 589 h 1100"/>
                <a:gd name="T56" fmla="*/ 392 w 710"/>
                <a:gd name="T57" fmla="*/ 661 h 1100"/>
                <a:gd name="T58" fmla="*/ 341 w 710"/>
                <a:gd name="T59" fmla="*/ 647 h 1100"/>
                <a:gd name="T60" fmla="*/ 325 w 710"/>
                <a:gd name="T61" fmla="*/ 563 h 1100"/>
                <a:gd name="T62" fmla="*/ 0 w 710"/>
                <a:gd name="T63" fmla="*/ 863 h 1100"/>
                <a:gd name="T64" fmla="*/ 82 w 710"/>
                <a:gd name="T65" fmla="*/ 751 h 1100"/>
                <a:gd name="T66" fmla="*/ 153 w 710"/>
                <a:gd name="T67" fmla="*/ 607 h 1100"/>
                <a:gd name="T68" fmla="*/ 128 w 710"/>
                <a:gd name="T69" fmla="*/ 724 h 1100"/>
                <a:gd name="T70" fmla="*/ 497 w 710"/>
                <a:gd name="T71" fmla="*/ 700 h 1100"/>
                <a:gd name="T72" fmla="*/ 454 w 710"/>
                <a:gd name="T73" fmla="*/ 782 h 1100"/>
                <a:gd name="T74" fmla="*/ 381 w 710"/>
                <a:gd name="T75" fmla="*/ 748 h 1100"/>
                <a:gd name="T76" fmla="*/ 411 w 710"/>
                <a:gd name="T77" fmla="*/ 702 h 1100"/>
                <a:gd name="T78" fmla="*/ 455 w 710"/>
                <a:gd name="T79" fmla="*/ 644 h 1100"/>
                <a:gd name="T80" fmla="*/ 496 w 710"/>
                <a:gd name="T81" fmla="*/ 619 h 1100"/>
                <a:gd name="T82" fmla="*/ 690 w 710"/>
                <a:gd name="T83" fmla="*/ 859 h 1100"/>
                <a:gd name="T84" fmla="*/ 710 w 710"/>
                <a:gd name="T85" fmla="*/ 963 h 1100"/>
                <a:gd name="T86" fmla="*/ 657 w 710"/>
                <a:gd name="T87" fmla="*/ 954 h 1100"/>
                <a:gd name="T88" fmla="*/ 652 w 710"/>
                <a:gd name="T89" fmla="*/ 1060 h 1100"/>
                <a:gd name="T90" fmla="*/ 542 w 710"/>
                <a:gd name="T91" fmla="*/ 1051 h 1100"/>
                <a:gd name="T92" fmla="*/ 537 w 710"/>
                <a:gd name="T93" fmla="*/ 949 h 1100"/>
                <a:gd name="T94" fmla="*/ 466 w 710"/>
                <a:gd name="T95" fmla="*/ 944 h 1100"/>
                <a:gd name="T96" fmla="*/ 378 w 710"/>
                <a:gd name="T97" fmla="*/ 988 h 1100"/>
                <a:gd name="T98" fmla="*/ 388 w 710"/>
                <a:gd name="T99" fmla="*/ 891 h 1100"/>
                <a:gd name="T100" fmla="*/ 472 w 710"/>
                <a:gd name="T101" fmla="*/ 835 h 1100"/>
                <a:gd name="T102" fmla="*/ 557 w 710"/>
                <a:gd name="T103" fmla="*/ 850 h 1100"/>
                <a:gd name="T104" fmla="*/ 619 w 710"/>
                <a:gd name="T105" fmla="*/ 810 h 1100"/>
                <a:gd name="T106" fmla="*/ 673 w 710"/>
                <a:gd name="T107" fmla="*/ 785 h 1100"/>
                <a:gd name="T108" fmla="*/ 690 w 710"/>
                <a:gd name="T109" fmla="*/ 859 h 1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10" h="1100">
                  <a:moveTo>
                    <a:pt x="202" y="0"/>
                  </a:moveTo>
                  <a:lnTo>
                    <a:pt x="252" y="24"/>
                  </a:lnTo>
                  <a:lnTo>
                    <a:pt x="271" y="2"/>
                  </a:lnTo>
                  <a:lnTo>
                    <a:pt x="282" y="24"/>
                  </a:lnTo>
                  <a:lnTo>
                    <a:pt x="276" y="59"/>
                  </a:lnTo>
                  <a:lnTo>
                    <a:pt x="311" y="120"/>
                  </a:lnTo>
                  <a:lnTo>
                    <a:pt x="303" y="191"/>
                  </a:lnTo>
                  <a:lnTo>
                    <a:pt x="264" y="219"/>
                  </a:lnTo>
                  <a:lnTo>
                    <a:pt x="262" y="288"/>
                  </a:lnTo>
                  <a:lnTo>
                    <a:pt x="288" y="355"/>
                  </a:lnTo>
                  <a:lnTo>
                    <a:pt x="329" y="365"/>
                  </a:lnTo>
                  <a:lnTo>
                    <a:pt x="361" y="355"/>
                  </a:lnTo>
                  <a:lnTo>
                    <a:pt x="460" y="402"/>
                  </a:lnTo>
                  <a:lnTo>
                    <a:pt x="459" y="448"/>
                  </a:lnTo>
                  <a:lnTo>
                    <a:pt x="486" y="469"/>
                  </a:lnTo>
                  <a:lnTo>
                    <a:pt x="483" y="508"/>
                  </a:lnTo>
                  <a:lnTo>
                    <a:pt x="420" y="466"/>
                  </a:lnTo>
                  <a:lnTo>
                    <a:pt x="387" y="421"/>
                  </a:lnTo>
                  <a:lnTo>
                    <a:pt x="371" y="453"/>
                  </a:lnTo>
                  <a:lnTo>
                    <a:pt x="317" y="402"/>
                  </a:lnTo>
                  <a:lnTo>
                    <a:pt x="251" y="414"/>
                  </a:lnTo>
                  <a:lnTo>
                    <a:pt x="212" y="395"/>
                  </a:lnTo>
                  <a:lnTo>
                    <a:pt x="211" y="360"/>
                  </a:lnTo>
                  <a:lnTo>
                    <a:pt x="231" y="339"/>
                  </a:lnTo>
                  <a:lnTo>
                    <a:pt x="206" y="319"/>
                  </a:lnTo>
                  <a:lnTo>
                    <a:pt x="201" y="350"/>
                  </a:lnTo>
                  <a:lnTo>
                    <a:pt x="157" y="301"/>
                  </a:lnTo>
                  <a:lnTo>
                    <a:pt x="141" y="264"/>
                  </a:lnTo>
                  <a:lnTo>
                    <a:pt x="126" y="182"/>
                  </a:lnTo>
                  <a:lnTo>
                    <a:pt x="160" y="210"/>
                  </a:lnTo>
                  <a:lnTo>
                    <a:pt x="146" y="77"/>
                  </a:lnTo>
                  <a:lnTo>
                    <a:pt x="157" y="0"/>
                  </a:lnTo>
                  <a:lnTo>
                    <a:pt x="202" y="0"/>
                  </a:lnTo>
                  <a:moveTo>
                    <a:pt x="287" y="463"/>
                  </a:moveTo>
                  <a:lnTo>
                    <a:pt x="276" y="536"/>
                  </a:lnTo>
                  <a:lnTo>
                    <a:pt x="239" y="494"/>
                  </a:lnTo>
                  <a:lnTo>
                    <a:pt x="193" y="429"/>
                  </a:lnTo>
                  <a:lnTo>
                    <a:pt x="257" y="432"/>
                  </a:lnTo>
                  <a:lnTo>
                    <a:pt x="287" y="463"/>
                  </a:lnTo>
                  <a:moveTo>
                    <a:pt x="594" y="540"/>
                  </a:moveTo>
                  <a:lnTo>
                    <a:pt x="625" y="635"/>
                  </a:lnTo>
                  <a:lnTo>
                    <a:pt x="565" y="612"/>
                  </a:lnTo>
                  <a:lnTo>
                    <a:pt x="570" y="641"/>
                  </a:lnTo>
                  <a:lnTo>
                    <a:pt x="593" y="693"/>
                  </a:lnTo>
                  <a:lnTo>
                    <a:pt x="559" y="712"/>
                  </a:lnTo>
                  <a:lnTo>
                    <a:pt x="550" y="653"/>
                  </a:lnTo>
                  <a:lnTo>
                    <a:pt x="527" y="648"/>
                  </a:lnTo>
                  <a:lnTo>
                    <a:pt x="510" y="597"/>
                  </a:lnTo>
                  <a:lnTo>
                    <a:pt x="555" y="603"/>
                  </a:lnTo>
                  <a:lnTo>
                    <a:pt x="550" y="571"/>
                  </a:lnTo>
                  <a:lnTo>
                    <a:pt x="497" y="506"/>
                  </a:lnTo>
                  <a:lnTo>
                    <a:pt x="569" y="508"/>
                  </a:lnTo>
                  <a:lnTo>
                    <a:pt x="594" y="540"/>
                  </a:lnTo>
                  <a:moveTo>
                    <a:pt x="325" y="563"/>
                  </a:moveTo>
                  <a:lnTo>
                    <a:pt x="373" y="589"/>
                  </a:lnTo>
                  <a:lnTo>
                    <a:pt x="421" y="589"/>
                  </a:lnTo>
                  <a:lnTo>
                    <a:pt x="423" y="625"/>
                  </a:lnTo>
                  <a:lnTo>
                    <a:pt x="392" y="661"/>
                  </a:lnTo>
                  <a:lnTo>
                    <a:pt x="347" y="686"/>
                  </a:lnTo>
                  <a:lnTo>
                    <a:pt x="341" y="647"/>
                  </a:lnTo>
                  <a:lnTo>
                    <a:pt x="341" y="603"/>
                  </a:lnTo>
                  <a:lnTo>
                    <a:pt x="325" y="563"/>
                  </a:lnTo>
                  <a:moveTo>
                    <a:pt x="94" y="782"/>
                  </a:moveTo>
                  <a:lnTo>
                    <a:pt x="0" y="863"/>
                  </a:lnTo>
                  <a:lnTo>
                    <a:pt x="32" y="803"/>
                  </a:lnTo>
                  <a:lnTo>
                    <a:pt x="82" y="751"/>
                  </a:lnTo>
                  <a:lnTo>
                    <a:pt x="122" y="692"/>
                  </a:lnTo>
                  <a:lnTo>
                    <a:pt x="153" y="607"/>
                  </a:lnTo>
                  <a:lnTo>
                    <a:pt x="173" y="677"/>
                  </a:lnTo>
                  <a:lnTo>
                    <a:pt x="128" y="724"/>
                  </a:lnTo>
                  <a:lnTo>
                    <a:pt x="94" y="782"/>
                  </a:lnTo>
                  <a:moveTo>
                    <a:pt x="497" y="700"/>
                  </a:moveTo>
                  <a:lnTo>
                    <a:pt x="473" y="728"/>
                  </a:lnTo>
                  <a:lnTo>
                    <a:pt x="454" y="782"/>
                  </a:lnTo>
                  <a:lnTo>
                    <a:pt x="433" y="807"/>
                  </a:lnTo>
                  <a:lnTo>
                    <a:pt x="381" y="748"/>
                  </a:lnTo>
                  <a:lnTo>
                    <a:pt x="395" y="726"/>
                  </a:lnTo>
                  <a:lnTo>
                    <a:pt x="411" y="702"/>
                  </a:lnTo>
                  <a:lnTo>
                    <a:pt x="414" y="649"/>
                  </a:lnTo>
                  <a:lnTo>
                    <a:pt x="455" y="644"/>
                  </a:lnTo>
                  <a:lnTo>
                    <a:pt x="449" y="701"/>
                  </a:lnTo>
                  <a:lnTo>
                    <a:pt x="496" y="619"/>
                  </a:lnTo>
                  <a:lnTo>
                    <a:pt x="497" y="700"/>
                  </a:lnTo>
                  <a:moveTo>
                    <a:pt x="690" y="859"/>
                  </a:moveTo>
                  <a:lnTo>
                    <a:pt x="702" y="916"/>
                  </a:lnTo>
                  <a:lnTo>
                    <a:pt x="710" y="963"/>
                  </a:lnTo>
                  <a:lnTo>
                    <a:pt x="690" y="1041"/>
                  </a:lnTo>
                  <a:lnTo>
                    <a:pt x="657" y="954"/>
                  </a:lnTo>
                  <a:lnTo>
                    <a:pt x="624" y="998"/>
                  </a:lnTo>
                  <a:lnTo>
                    <a:pt x="652" y="1060"/>
                  </a:lnTo>
                  <a:lnTo>
                    <a:pt x="633" y="1100"/>
                  </a:lnTo>
                  <a:lnTo>
                    <a:pt x="542" y="1051"/>
                  </a:lnTo>
                  <a:lnTo>
                    <a:pt x="517" y="989"/>
                  </a:lnTo>
                  <a:lnTo>
                    <a:pt x="537" y="949"/>
                  </a:lnTo>
                  <a:lnTo>
                    <a:pt x="487" y="908"/>
                  </a:lnTo>
                  <a:lnTo>
                    <a:pt x="466" y="944"/>
                  </a:lnTo>
                  <a:lnTo>
                    <a:pt x="430" y="940"/>
                  </a:lnTo>
                  <a:lnTo>
                    <a:pt x="378" y="988"/>
                  </a:lnTo>
                  <a:lnTo>
                    <a:pt x="364" y="963"/>
                  </a:lnTo>
                  <a:lnTo>
                    <a:pt x="388" y="891"/>
                  </a:lnTo>
                  <a:lnTo>
                    <a:pt x="433" y="867"/>
                  </a:lnTo>
                  <a:lnTo>
                    <a:pt x="472" y="835"/>
                  </a:lnTo>
                  <a:lnTo>
                    <a:pt x="501" y="874"/>
                  </a:lnTo>
                  <a:lnTo>
                    <a:pt x="557" y="850"/>
                  </a:lnTo>
                  <a:lnTo>
                    <a:pt x="566" y="812"/>
                  </a:lnTo>
                  <a:lnTo>
                    <a:pt x="619" y="810"/>
                  </a:lnTo>
                  <a:lnTo>
                    <a:pt x="608" y="744"/>
                  </a:lnTo>
                  <a:lnTo>
                    <a:pt x="673" y="785"/>
                  </a:lnTo>
                  <a:lnTo>
                    <a:pt x="683" y="828"/>
                  </a:lnTo>
                  <a:lnTo>
                    <a:pt x="690" y="859"/>
                  </a:lnTo>
                </a:path>
              </a:pathLst>
            </a:custGeom>
            <a:solidFill>
              <a:schemeClr val="bg1">
                <a:lumMod val="40000"/>
                <a:lumOff val="60000"/>
              </a:schemeClr>
            </a:solid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94" name="Freeform 147">
              <a:extLst>
                <a:ext uri="{FF2B5EF4-FFF2-40B4-BE49-F238E27FC236}">
                  <a16:creationId xmlns:a16="http://schemas.microsoft.com/office/drawing/2014/main" id="{D29FBB5D-6211-7348-B7F5-0EF558B945BA}"/>
                </a:ext>
              </a:extLst>
            </p:cNvPr>
            <p:cNvSpPr>
              <a:spLocks/>
            </p:cNvSpPr>
            <p:nvPr/>
          </p:nvSpPr>
          <p:spPr bwMode="auto">
            <a:xfrm>
              <a:off x="10207626" y="4075114"/>
              <a:ext cx="41275" cy="61913"/>
            </a:xfrm>
            <a:custGeom>
              <a:avLst/>
              <a:gdLst>
                <a:gd name="T0" fmla="*/ 23 w 26"/>
                <a:gd name="T1" fmla="*/ 37 h 39"/>
                <a:gd name="T2" fmla="*/ 18 w 26"/>
                <a:gd name="T3" fmla="*/ 39 h 39"/>
                <a:gd name="T4" fmla="*/ 10 w 26"/>
                <a:gd name="T5" fmla="*/ 31 h 39"/>
                <a:gd name="T6" fmla="*/ 3 w 26"/>
                <a:gd name="T7" fmla="*/ 18 h 39"/>
                <a:gd name="T8" fmla="*/ 0 w 26"/>
                <a:gd name="T9" fmla="*/ 2 h 39"/>
                <a:gd name="T10" fmla="*/ 3 w 26"/>
                <a:gd name="T11" fmla="*/ 0 h 39"/>
                <a:gd name="T12" fmla="*/ 5 w 26"/>
                <a:gd name="T13" fmla="*/ 6 h 39"/>
                <a:gd name="T14" fmla="*/ 10 w 26"/>
                <a:gd name="T15" fmla="*/ 11 h 39"/>
                <a:gd name="T16" fmla="*/ 18 w 26"/>
                <a:gd name="T17" fmla="*/ 24 h 39"/>
                <a:gd name="T18" fmla="*/ 26 w 26"/>
                <a:gd name="T19" fmla="*/ 31 h 39"/>
                <a:gd name="T20" fmla="*/ 23 w 26"/>
                <a:gd name="T21" fmla="*/ 3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39">
                  <a:moveTo>
                    <a:pt x="23" y="37"/>
                  </a:moveTo>
                  <a:lnTo>
                    <a:pt x="18" y="39"/>
                  </a:lnTo>
                  <a:lnTo>
                    <a:pt x="10" y="31"/>
                  </a:lnTo>
                  <a:lnTo>
                    <a:pt x="3" y="18"/>
                  </a:lnTo>
                  <a:lnTo>
                    <a:pt x="0" y="2"/>
                  </a:lnTo>
                  <a:lnTo>
                    <a:pt x="3" y="0"/>
                  </a:lnTo>
                  <a:lnTo>
                    <a:pt x="5" y="6"/>
                  </a:lnTo>
                  <a:lnTo>
                    <a:pt x="10" y="11"/>
                  </a:lnTo>
                  <a:lnTo>
                    <a:pt x="18" y="24"/>
                  </a:lnTo>
                  <a:lnTo>
                    <a:pt x="26" y="31"/>
                  </a:lnTo>
                  <a:lnTo>
                    <a:pt x="23" y="37"/>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95" name="Freeform 148">
              <a:extLst>
                <a:ext uri="{FF2B5EF4-FFF2-40B4-BE49-F238E27FC236}">
                  <a16:creationId xmlns:a16="http://schemas.microsoft.com/office/drawing/2014/main" id="{B71FA617-6008-BB4F-ACB2-5CDDB905A1D0}"/>
                </a:ext>
              </a:extLst>
            </p:cNvPr>
            <p:cNvSpPr>
              <a:spLocks/>
            </p:cNvSpPr>
            <p:nvPr/>
          </p:nvSpPr>
          <p:spPr bwMode="auto">
            <a:xfrm>
              <a:off x="10026651" y="4046538"/>
              <a:ext cx="119063" cy="71438"/>
            </a:xfrm>
            <a:custGeom>
              <a:avLst/>
              <a:gdLst>
                <a:gd name="T0" fmla="*/ 68 w 75"/>
                <a:gd name="T1" fmla="*/ 27 h 45"/>
                <a:gd name="T2" fmla="*/ 58 w 75"/>
                <a:gd name="T3" fmla="*/ 29 h 45"/>
                <a:gd name="T4" fmla="*/ 54 w 75"/>
                <a:gd name="T5" fmla="*/ 35 h 45"/>
                <a:gd name="T6" fmla="*/ 44 w 75"/>
                <a:gd name="T7" fmla="*/ 40 h 45"/>
                <a:gd name="T8" fmla="*/ 34 w 75"/>
                <a:gd name="T9" fmla="*/ 45 h 45"/>
                <a:gd name="T10" fmla="*/ 25 w 75"/>
                <a:gd name="T11" fmla="*/ 45 h 45"/>
                <a:gd name="T12" fmla="*/ 10 w 75"/>
                <a:gd name="T13" fmla="*/ 39 h 45"/>
                <a:gd name="T14" fmla="*/ 0 w 75"/>
                <a:gd name="T15" fmla="*/ 33 h 45"/>
                <a:gd name="T16" fmla="*/ 2 w 75"/>
                <a:gd name="T17" fmla="*/ 26 h 45"/>
                <a:gd name="T18" fmla="*/ 18 w 75"/>
                <a:gd name="T19" fmla="*/ 29 h 45"/>
                <a:gd name="T20" fmla="*/ 28 w 75"/>
                <a:gd name="T21" fmla="*/ 28 h 45"/>
                <a:gd name="T22" fmla="*/ 31 w 75"/>
                <a:gd name="T23" fmla="*/ 18 h 45"/>
                <a:gd name="T24" fmla="*/ 34 w 75"/>
                <a:gd name="T25" fmla="*/ 17 h 45"/>
                <a:gd name="T26" fmla="*/ 35 w 75"/>
                <a:gd name="T27" fmla="*/ 28 h 45"/>
                <a:gd name="T28" fmla="*/ 46 w 75"/>
                <a:gd name="T29" fmla="*/ 27 h 45"/>
                <a:gd name="T30" fmla="*/ 51 w 75"/>
                <a:gd name="T31" fmla="*/ 20 h 45"/>
                <a:gd name="T32" fmla="*/ 62 w 75"/>
                <a:gd name="T33" fmla="*/ 12 h 45"/>
                <a:gd name="T34" fmla="*/ 61 w 75"/>
                <a:gd name="T35" fmla="*/ 0 h 45"/>
                <a:gd name="T36" fmla="*/ 72 w 75"/>
                <a:gd name="T37" fmla="*/ 0 h 45"/>
                <a:gd name="T38" fmla="*/ 75 w 75"/>
                <a:gd name="T39" fmla="*/ 3 h 45"/>
                <a:gd name="T40" fmla="*/ 74 w 75"/>
                <a:gd name="T41" fmla="*/ 15 h 45"/>
                <a:gd name="T42" fmla="*/ 68 w 75"/>
                <a:gd name="T43" fmla="*/ 2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45">
                  <a:moveTo>
                    <a:pt x="68" y="27"/>
                  </a:moveTo>
                  <a:lnTo>
                    <a:pt x="58" y="29"/>
                  </a:lnTo>
                  <a:lnTo>
                    <a:pt x="54" y="35"/>
                  </a:lnTo>
                  <a:lnTo>
                    <a:pt x="44" y="40"/>
                  </a:lnTo>
                  <a:lnTo>
                    <a:pt x="34" y="45"/>
                  </a:lnTo>
                  <a:lnTo>
                    <a:pt x="25" y="45"/>
                  </a:lnTo>
                  <a:lnTo>
                    <a:pt x="10" y="39"/>
                  </a:lnTo>
                  <a:lnTo>
                    <a:pt x="0" y="33"/>
                  </a:lnTo>
                  <a:lnTo>
                    <a:pt x="2" y="26"/>
                  </a:lnTo>
                  <a:lnTo>
                    <a:pt x="18" y="29"/>
                  </a:lnTo>
                  <a:lnTo>
                    <a:pt x="28" y="28"/>
                  </a:lnTo>
                  <a:lnTo>
                    <a:pt x="31" y="18"/>
                  </a:lnTo>
                  <a:lnTo>
                    <a:pt x="34" y="17"/>
                  </a:lnTo>
                  <a:lnTo>
                    <a:pt x="35" y="28"/>
                  </a:lnTo>
                  <a:lnTo>
                    <a:pt x="46" y="27"/>
                  </a:lnTo>
                  <a:lnTo>
                    <a:pt x="51" y="20"/>
                  </a:lnTo>
                  <a:lnTo>
                    <a:pt x="62" y="12"/>
                  </a:lnTo>
                  <a:lnTo>
                    <a:pt x="61" y="0"/>
                  </a:lnTo>
                  <a:lnTo>
                    <a:pt x="72" y="0"/>
                  </a:lnTo>
                  <a:lnTo>
                    <a:pt x="75" y="3"/>
                  </a:lnTo>
                  <a:lnTo>
                    <a:pt x="74" y="15"/>
                  </a:lnTo>
                  <a:lnTo>
                    <a:pt x="68" y="27"/>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96" name="Freeform 149">
              <a:extLst>
                <a:ext uri="{FF2B5EF4-FFF2-40B4-BE49-F238E27FC236}">
                  <a16:creationId xmlns:a16="http://schemas.microsoft.com/office/drawing/2014/main" id="{94C4093D-CD8D-B543-B87A-386EE1236B37}"/>
                </a:ext>
              </a:extLst>
            </p:cNvPr>
            <p:cNvSpPr>
              <a:spLocks/>
            </p:cNvSpPr>
            <p:nvPr/>
          </p:nvSpPr>
          <p:spPr bwMode="auto">
            <a:xfrm>
              <a:off x="9805987" y="3994150"/>
              <a:ext cx="279400" cy="266700"/>
            </a:xfrm>
            <a:custGeom>
              <a:avLst/>
              <a:gdLst>
                <a:gd name="T0" fmla="*/ 116 w 176"/>
                <a:gd name="T1" fmla="*/ 100 h 168"/>
                <a:gd name="T2" fmla="*/ 131 w 176"/>
                <a:gd name="T3" fmla="*/ 114 h 168"/>
                <a:gd name="T4" fmla="*/ 141 w 176"/>
                <a:gd name="T5" fmla="*/ 136 h 168"/>
                <a:gd name="T6" fmla="*/ 151 w 176"/>
                <a:gd name="T7" fmla="*/ 135 h 168"/>
                <a:gd name="T8" fmla="*/ 149 w 176"/>
                <a:gd name="T9" fmla="*/ 144 h 168"/>
                <a:gd name="T10" fmla="*/ 163 w 176"/>
                <a:gd name="T11" fmla="*/ 148 h 168"/>
                <a:gd name="T12" fmla="*/ 157 w 176"/>
                <a:gd name="T13" fmla="*/ 151 h 168"/>
                <a:gd name="T14" fmla="*/ 176 w 176"/>
                <a:gd name="T15" fmla="*/ 160 h 168"/>
                <a:gd name="T16" fmla="*/ 173 w 176"/>
                <a:gd name="T17" fmla="*/ 166 h 168"/>
                <a:gd name="T18" fmla="*/ 161 w 176"/>
                <a:gd name="T19" fmla="*/ 168 h 168"/>
                <a:gd name="T20" fmla="*/ 157 w 176"/>
                <a:gd name="T21" fmla="*/ 162 h 168"/>
                <a:gd name="T22" fmla="*/ 141 w 176"/>
                <a:gd name="T23" fmla="*/ 160 h 168"/>
                <a:gd name="T24" fmla="*/ 123 w 176"/>
                <a:gd name="T25" fmla="*/ 157 h 168"/>
                <a:gd name="T26" fmla="*/ 111 w 176"/>
                <a:gd name="T27" fmla="*/ 144 h 168"/>
                <a:gd name="T28" fmla="*/ 101 w 176"/>
                <a:gd name="T29" fmla="*/ 132 h 168"/>
                <a:gd name="T30" fmla="*/ 93 w 176"/>
                <a:gd name="T31" fmla="*/ 114 h 168"/>
                <a:gd name="T32" fmla="*/ 70 w 176"/>
                <a:gd name="T33" fmla="*/ 105 h 168"/>
                <a:gd name="T34" fmla="*/ 54 w 176"/>
                <a:gd name="T35" fmla="*/ 111 h 168"/>
                <a:gd name="T36" fmla="*/ 43 w 176"/>
                <a:gd name="T37" fmla="*/ 118 h 168"/>
                <a:gd name="T38" fmla="*/ 43 w 176"/>
                <a:gd name="T39" fmla="*/ 133 h 168"/>
                <a:gd name="T40" fmla="*/ 28 w 176"/>
                <a:gd name="T41" fmla="*/ 140 h 168"/>
                <a:gd name="T42" fmla="*/ 19 w 176"/>
                <a:gd name="T43" fmla="*/ 137 h 168"/>
                <a:gd name="T44" fmla="*/ 0 w 176"/>
                <a:gd name="T45" fmla="*/ 136 h 168"/>
                <a:gd name="T46" fmla="*/ 5 w 176"/>
                <a:gd name="T47" fmla="*/ 68 h 168"/>
                <a:gd name="T48" fmla="*/ 7 w 176"/>
                <a:gd name="T49" fmla="*/ 0 h 168"/>
                <a:gd name="T50" fmla="*/ 39 w 176"/>
                <a:gd name="T51" fmla="*/ 15 h 168"/>
                <a:gd name="T52" fmla="*/ 72 w 176"/>
                <a:gd name="T53" fmla="*/ 27 h 168"/>
                <a:gd name="T54" fmla="*/ 84 w 176"/>
                <a:gd name="T55" fmla="*/ 37 h 168"/>
                <a:gd name="T56" fmla="*/ 94 w 176"/>
                <a:gd name="T57" fmla="*/ 48 h 168"/>
                <a:gd name="T58" fmla="*/ 96 w 176"/>
                <a:gd name="T59" fmla="*/ 60 h 168"/>
                <a:gd name="T60" fmla="*/ 126 w 176"/>
                <a:gd name="T61" fmla="*/ 73 h 168"/>
                <a:gd name="T62" fmla="*/ 130 w 176"/>
                <a:gd name="T63" fmla="*/ 84 h 168"/>
                <a:gd name="T64" fmla="*/ 113 w 176"/>
                <a:gd name="T65" fmla="*/ 86 h 168"/>
                <a:gd name="T66" fmla="*/ 116 w 176"/>
                <a:gd name="T67" fmla="*/ 10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6" h="168">
                  <a:moveTo>
                    <a:pt x="116" y="100"/>
                  </a:moveTo>
                  <a:lnTo>
                    <a:pt x="131" y="114"/>
                  </a:lnTo>
                  <a:lnTo>
                    <a:pt x="141" y="136"/>
                  </a:lnTo>
                  <a:lnTo>
                    <a:pt x="151" y="135"/>
                  </a:lnTo>
                  <a:lnTo>
                    <a:pt x="149" y="144"/>
                  </a:lnTo>
                  <a:lnTo>
                    <a:pt x="163" y="148"/>
                  </a:lnTo>
                  <a:lnTo>
                    <a:pt x="157" y="151"/>
                  </a:lnTo>
                  <a:lnTo>
                    <a:pt x="176" y="160"/>
                  </a:lnTo>
                  <a:lnTo>
                    <a:pt x="173" y="166"/>
                  </a:lnTo>
                  <a:lnTo>
                    <a:pt x="161" y="168"/>
                  </a:lnTo>
                  <a:lnTo>
                    <a:pt x="157" y="162"/>
                  </a:lnTo>
                  <a:lnTo>
                    <a:pt x="141" y="160"/>
                  </a:lnTo>
                  <a:lnTo>
                    <a:pt x="123" y="157"/>
                  </a:lnTo>
                  <a:lnTo>
                    <a:pt x="111" y="144"/>
                  </a:lnTo>
                  <a:lnTo>
                    <a:pt x="101" y="132"/>
                  </a:lnTo>
                  <a:lnTo>
                    <a:pt x="93" y="114"/>
                  </a:lnTo>
                  <a:lnTo>
                    <a:pt x="70" y="105"/>
                  </a:lnTo>
                  <a:lnTo>
                    <a:pt x="54" y="111"/>
                  </a:lnTo>
                  <a:lnTo>
                    <a:pt x="43" y="118"/>
                  </a:lnTo>
                  <a:lnTo>
                    <a:pt x="43" y="133"/>
                  </a:lnTo>
                  <a:lnTo>
                    <a:pt x="28" y="140"/>
                  </a:lnTo>
                  <a:lnTo>
                    <a:pt x="19" y="137"/>
                  </a:lnTo>
                  <a:lnTo>
                    <a:pt x="0" y="136"/>
                  </a:lnTo>
                  <a:lnTo>
                    <a:pt x="5" y="68"/>
                  </a:lnTo>
                  <a:lnTo>
                    <a:pt x="7" y="0"/>
                  </a:lnTo>
                  <a:lnTo>
                    <a:pt x="39" y="15"/>
                  </a:lnTo>
                  <a:lnTo>
                    <a:pt x="72" y="27"/>
                  </a:lnTo>
                  <a:lnTo>
                    <a:pt x="84" y="37"/>
                  </a:lnTo>
                  <a:lnTo>
                    <a:pt x="94" y="48"/>
                  </a:lnTo>
                  <a:lnTo>
                    <a:pt x="96" y="60"/>
                  </a:lnTo>
                  <a:lnTo>
                    <a:pt x="126" y="73"/>
                  </a:lnTo>
                  <a:lnTo>
                    <a:pt x="130" y="84"/>
                  </a:lnTo>
                  <a:lnTo>
                    <a:pt x="113" y="86"/>
                  </a:lnTo>
                  <a:lnTo>
                    <a:pt x="116" y="100"/>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97" name="Freeform 150">
              <a:extLst>
                <a:ext uri="{FF2B5EF4-FFF2-40B4-BE49-F238E27FC236}">
                  <a16:creationId xmlns:a16="http://schemas.microsoft.com/office/drawing/2014/main" id="{C4991A42-0067-1C49-AF2A-ADF8723778B8}"/>
                </a:ext>
              </a:extLst>
            </p:cNvPr>
            <p:cNvSpPr>
              <a:spLocks/>
            </p:cNvSpPr>
            <p:nvPr/>
          </p:nvSpPr>
          <p:spPr bwMode="auto">
            <a:xfrm>
              <a:off x="10099675" y="3990976"/>
              <a:ext cx="69850" cy="74613"/>
            </a:xfrm>
            <a:custGeom>
              <a:avLst/>
              <a:gdLst>
                <a:gd name="T0" fmla="*/ 44 w 44"/>
                <a:gd name="T1" fmla="*/ 42 h 47"/>
                <a:gd name="T2" fmla="*/ 38 w 44"/>
                <a:gd name="T3" fmla="*/ 47 h 47"/>
                <a:gd name="T4" fmla="*/ 35 w 44"/>
                <a:gd name="T5" fmla="*/ 35 h 47"/>
                <a:gd name="T6" fmla="*/ 31 w 44"/>
                <a:gd name="T7" fmla="*/ 27 h 47"/>
                <a:gd name="T8" fmla="*/ 23 w 44"/>
                <a:gd name="T9" fmla="*/ 20 h 47"/>
                <a:gd name="T10" fmla="*/ 13 w 44"/>
                <a:gd name="T11" fmla="*/ 11 h 47"/>
                <a:gd name="T12" fmla="*/ 0 w 44"/>
                <a:gd name="T13" fmla="*/ 5 h 47"/>
                <a:gd name="T14" fmla="*/ 5 w 44"/>
                <a:gd name="T15" fmla="*/ 0 h 47"/>
                <a:gd name="T16" fmla="*/ 15 w 44"/>
                <a:gd name="T17" fmla="*/ 6 h 47"/>
                <a:gd name="T18" fmla="*/ 21 w 44"/>
                <a:gd name="T19" fmla="*/ 11 h 47"/>
                <a:gd name="T20" fmla="*/ 28 w 44"/>
                <a:gd name="T21" fmla="*/ 16 h 47"/>
                <a:gd name="T22" fmla="*/ 35 w 44"/>
                <a:gd name="T23" fmla="*/ 24 h 47"/>
                <a:gd name="T24" fmla="*/ 42 w 44"/>
                <a:gd name="T25" fmla="*/ 31 h 47"/>
                <a:gd name="T26" fmla="*/ 44 w 44"/>
                <a:gd name="T27" fmla="*/ 4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47">
                  <a:moveTo>
                    <a:pt x="44" y="42"/>
                  </a:moveTo>
                  <a:lnTo>
                    <a:pt x="38" y="47"/>
                  </a:lnTo>
                  <a:lnTo>
                    <a:pt x="35" y="35"/>
                  </a:lnTo>
                  <a:lnTo>
                    <a:pt x="31" y="27"/>
                  </a:lnTo>
                  <a:lnTo>
                    <a:pt x="23" y="20"/>
                  </a:lnTo>
                  <a:lnTo>
                    <a:pt x="13" y="11"/>
                  </a:lnTo>
                  <a:lnTo>
                    <a:pt x="0" y="5"/>
                  </a:lnTo>
                  <a:lnTo>
                    <a:pt x="5" y="0"/>
                  </a:lnTo>
                  <a:lnTo>
                    <a:pt x="15" y="6"/>
                  </a:lnTo>
                  <a:lnTo>
                    <a:pt x="21" y="11"/>
                  </a:lnTo>
                  <a:lnTo>
                    <a:pt x="28" y="16"/>
                  </a:lnTo>
                  <a:lnTo>
                    <a:pt x="35" y="24"/>
                  </a:lnTo>
                  <a:lnTo>
                    <a:pt x="42" y="31"/>
                  </a:lnTo>
                  <a:lnTo>
                    <a:pt x="44" y="42"/>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98" name="Freeform 151">
              <a:extLst>
                <a:ext uri="{FF2B5EF4-FFF2-40B4-BE49-F238E27FC236}">
                  <a16:creationId xmlns:a16="http://schemas.microsoft.com/office/drawing/2014/main" id="{F64866EB-6A5A-AB4D-996E-CE8F537157DC}"/>
                </a:ext>
              </a:extLst>
            </p:cNvPr>
            <p:cNvSpPr>
              <a:spLocks/>
            </p:cNvSpPr>
            <p:nvPr/>
          </p:nvSpPr>
          <p:spPr bwMode="auto">
            <a:xfrm>
              <a:off x="6054726" y="2112962"/>
              <a:ext cx="257175" cy="185738"/>
            </a:xfrm>
            <a:custGeom>
              <a:avLst/>
              <a:gdLst>
                <a:gd name="T0" fmla="*/ 18 w 162"/>
                <a:gd name="T1" fmla="*/ 75 h 117"/>
                <a:gd name="T2" fmla="*/ 11 w 162"/>
                <a:gd name="T3" fmla="*/ 62 h 117"/>
                <a:gd name="T4" fmla="*/ 11 w 162"/>
                <a:gd name="T5" fmla="*/ 55 h 117"/>
                <a:gd name="T6" fmla="*/ 6 w 162"/>
                <a:gd name="T7" fmla="*/ 44 h 117"/>
                <a:gd name="T8" fmla="*/ 0 w 162"/>
                <a:gd name="T9" fmla="*/ 37 h 117"/>
                <a:gd name="T10" fmla="*/ 4 w 162"/>
                <a:gd name="T11" fmla="*/ 32 h 117"/>
                <a:gd name="T12" fmla="*/ 0 w 162"/>
                <a:gd name="T13" fmla="*/ 22 h 117"/>
                <a:gd name="T14" fmla="*/ 10 w 162"/>
                <a:gd name="T15" fmla="*/ 16 h 117"/>
                <a:gd name="T16" fmla="*/ 33 w 162"/>
                <a:gd name="T17" fmla="*/ 7 h 117"/>
                <a:gd name="T18" fmla="*/ 52 w 162"/>
                <a:gd name="T19" fmla="*/ 0 h 117"/>
                <a:gd name="T20" fmla="*/ 67 w 162"/>
                <a:gd name="T21" fmla="*/ 3 h 117"/>
                <a:gd name="T22" fmla="*/ 69 w 162"/>
                <a:gd name="T23" fmla="*/ 8 h 117"/>
                <a:gd name="T24" fmla="*/ 84 w 162"/>
                <a:gd name="T25" fmla="*/ 8 h 117"/>
                <a:gd name="T26" fmla="*/ 103 w 162"/>
                <a:gd name="T27" fmla="*/ 10 h 117"/>
                <a:gd name="T28" fmla="*/ 132 w 162"/>
                <a:gd name="T29" fmla="*/ 10 h 117"/>
                <a:gd name="T30" fmla="*/ 140 w 162"/>
                <a:gd name="T31" fmla="*/ 12 h 117"/>
                <a:gd name="T32" fmla="*/ 145 w 162"/>
                <a:gd name="T33" fmla="*/ 18 h 117"/>
                <a:gd name="T34" fmla="*/ 147 w 162"/>
                <a:gd name="T35" fmla="*/ 27 h 117"/>
                <a:gd name="T36" fmla="*/ 152 w 162"/>
                <a:gd name="T37" fmla="*/ 35 h 117"/>
                <a:gd name="T38" fmla="*/ 153 w 162"/>
                <a:gd name="T39" fmla="*/ 43 h 117"/>
                <a:gd name="T40" fmla="*/ 144 w 162"/>
                <a:gd name="T41" fmla="*/ 47 h 117"/>
                <a:gd name="T42" fmla="*/ 150 w 162"/>
                <a:gd name="T43" fmla="*/ 56 h 117"/>
                <a:gd name="T44" fmla="*/ 152 w 162"/>
                <a:gd name="T45" fmla="*/ 65 h 117"/>
                <a:gd name="T46" fmla="*/ 162 w 162"/>
                <a:gd name="T47" fmla="*/ 83 h 117"/>
                <a:gd name="T48" fmla="*/ 161 w 162"/>
                <a:gd name="T49" fmla="*/ 89 h 117"/>
                <a:gd name="T50" fmla="*/ 154 w 162"/>
                <a:gd name="T51" fmla="*/ 91 h 117"/>
                <a:gd name="T52" fmla="*/ 141 w 162"/>
                <a:gd name="T53" fmla="*/ 108 h 117"/>
                <a:gd name="T54" fmla="*/ 146 w 162"/>
                <a:gd name="T55" fmla="*/ 117 h 117"/>
                <a:gd name="T56" fmla="*/ 143 w 162"/>
                <a:gd name="T57" fmla="*/ 116 h 117"/>
                <a:gd name="T58" fmla="*/ 127 w 162"/>
                <a:gd name="T59" fmla="*/ 108 h 117"/>
                <a:gd name="T60" fmla="*/ 115 w 162"/>
                <a:gd name="T61" fmla="*/ 110 h 117"/>
                <a:gd name="T62" fmla="*/ 107 w 162"/>
                <a:gd name="T63" fmla="*/ 109 h 117"/>
                <a:gd name="T64" fmla="*/ 98 w 162"/>
                <a:gd name="T65" fmla="*/ 113 h 117"/>
                <a:gd name="T66" fmla="*/ 90 w 162"/>
                <a:gd name="T67" fmla="*/ 106 h 117"/>
                <a:gd name="T68" fmla="*/ 83 w 162"/>
                <a:gd name="T69" fmla="*/ 109 h 117"/>
                <a:gd name="T70" fmla="*/ 82 w 162"/>
                <a:gd name="T71" fmla="*/ 107 h 117"/>
                <a:gd name="T72" fmla="*/ 74 w 162"/>
                <a:gd name="T73" fmla="*/ 97 h 117"/>
                <a:gd name="T74" fmla="*/ 62 w 162"/>
                <a:gd name="T75" fmla="*/ 96 h 117"/>
                <a:gd name="T76" fmla="*/ 60 w 162"/>
                <a:gd name="T77" fmla="*/ 90 h 117"/>
                <a:gd name="T78" fmla="*/ 49 w 162"/>
                <a:gd name="T79" fmla="*/ 88 h 117"/>
                <a:gd name="T80" fmla="*/ 47 w 162"/>
                <a:gd name="T81" fmla="*/ 93 h 117"/>
                <a:gd name="T82" fmla="*/ 38 w 162"/>
                <a:gd name="T83" fmla="*/ 89 h 117"/>
                <a:gd name="T84" fmla="*/ 38 w 162"/>
                <a:gd name="T85" fmla="*/ 83 h 117"/>
                <a:gd name="T86" fmla="*/ 26 w 162"/>
                <a:gd name="T87" fmla="*/ 81 h 117"/>
                <a:gd name="T88" fmla="*/ 18 w 162"/>
                <a:gd name="T89" fmla="*/ 75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 h="117">
                  <a:moveTo>
                    <a:pt x="18" y="75"/>
                  </a:moveTo>
                  <a:lnTo>
                    <a:pt x="11" y="62"/>
                  </a:lnTo>
                  <a:lnTo>
                    <a:pt x="11" y="55"/>
                  </a:lnTo>
                  <a:lnTo>
                    <a:pt x="6" y="44"/>
                  </a:lnTo>
                  <a:lnTo>
                    <a:pt x="0" y="37"/>
                  </a:lnTo>
                  <a:lnTo>
                    <a:pt x="4" y="32"/>
                  </a:lnTo>
                  <a:lnTo>
                    <a:pt x="0" y="22"/>
                  </a:lnTo>
                  <a:lnTo>
                    <a:pt x="10" y="16"/>
                  </a:lnTo>
                  <a:lnTo>
                    <a:pt x="33" y="7"/>
                  </a:lnTo>
                  <a:lnTo>
                    <a:pt x="52" y="0"/>
                  </a:lnTo>
                  <a:lnTo>
                    <a:pt x="67" y="3"/>
                  </a:lnTo>
                  <a:lnTo>
                    <a:pt x="69" y="8"/>
                  </a:lnTo>
                  <a:lnTo>
                    <a:pt x="84" y="8"/>
                  </a:lnTo>
                  <a:lnTo>
                    <a:pt x="103" y="10"/>
                  </a:lnTo>
                  <a:lnTo>
                    <a:pt x="132" y="10"/>
                  </a:lnTo>
                  <a:lnTo>
                    <a:pt x="140" y="12"/>
                  </a:lnTo>
                  <a:lnTo>
                    <a:pt x="145" y="18"/>
                  </a:lnTo>
                  <a:lnTo>
                    <a:pt x="147" y="27"/>
                  </a:lnTo>
                  <a:lnTo>
                    <a:pt x="152" y="35"/>
                  </a:lnTo>
                  <a:lnTo>
                    <a:pt x="153" y="43"/>
                  </a:lnTo>
                  <a:lnTo>
                    <a:pt x="144" y="47"/>
                  </a:lnTo>
                  <a:lnTo>
                    <a:pt x="150" y="56"/>
                  </a:lnTo>
                  <a:lnTo>
                    <a:pt x="152" y="65"/>
                  </a:lnTo>
                  <a:lnTo>
                    <a:pt x="162" y="83"/>
                  </a:lnTo>
                  <a:lnTo>
                    <a:pt x="161" y="89"/>
                  </a:lnTo>
                  <a:lnTo>
                    <a:pt x="154" y="91"/>
                  </a:lnTo>
                  <a:lnTo>
                    <a:pt x="141" y="108"/>
                  </a:lnTo>
                  <a:lnTo>
                    <a:pt x="146" y="117"/>
                  </a:lnTo>
                  <a:lnTo>
                    <a:pt x="143" y="116"/>
                  </a:lnTo>
                  <a:lnTo>
                    <a:pt x="127" y="108"/>
                  </a:lnTo>
                  <a:lnTo>
                    <a:pt x="115" y="110"/>
                  </a:lnTo>
                  <a:lnTo>
                    <a:pt x="107" y="109"/>
                  </a:lnTo>
                  <a:lnTo>
                    <a:pt x="98" y="113"/>
                  </a:lnTo>
                  <a:lnTo>
                    <a:pt x="90" y="106"/>
                  </a:lnTo>
                  <a:lnTo>
                    <a:pt x="83" y="109"/>
                  </a:lnTo>
                  <a:lnTo>
                    <a:pt x="82" y="107"/>
                  </a:lnTo>
                  <a:lnTo>
                    <a:pt x="74" y="97"/>
                  </a:lnTo>
                  <a:lnTo>
                    <a:pt x="62" y="96"/>
                  </a:lnTo>
                  <a:lnTo>
                    <a:pt x="60" y="90"/>
                  </a:lnTo>
                  <a:lnTo>
                    <a:pt x="49" y="88"/>
                  </a:lnTo>
                  <a:lnTo>
                    <a:pt x="47" y="93"/>
                  </a:lnTo>
                  <a:lnTo>
                    <a:pt x="38" y="89"/>
                  </a:lnTo>
                  <a:lnTo>
                    <a:pt x="38" y="83"/>
                  </a:lnTo>
                  <a:lnTo>
                    <a:pt x="26" y="81"/>
                  </a:lnTo>
                  <a:lnTo>
                    <a:pt x="18" y="75"/>
                  </a:lnTo>
                  <a:close/>
                </a:path>
              </a:pathLst>
            </a:custGeom>
            <a:solidFill>
              <a:schemeClr val="bg1">
                <a:lumMod val="40000"/>
                <a:lumOff val="60000"/>
              </a:schemeClr>
            </a:solid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199" name="Freeform 152">
              <a:extLst>
                <a:ext uri="{FF2B5EF4-FFF2-40B4-BE49-F238E27FC236}">
                  <a16:creationId xmlns:a16="http://schemas.microsoft.com/office/drawing/2014/main" id="{C2D756BF-9928-0B42-9F6E-A6EA33BE582D}"/>
                </a:ext>
              </a:extLst>
            </p:cNvPr>
            <p:cNvSpPr>
              <a:spLocks/>
            </p:cNvSpPr>
            <p:nvPr/>
          </p:nvSpPr>
          <p:spPr bwMode="auto">
            <a:xfrm>
              <a:off x="3773488" y="3298826"/>
              <a:ext cx="47625" cy="17463"/>
            </a:xfrm>
            <a:custGeom>
              <a:avLst/>
              <a:gdLst>
                <a:gd name="T0" fmla="*/ 18 w 30"/>
                <a:gd name="T1" fmla="*/ 0 h 11"/>
                <a:gd name="T2" fmla="*/ 27 w 30"/>
                <a:gd name="T3" fmla="*/ 1 h 11"/>
                <a:gd name="T4" fmla="*/ 30 w 30"/>
                <a:gd name="T5" fmla="*/ 6 h 11"/>
                <a:gd name="T6" fmla="*/ 24 w 30"/>
                <a:gd name="T7" fmla="*/ 11 h 11"/>
                <a:gd name="T8" fmla="*/ 11 w 30"/>
                <a:gd name="T9" fmla="*/ 11 h 11"/>
                <a:gd name="T10" fmla="*/ 0 w 30"/>
                <a:gd name="T11" fmla="*/ 11 h 11"/>
                <a:gd name="T12" fmla="*/ 0 w 30"/>
                <a:gd name="T13" fmla="*/ 3 h 11"/>
                <a:gd name="T14" fmla="*/ 3 w 30"/>
                <a:gd name="T15" fmla="*/ 0 h 11"/>
                <a:gd name="T16" fmla="*/ 18 w 30"/>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1">
                  <a:moveTo>
                    <a:pt x="18" y="0"/>
                  </a:moveTo>
                  <a:lnTo>
                    <a:pt x="27" y="1"/>
                  </a:lnTo>
                  <a:lnTo>
                    <a:pt x="30" y="6"/>
                  </a:lnTo>
                  <a:lnTo>
                    <a:pt x="24" y="11"/>
                  </a:lnTo>
                  <a:lnTo>
                    <a:pt x="11" y="11"/>
                  </a:lnTo>
                  <a:lnTo>
                    <a:pt x="0" y="11"/>
                  </a:lnTo>
                  <a:lnTo>
                    <a:pt x="0" y="3"/>
                  </a:lnTo>
                  <a:lnTo>
                    <a:pt x="3" y="0"/>
                  </a:lnTo>
                  <a:lnTo>
                    <a:pt x="18" y="0"/>
                  </a:lnTo>
                  <a:close/>
                </a:path>
              </a:pathLst>
            </a:custGeom>
            <a:solidFill>
              <a:srgbClr val="FF0000"/>
            </a:solid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200" name="Freeform 153">
              <a:extLst>
                <a:ext uri="{FF2B5EF4-FFF2-40B4-BE49-F238E27FC236}">
                  <a16:creationId xmlns:a16="http://schemas.microsoft.com/office/drawing/2014/main" id="{1C449E69-8140-4449-8BCA-CA75524A3113}"/>
                </a:ext>
              </a:extLst>
            </p:cNvPr>
            <p:cNvSpPr>
              <a:spLocks/>
            </p:cNvSpPr>
            <p:nvPr/>
          </p:nvSpPr>
          <p:spPr bwMode="auto">
            <a:xfrm>
              <a:off x="9045575" y="2493963"/>
              <a:ext cx="134938" cy="174625"/>
            </a:xfrm>
            <a:custGeom>
              <a:avLst/>
              <a:gdLst>
                <a:gd name="T0" fmla="*/ 81 w 85"/>
                <a:gd name="T1" fmla="*/ 12 h 110"/>
                <a:gd name="T2" fmla="*/ 85 w 85"/>
                <a:gd name="T3" fmla="*/ 16 h 110"/>
                <a:gd name="T4" fmla="*/ 78 w 85"/>
                <a:gd name="T5" fmla="*/ 14 h 110"/>
                <a:gd name="T6" fmla="*/ 75 w 85"/>
                <a:gd name="T7" fmla="*/ 21 h 110"/>
                <a:gd name="T8" fmla="*/ 74 w 85"/>
                <a:gd name="T9" fmla="*/ 28 h 110"/>
                <a:gd name="T10" fmla="*/ 82 w 85"/>
                <a:gd name="T11" fmla="*/ 43 h 110"/>
                <a:gd name="T12" fmla="*/ 76 w 85"/>
                <a:gd name="T13" fmla="*/ 48 h 110"/>
                <a:gd name="T14" fmla="*/ 75 w 85"/>
                <a:gd name="T15" fmla="*/ 52 h 110"/>
                <a:gd name="T16" fmla="*/ 72 w 85"/>
                <a:gd name="T17" fmla="*/ 58 h 110"/>
                <a:gd name="T18" fmla="*/ 62 w 85"/>
                <a:gd name="T19" fmla="*/ 61 h 110"/>
                <a:gd name="T20" fmla="*/ 58 w 85"/>
                <a:gd name="T21" fmla="*/ 66 h 110"/>
                <a:gd name="T22" fmla="*/ 61 w 85"/>
                <a:gd name="T23" fmla="*/ 75 h 110"/>
                <a:gd name="T24" fmla="*/ 61 w 85"/>
                <a:gd name="T25" fmla="*/ 78 h 110"/>
                <a:gd name="T26" fmla="*/ 69 w 85"/>
                <a:gd name="T27" fmla="*/ 81 h 110"/>
                <a:gd name="T28" fmla="*/ 83 w 85"/>
                <a:gd name="T29" fmla="*/ 90 h 110"/>
                <a:gd name="T30" fmla="*/ 83 w 85"/>
                <a:gd name="T31" fmla="*/ 95 h 110"/>
                <a:gd name="T32" fmla="*/ 76 w 85"/>
                <a:gd name="T33" fmla="*/ 96 h 110"/>
                <a:gd name="T34" fmla="*/ 65 w 85"/>
                <a:gd name="T35" fmla="*/ 97 h 110"/>
                <a:gd name="T36" fmla="*/ 62 w 85"/>
                <a:gd name="T37" fmla="*/ 107 h 110"/>
                <a:gd name="T38" fmla="*/ 55 w 85"/>
                <a:gd name="T39" fmla="*/ 106 h 110"/>
                <a:gd name="T40" fmla="*/ 54 w 85"/>
                <a:gd name="T41" fmla="*/ 108 h 110"/>
                <a:gd name="T42" fmla="*/ 44 w 85"/>
                <a:gd name="T43" fmla="*/ 104 h 110"/>
                <a:gd name="T44" fmla="*/ 44 w 85"/>
                <a:gd name="T45" fmla="*/ 108 h 110"/>
                <a:gd name="T46" fmla="*/ 40 w 85"/>
                <a:gd name="T47" fmla="*/ 110 h 110"/>
                <a:gd name="T48" fmla="*/ 37 w 85"/>
                <a:gd name="T49" fmla="*/ 106 h 110"/>
                <a:gd name="T50" fmla="*/ 32 w 85"/>
                <a:gd name="T51" fmla="*/ 104 h 110"/>
                <a:gd name="T52" fmla="*/ 26 w 85"/>
                <a:gd name="T53" fmla="*/ 100 h 110"/>
                <a:gd name="T54" fmla="*/ 26 w 85"/>
                <a:gd name="T55" fmla="*/ 91 h 110"/>
                <a:gd name="T56" fmla="*/ 29 w 85"/>
                <a:gd name="T57" fmla="*/ 89 h 110"/>
                <a:gd name="T58" fmla="*/ 26 w 85"/>
                <a:gd name="T59" fmla="*/ 85 h 110"/>
                <a:gd name="T60" fmla="*/ 25 w 85"/>
                <a:gd name="T61" fmla="*/ 74 h 110"/>
                <a:gd name="T62" fmla="*/ 22 w 85"/>
                <a:gd name="T63" fmla="*/ 71 h 110"/>
                <a:gd name="T64" fmla="*/ 11 w 85"/>
                <a:gd name="T65" fmla="*/ 68 h 110"/>
                <a:gd name="T66" fmla="*/ 0 w 85"/>
                <a:gd name="T67" fmla="*/ 63 h 110"/>
                <a:gd name="T68" fmla="*/ 8 w 85"/>
                <a:gd name="T69" fmla="*/ 50 h 110"/>
                <a:gd name="T70" fmla="*/ 20 w 85"/>
                <a:gd name="T71" fmla="*/ 39 h 110"/>
                <a:gd name="T72" fmla="*/ 24 w 85"/>
                <a:gd name="T73" fmla="*/ 24 h 110"/>
                <a:gd name="T74" fmla="*/ 36 w 85"/>
                <a:gd name="T75" fmla="*/ 31 h 110"/>
                <a:gd name="T76" fmla="*/ 51 w 85"/>
                <a:gd name="T77" fmla="*/ 31 h 110"/>
                <a:gd name="T78" fmla="*/ 42 w 85"/>
                <a:gd name="T79" fmla="*/ 20 h 110"/>
                <a:gd name="T80" fmla="*/ 63 w 85"/>
                <a:gd name="T81" fmla="*/ 11 h 110"/>
                <a:gd name="T82" fmla="*/ 63 w 85"/>
                <a:gd name="T83" fmla="*/ 0 h 110"/>
                <a:gd name="T84" fmla="*/ 81 w 85"/>
                <a:gd name="T85" fmla="*/ 1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5" h="110">
                  <a:moveTo>
                    <a:pt x="81" y="12"/>
                  </a:moveTo>
                  <a:lnTo>
                    <a:pt x="85" y="16"/>
                  </a:lnTo>
                  <a:lnTo>
                    <a:pt x="78" y="14"/>
                  </a:lnTo>
                  <a:lnTo>
                    <a:pt x="75" y="21"/>
                  </a:lnTo>
                  <a:lnTo>
                    <a:pt x="74" y="28"/>
                  </a:lnTo>
                  <a:lnTo>
                    <a:pt x="82" y="43"/>
                  </a:lnTo>
                  <a:lnTo>
                    <a:pt x="76" y="48"/>
                  </a:lnTo>
                  <a:lnTo>
                    <a:pt x="75" y="52"/>
                  </a:lnTo>
                  <a:lnTo>
                    <a:pt x="72" y="58"/>
                  </a:lnTo>
                  <a:lnTo>
                    <a:pt x="62" y="61"/>
                  </a:lnTo>
                  <a:lnTo>
                    <a:pt x="58" y="66"/>
                  </a:lnTo>
                  <a:lnTo>
                    <a:pt x="61" y="75"/>
                  </a:lnTo>
                  <a:lnTo>
                    <a:pt x="61" y="78"/>
                  </a:lnTo>
                  <a:lnTo>
                    <a:pt x="69" y="81"/>
                  </a:lnTo>
                  <a:lnTo>
                    <a:pt x="83" y="90"/>
                  </a:lnTo>
                  <a:lnTo>
                    <a:pt x="83" y="95"/>
                  </a:lnTo>
                  <a:lnTo>
                    <a:pt x="76" y="96"/>
                  </a:lnTo>
                  <a:lnTo>
                    <a:pt x="65" y="97"/>
                  </a:lnTo>
                  <a:lnTo>
                    <a:pt x="62" y="107"/>
                  </a:lnTo>
                  <a:lnTo>
                    <a:pt x="55" y="106"/>
                  </a:lnTo>
                  <a:lnTo>
                    <a:pt x="54" y="108"/>
                  </a:lnTo>
                  <a:lnTo>
                    <a:pt x="44" y="104"/>
                  </a:lnTo>
                  <a:lnTo>
                    <a:pt x="44" y="108"/>
                  </a:lnTo>
                  <a:lnTo>
                    <a:pt x="40" y="110"/>
                  </a:lnTo>
                  <a:lnTo>
                    <a:pt x="37" y="106"/>
                  </a:lnTo>
                  <a:lnTo>
                    <a:pt x="32" y="104"/>
                  </a:lnTo>
                  <a:lnTo>
                    <a:pt x="26" y="100"/>
                  </a:lnTo>
                  <a:lnTo>
                    <a:pt x="26" y="91"/>
                  </a:lnTo>
                  <a:lnTo>
                    <a:pt x="29" y="89"/>
                  </a:lnTo>
                  <a:lnTo>
                    <a:pt x="26" y="85"/>
                  </a:lnTo>
                  <a:lnTo>
                    <a:pt x="25" y="74"/>
                  </a:lnTo>
                  <a:lnTo>
                    <a:pt x="22" y="71"/>
                  </a:lnTo>
                  <a:lnTo>
                    <a:pt x="11" y="68"/>
                  </a:lnTo>
                  <a:lnTo>
                    <a:pt x="0" y="63"/>
                  </a:lnTo>
                  <a:lnTo>
                    <a:pt x="8" y="50"/>
                  </a:lnTo>
                  <a:lnTo>
                    <a:pt x="20" y="39"/>
                  </a:lnTo>
                  <a:lnTo>
                    <a:pt x="24" y="24"/>
                  </a:lnTo>
                  <a:lnTo>
                    <a:pt x="36" y="31"/>
                  </a:lnTo>
                  <a:lnTo>
                    <a:pt x="51" y="31"/>
                  </a:lnTo>
                  <a:lnTo>
                    <a:pt x="42" y="20"/>
                  </a:lnTo>
                  <a:lnTo>
                    <a:pt x="63" y="11"/>
                  </a:lnTo>
                  <a:lnTo>
                    <a:pt x="63" y="0"/>
                  </a:lnTo>
                  <a:lnTo>
                    <a:pt x="81" y="12"/>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201" name="Freeform 154">
              <a:extLst>
                <a:ext uri="{FF2B5EF4-FFF2-40B4-BE49-F238E27FC236}">
                  <a16:creationId xmlns:a16="http://schemas.microsoft.com/office/drawing/2014/main" id="{F5EF142D-C830-6747-900C-273757C5DC31}"/>
                </a:ext>
              </a:extLst>
            </p:cNvPr>
            <p:cNvSpPr>
              <a:spLocks/>
            </p:cNvSpPr>
            <p:nvPr/>
          </p:nvSpPr>
          <p:spPr bwMode="auto">
            <a:xfrm>
              <a:off x="5448301" y="2516187"/>
              <a:ext cx="87313" cy="179388"/>
            </a:xfrm>
            <a:custGeom>
              <a:avLst/>
              <a:gdLst>
                <a:gd name="T0" fmla="*/ 11 w 55"/>
                <a:gd name="T1" fmla="*/ 9 h 113"/>
                <a:gd name="T2" fmla="*/ 17 w 55"/>
                <a:gd name="T3" fmla="*/ 3 h 113"/>
                <a:gd name="T4" fmla="*/ 24 w 55"/>
                <a:gd name="T5" fmla="*/ 0 h 113"/>
                <a:gd name="T6" fmla="*/ 28 w 55"/>
                <a:gd name="T7" fmla="*/ 10 h 113"/>
                <a:gd name="T8" fmla="*/ 38 w 55"/>
                <a:gd name="T9" fmla="*/ 10 h 113"/>
                <a:gd name="T10" fmla="*/ 41 w 55"/>
                <a:gd name="T11" fmla="*/ 8 h 113"/>
                <a:gd name="T12" fmla="*/ 50 w 55"/>
                <a:gd name="T13" fmla="*/ 9 h 113"/>
                <a:gd name="T14" fmla="*/ 55 w 55"/>
                <a:gd name="T15" fmla="*/ 19 h 113"/>
                <a:gd name="T16" fmla="*/ 47 w 55"/>
                <a:gd name="T17" fmla="*/ 25 h 113"/>
                <a:gd name="T18" fmla="*/ 46 w 55"/>
                <a:gd name="T19" fmla="*/ 41 h 113"/>
                <a:gd name="T20" fmla="*/ 43 w 55"/>
                <a:gd name="T21" fmla="*/ 44 h 113"/>
                <a:gd name="T22" fmla="*/ 43 w 55"/>
                <a:gd name="T23" fmla="*/ 53 h 113"/>
                <a:gd name="T24" fmla="*/ 35 w 55"/>
                <a:gd name="T25" fmla="*/ 55 h 113"/>
                <a:gd name="T26" fmla="*/ 42 w 55"/>
                <a:gd name="T27" fmla="*/ 67 h 113"/>
                <a:gd name="T28" fmla="*/ 37 w 55"/>
                <a:gd name="T29" fmla="*/ 81 h 113"/>
                <a:gd name="T30" fmla="*/ 42 w 55"/>
                <a:gd name="T31" fmla="*/ 87 h 113"/>
                <a:gd name="T32" fmla="*/ 40 w 55"/>
                <a:gd name="T33" fmla="*/ 93 h 113"/>
                <a:gd name="T34" fmla="*/ 33 w 55"/>
                <a:gd name="T35" fmla="*/ 100 h 113"/>
                <a:gd name="T36" fmla="*/ 35 w 55"/>
                <a:gd name="T37" fmla="*/ 107 h 113"/>
                <a:gd name="T38" fmla="*/ 28 w 55"/>
                <a:gd name="T39" fmla="*/ 113 h 113"/>
                <a:gd name="T40" fmla="*/ 19 w 55"/>
                <a:gd name="T41" fmla="*/ 110 h 113"/>
                <a:gd name="T42" fmla="*/ 9 w 55"/>
                <a:gd name="T43" fmla="*/ 112 h 113"/>
                <a:gd name="T44" fmla="*/ 13 w 55"/>
                <a:gd name="T45" fmla="*/ 96 h 113"/>
                <a:gd name="T46" fmla="*/ 11 w 55"/>
                <a:gd name="T47" fmla="*/ 83 h 113"/>
                <a:gd name="T48" fmla="*/ 4 w 55"/>
                <a:gd name="T49" fmla="*/ 81 h 113"/>
                <a:gd name="T50" fmla="*/ 0 w 55"/>
                <a:gd name="T51" fmla="*/ 73 h 113"/>
                <a:gd name="T52" fmla="*/ 2 w 55"/>
                <a:gd name="T53" fmla="*/ 60 h 113"/>
                <a:gd name="T54" fmla="*/ 9 w 55"/>
                <a:gd name="T55" fmla="*/ 52 h 113"/>
                <a:gd name="T56" fmla="*/ 10 w 55"/>
                <a:gd name="T57" fmla="*/ 44 h 113"/>
                <a:gd name="T58" fmla="*/ 14 w 55"/>
                <a:gd name="T59" fmla="*/ 32 h 113"/>
                <a:gd name="T60" fmla="*/ 14 w 55"/>
                <a:gd name="T61" fmla="*/ 23 h 113"/>
                <a:gd name="T62" fmla="*/ 11 w 55"/>
                <a:gd name="T63" fmla="*/ 16 h 113"/>
                <a:gd name="T64" fmla="*/ 11 w 55"/>
                <a:gd name="T65" fmla="*/ 9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5" h="113">
                  <a:moveTo>
                    <a:pt x="11" y="9"/>
                  </a:moveTo>
                  <a:lnTo>
                    <a:pt x="17" y="3"/>
                  </a:lnTo>
                  <a:lnTo>
                    <a:pt x="24" y="0"/>
                  </a:lnTo>
                  <a:lnTo>
                    <a:pt x="28" y="10"/>
                  </a:lnTo>
                  <a:lnTo>
                    <a:pt x="38" y="10"/>
                  </a:lnTo>
                  <a:lnTo>
                    <a:pt x="41" y="8"/>
                  </a:lnTo>
                  <a:lnTo>
                    <a:pt x="50" y="9"/>
                  </a:lnTo>
                  <a:lnTo>
                    <a:pt x="55" y="19"/>
                  </a:lnTo>
                  <a:lnTo>
                    <a:pt x="47" y="25"/>
                  </a:lnTo>
                  <a:lnTo>
                    <a:pt x="46" y="41"/>
                  </a:lnTo>
                  <a:lnTo>
                    <a:pt x="43" y="44"/>
                  </a:lnTo>
                  <a:lnTo>
                    <a:pt x="43" y="53"/>
                  </a:lnTo>
                  <a:lnTo>
                    <a:pt x="35" y="55"/>
                  </a:lnTo>
                  <a:lnTo>
                    <a:pt x="42" y="67"/>
                  </a:lnTo>
                  <a:lnTo>
                    <a:pt x="37" y="81"/>
                  </a:lnTo>
                  <a:lnTo>
                    <a:pt x="42" y="87"/>
                  </a:lnTo>
                  <a:lnTo>
                    <a:pt x="40" y="93"/>
                  </a:lnTo>
                  <a:lnTo>
                    <a:pt x="33" y="100"/>
                  </a:lnTo>
                  <a:lnTo>
                    <a:pt x="35" y="107"/>
                  </a:lnTo>
                  <a:lnTo>
                    <a:pt x="28" y="113"/>
                  </a:lnTo>
                  <a:lnTo>
                    <a:pt x="19" y="110"/>
                  </a:lnTo>
                  <a:lnTo>
                    <a:pt x="9" y="112"/>
                  </a:lnTo>
                  <a:lnTo>
                    <a:pt x="13" y="96"/>
                  </a:lnTo>
                  <a:lnTo>
                    <a:pt x="11" y="83"/>
                  </a:lnTo>
                  <a:lnTo>
                    <a:pt x="4" y="81"/>
                  </a:lnTo>
                  <a:lnTo>
                    <a:pt x="0" y="73"/>
                  </a:lnTo>
                  <a:lnTo>
                    <a:pt x="2" y="60"/>
                  </a:lnTo>
                  <a:lnTo>
                    <a:pt x="9" y="52"/>
                  </a:lnTo>
                  <a:lnTo>
                    <a:pt x="10" y="44"/>
                  </a:lnTo>
                  <a:lnTo>
                    <a:pt x="14" y="32"/>
                  </a:lnTo>
                  <a:lnTo>
                    <a:pt x="14" y="23"/>
                  </a:lnTo>
                  <a:lnTo>
                    <a:pt x="11" y="16"/>
                  </a:lnTo>
                  <a:lnTo>
                    <a:pt x="11" y="9"/>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202" name="Freeform 155">
              <a:extLst>
                <a:ext uri="{FF2B5EF4-FFF2-40B4-BE49-F238E27FC236}">
                  <a16:creationId xmlns:a16="http://schemas.microsoft.com/office/drawing/2014/main" id="{0F2C10B2-36A2-AF47-A431-2DFFB7D15DCB}"/>
                </a:ext>
              </a:extLst>
            </p:cNvPr>
            <p:cNvSpPr>
              <a:spLocks/>
            </p:cNvSpPr>
            <p:nvPr/>
          </p:nvSpPr>
          <p:spPr bwMode="auto">
            <a:xfrm>
              <a:off x="3917950" y="4546601"/>
              <a:ext cx="247650" cy="271463"/>
            </a:xfrm>
            <a:custGeom>
              <a:avLst/>
              <a:gdLst>
                <a:gd name="T0" fmla="*/ 0 w 156"/>
                <a:gd name="T1" fmla="*/ 61 h 171"/>
                <a:gd name="T2" fmla="*/ 4 w 156"/>
                <a:gd name="T3" fmla="*/ 36 h 171"/>
                <a:gd name="T4" fmla="*/ 3 w 156"/>
                <a:gd name="T5" fmla="*/ 25 h 171"/>
                <a:gd name="T6" fmla="*/ 10 w 156"/>
                <a:gd name="T7" fmla="*/ 6 h 171"/>
                <a:gd name="T8" fmla="*/ 41 w 156"/>
                <a:gd name="T9" fmla="*/ 0 h 171"/>
                <a:gd name="T10" fmla="*/ 58 w 156"/>
                <a:gd name="T11" fmla="*/ 1 h 171"/>
                <a:gd name="T12" fmla="*/ 76 w 156"/>
                <a:gd name="T13" fmla="*/ 11 h 171"/>
                <a:gd name="T14" fmla="*/ 77 w 156"/>
                <a:gd name="T15" fmla="*/ 18 h 171"/>
                <a:gd name="T16" fmla="*/ 83 w 156"/>
                <a:gd name="T17" fmla="*/ 29 h 171"/>
                <a:gd name="T18" fmla="*/ 85 w 156"/>
                <a:gd name="T19" fmla="*/ 57 h 171"/>
                <a:gd name="T20" fmla="*/ 104 w 156"/>
                <a:gd name="T21" fmla="*/ 61 h 171"/>
                <a:gd name="T22" fmla="*/ 111 w 156"/>
                <a:gd name="T23" fmla="*/ 57 h 171"/>
                <a:gd name="T24" fmla="*/ 124 w 156"/>
                <a:gd name="T25" fmla="*/ 63 h 171"/>
                <a:gd name="T26" fmla="*/ 128 w 156"/>
                <a:gd name="T27" fmla="*/ 69 h 171"/>
                <a:gd name="T28" fmla="*/ 132 w 156"/>
                <a:gd name="T29" fmla="*/ 88 h 171"/>
                <a:gd name="T30" fmla="*/ 135 w 156"/>
                <a:gd name="T31" fmla="*/ 96 h 171"/>
                <a:gd name="T32" fmla="*/ 141 w 156"/>
                <a:gd name="T33" fmla="*/ 97 h 171"/>
                <a:gd name="T34" fmla="*/ 148 w 156"/>
                <a:gd name="T35" fmla="*/ 94 h 171"/>
                <a:gd name="T36" fmla="*/ 155 w 156"/>
                <a:gd name="T37" fmla="*/ 97 h 171"/>
                <a:gd name="T38" fmla="*/ 156 w 156"/>
                <a:gd name="T39" fmla="*/ 109 h 171"/>
                <a:gd name="T40" fmla="*/ 155 w 156"/>
                <a:gd name="T41" fmla="*/ 121 h 171"/>
                <a:gd name="T42" fmla="*/ 153 w 156"/>
                <a:gd name="T43" fmla="*/ 133 h 171"/>
                <a:gd name="T44" fmla="*/ 152 w 156"/>
                <a:gd name="T45" fmla="*/ 151 h 171"/>
                <a:gd name="T46" fmla="*/ 138 w 156"/>
                <a:gd name="T47" fmla="*/ 167 h 171"/>
                <a:gd name="T48" fmla="*/ 124 w 156"/>
                <a:gd name="T49" fmla="*/ 171 h 171"/>
                <a:gd name="T50" fmla="*/ 104 w 156"/>
                <a:gd name="T51" fmla="*/ 167 h 171"/>
                <a:gd name="T52" fmla="*/ 85 w 156"/>
                <a:gd name="T53" fmla="*/ 162 h 171"/>
                <a:gd name="T54" fmla="*/ 99 w 156"/>
                <a:gd name="T55" fmla="*/ 130 h 171"/>
                <a:gd name="T56" fmla="*/ 95 w 156"/>
                <a:gd name="T57" fmla="*/ 121 h 171"/>
                <a:gd name="T58" fmla="*/ 76 w 156"/>
                <a:gd name="T59" fmla="*/ 113 h 171"/>
                <a:gd name="T60" fmla="*/ 52 w 156"/>
                <a:gd name="T61" fmla="*/ 98 h 171"/>
                <a:gd name="T62" fmla="*/ 37 w 156"/>
                <a:gd name="T63" fmla="*/ 95 h 171"/>
                <a:gd name="T64" fmla="*/ 0 w 156"/>
                <a:gd name="T65" fmla="*/ 6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6" h="171">
                  <a:moveTo>
                    <a:pt x="0" y="61"/>
                  </a:moveTo>
                  <a:lnTo>
                    <a:pt x="4" y="36"/>
                  </a:lnTo>
                  <a:lnTo>
                    <a:pt x="3" y="25"/>
                  </a:lnTo>
                  <a:lnTo>
                    <a:pt x="10" y="6"/>
                  </a:lnTo>
                  <a:lnTo>
                    <a:pt x="41" y="0"/>
                  </a:lnTo>
                  <a:lnTo>
                    <a:pt x="58" y="1"/>
                  </a:lnTo>
                  <a:lnTo>
                    <a:pt x="76" y="11"/>
                  </a:lnTo>
                  <a:lnTo>
                    <a:pt x="77" y="18"/>
                  </a:lnTo>
                  <a:lnTo>
                    <a:pt x="83" y="29"/>
                  </a:lnTo>
                  <a:lnTo>
                    <a:pt x="85" y="57"/>
                  </a:lnTo>
                  <a:lnTo>
                    <a:pt x="104" y="61"/>
                  </a:lnTo>
                  <a:lnTo>
                    <a:pt x="111" y="57"/>
                  </a:lnTo>
                  <a:lnTo>
                    <a:pt x="124" y="63"/>
                  </a:lnTo>
                  <a:lnTo>
                    <a:pt x="128" y="69"/>
                  </a:lnTo>
                  <a:lnTo>
                    <a:pt x="132" y="88"/>
                  </a:lnTo>
                  <a:lnTo>
                    <a:pt x="135" y="96"/>
                  </a:lnTo>
                  <a:lnTo>
                    <a:pt x="141" y="97"/>
                  </a:lnTo>
                  <a:lnTo>
                    <a:pt x="148" y="94"/>
                  </a:lnTo>
                  <a:lnTo>
                    <a:pt x="155" y="97"/>
                  </a:lnTo>
                  <a:lnTo>
                    <a:pt x="156" y="109"/>
                  </a:lnTo>
                  <a:lnTo>
                    <a:pt x="155" y="121"/>
                  </a:lnTo>
                  <a:lnTo>
                    <a:pt x="153" y="133"/>
                  </a:lnTo>
                  <a:lnTo>
                    <a:pt x="152" y="151"/>
                  </a:lnTo>
                  <a:lnTo>
                    <a:pt x="138" y="167"/>
                  </a:lnTo>
                  <a:lnTo>
                    <a:pt x="124" y="171"/>
                  </a:lnTo>
                  <a:lnTo>
                    <a:pt x="104" y="167"/>
                  </a:lnTo>
                  <a:lnTo>
                    <a:pt x="85" y="162"/>
                  </a:lnTo>
                  <a:lnTo>
                    <a:pt x="99" y="130"/>
                  </a:lnTo>
                  <a:lnTo>
                    <a:pt x="95" y="121"/>
                  </a:lnTo>
                  <a:lnTo>
                    <a:pt x="76" y="113"/>
                  </a:lnTo>
                  <a:lnTo>
                    <a:pt x="52" y="98"/>
                  </a:lnTo>
                  <a:lnTo>
                    <a:pt x="37" y="95"/>
                  </a:lnTo>
                  <a:lnTo>
                    <a:pt x="0" y="61"/>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203" name="Freeform 156">
              <a:extLst>
                <a:ext uri="{FF2B5EF4-FFF2-40B4-BE49-F238E27FC236}">
                  <a16:creationId xmlns:a16="http://schemas.microsoft.com/office/drawing/2014/main" id="{07329E71-455C-F447-8E4F-3D7EEB82CC83}"/>
                </a:ext>
              </a:extLst>
            </p:cNvPr>
            <p:cNvSpPr>
              <a:spLocks/>
            </p:cNvSpPr>
            <p:nvPr/>
          </p:nvSpPr>
          <p:spPr bwMode="auto">
            <a:xfrm>
              <a:off x="6677026" y="2836862"/>
              <a:ext cx="17463" cy="38100"/>
            </a:xfrm>
            <a:custGeom>
              <a:avLst/>
              <a:gdLst>
                <a:gd name="T0" fmla="*/ 9 w 11"/>
                <a:gd name="T1" fmla="*/ 3 h 24"/>
                <a:gd name="T2" fmla="*/ 11 w 11"/>
                <a:gd name="T3" fmla="*/ 15 h 24"/>
                <a:gd name="T4" fmla="*/ 9 w 11"/>
                <a:gd name="T5" fmla="*/ 21 h 24"/>
                <a:gd name="T6" fmla="*/ 1 w 11"/>
                <a:gd name="T7" fmla="*/ 24 h 24"/>
                <a:gd name="T8" fmla="*/ 1 w 11"/>
                <a:gd name="T9" fmla="*/ 19 h 24"/>
                <a:gd name="T10" fmla="*/ 5 w 11"/>
                <a:gd name="T11" fmla="*/ 16 h 24"/>
                <a:gd name="T12" fmla="*/ 0 w 11"/>
                <a:gd name="T13" fmla="*/ 14 h 24"/>
                <a:gd name="T14" fmla="*/ 3 w 11"/>
                <a:gd name="T15" fmla="*/ 0 h 24"/>
                <a:gd name="T16" fmla="*/ 9 w 11"/>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24">
                  <a:moveTo>
                    <a:pt x="9" y="3"/>
                  </a:moveTo>
                  <a:lnTo>
                    <a:pt x="11" y="15"/>
                  </a:lnTo>
                  <a:lnTo>
                    <a:pt x="9" y="21"/>
                  </a:lnTo>
                  <a:lnTo>
                    <a:pt x="1" y="24"/>
                  </a:lnTo>
                  <a:lnTo>
                    <a:pt x="1" y="19"/>
                  </a:lnTo>
                  <a:lnTo>
                    <a:pt x="5" y="16"/>
                  </a:lnTo>
                  <a:lnTo>
                    <a:pt x="0" y="14"/>
                  </a:lnTo>
                  <a:lnTo>
                    <a:pt x="3" y="0"/>
                  </a:lnTo>
                  <a:lnTo>
                    <a:pt x="9" y="3"/>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204" name="Freeform 157">
              <a:extLst>
                <a:ext uri="{FF2B5EF4-FFF2-40B4-BE49-F238E27FC236}">
                  <a16:creationId xmlns:a16="http://schemas.microsoft.com/office/drawing/2014/main" id="{F3553C2A-AAC8-0C46-A3FF-A86DFB92FC14}"/>
                </a:ext>
              </a:extLst>
            </p:cNvPr>
            <p:cNvSpPr>
              <a:spLocks/>
            </p:cNvSpPr>
            <p:nvPr/>
          </p:nvSpPr>
          <p:spPr bwMode="auto">
            <a:xfrm>
              <a:off x="7142162" y="3048000"/>
              <a:ext cx="26988" cy="50800"/>
            </a:xfrm>
            <a:custGeom>
              <a:avLst/>
              <a:gdLst>
                <a:gd name="T0" fmla="*/ 3 w 17"/>
                <a:gd name="T1" fmla="*/ 28 h 32"/>
                <a:gd name="T2" fmla="*/ 0 w 17"/>
                <a:gd name="T3" fmla="*/ 13 h 32"/>
                <a:gd name="T4" fmla="*/ 4 w 17"/>
                <a:gd name="T5" fmla="*/ 2 h 32"/>
                <a:gd name="T6" fmla="*/ 9 w 17"/>
                <a:gd name="T7" fmla="*/ 0 h 32"/>
                <a:gd name="T8" fmla="*/ 15 w 17"/>
                <a:gd name="T9" fmla="*/ 7 h 32"/>
                <a:gd name="T10" fmla="*/ 17 w 17"/>
                <a:gd name="T11" fmla="*/ 18 h 32"/>
                <a:gd name="T12" fmla="*/ 14 w 17"/>
                <a:gd name="T13" fmla="*/ 31 h 32"/>
                <a:gd name="T14" fmla="*/ 9 w 17"/>
                <a:gd name="T15" fmla="*/ 32 h 32"/>
                <a:gd name="T16" fmla="*/ 3 w 17"/>
                <a:gd name="T17"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32">
                  <a:moveTo>
                    <a:pt x="3" y="28"/>
                  </a:moveTo>
                  <a:lnTo>
                    <a:pt x="0" y="13"/>
                  </a:lnTo>
                  <a:lnTo>
                    <a:pt x="4" y="2"/>
                  </a:lnTo>
                  <a:lnTo>
                    <a:pt x="9" y="0"/>
                  </a:lnTo>
                  <a:lnTo>
                    <a:pt x="15" y="7"/>
                  </a:lnTo>
                  <a:lnTo>
                    <a:pt x="17" y="18"/>
                  </a:lnTo>
                  <a:lnTo>
                    <a:pt x="14" y="31"/>
                  </a:lnTo>
                  <a:lnTo>
                    <a:pt x="9" y="32"/>
                  </a:lnTo>
                  <a:lnTo>
                    <a:pt x="3" y="28"/>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205" name="Freeform 158">
              <a:extLst>
                <a:ext uri="{FF2B5EF4-FFF2-40B4-BE49-F238E27FC236}">
                  <a16:creationId xmlns:a16="http://schemas.microsoft.com/office/drawing/2014/main" id="{3661D8EE-0A66-674C-B2BB-192DA4CF3A64}"/>
                </a:ext>
              </a:extLst>
            </p:cNvPr>
            <p:cNvSpPr>
              <a:spLocks/>
            </p:cNvSpPr>
            <p:nvPr/>
          </p:nvSpPr>
          <p:spPr bwMode="auto">
            <a:xfrm>
              <a:off x="6230938" y="2324100"/>
              <a:ext cx="250825" cy="147638"/>
            </a:xfrm>
            <a:custGeom>
              <a:avLst/>
              <a:gdLst>
                <a:gd name="T0" fmla="*/ 37 w 158"/>
                <a:gd name="T1" fmla="*/ 7 h 93"/>
                <a:gd name="T2" fmla="*/ 44 w 158"/>
                <a:gd name="T3" fmla="*/ 3 h 93"/>
                <a:gd name="T4" fmla="*/ 54 w 158"/>
                <a:gd name="T5" fmla="*/ 5 h 93"/>
                <a:gd name="T6" fmla="*/ 64 w 158"/>
                <a:gd name="T7" fmla="*/ 5 h 93"/>
                <a:gd name="T8" fmla="*/ 72 w 158"/>
                <a:gd name="T9" fmla="*/ 10 h 93"/>
                <a:gd name="T10" fmla="*/ 78 w 158"/>
                <a:gd name="T11" fmla="*/ 7 h 93"/>
                <a:gd name="T12" fmla="*/ 89 w 158"/>
                <a:gd name="T13" fmla="*/ 5 h 93"/>
                <a:gd name="T14" fmla="*/ 93 w 158"/>
                <a:gd name="T15" fmla="*/ 0 h 93"/>
                <a:gd name="T16" fmla="*/ 100 w 158"/>
                <a:gd name="T17" fmla="*/ 0 h 93"/>
                <a:gd name="T18" fmla="*/ 105 w 158"/>
                <a:gd name="T19" fmla="*/ 2 h 93"/>
                <a:gd name="T20" fmla="*/ 110 w 158"/>
                <a:gd name="T21" fmla="*/ 8 h 93"/>
                <a:gd name="T22" fmla="*/ 117 w 158"/>
                <a:gd name="T23" fmla="*/ 17 h 93"/>
                <a:gd name="T24" fmla="*/ 128 w 158"/>
                <a:gd name="T25" fmla="*/ 29 h 93"/>
                <a:gd name="T26" fmla="*/ 130 w 158"/>
                <a:gd name="T27" fmla="*/ 38 h 93"/>
                <a:gd name="T28" fmla="*/ 129 w 158"/>
                <a:gd name="T29" fmla="*/ 47 h 93"/>
                <a:gd name="T30" fmla="*/ 133 w 158"/>
                <a:gd name="T31" fmla="*/ 56 h 93"/>
                <a:gd name="T32" fmla="*/ 141 w 158"/>
                <a:gd name="T33" fmla="*/ 59 h 93"/>
                <a:gd name="T34" fmla="*/ 149 w 158"/>
                <a:gd name="T35" fmla="*/ 56 h 93"/>
                <a:gd name="T36" fmla="*/ 156 w 158"/>
                <a:gd name="T37" fmla="*/ 60 h 93"/>
                <a:gd name="T38" fmla="*/ 158 w 158"/>
                <a:gd name="T39" fmla="*/ 65 h 93"/>
                <a:gd name="T40" fmla="*/ 150 w 158"/>
                <a:gd name="T41" fmla="*/ 69 h 93"/>
                <a:gd name="T42" fmla="*/ 145 w 158"/>
                <a:gd name="T43" fmla="*/ 67 h 93"/>
                <a:gd name="T44" fmla="*/ 143 w 158"/>
                <a:gd name="T45" fmla="*/ 92 h 93"/>
                <a:gd name="T46" fmla="*/ 133 w 158"/>
                <a:gd name="T47" fmla="*/ 90 h 93"/>
                <a:gd name="T48" fmla="*/ 121 w 158"/>
                <a:gd name="T49" fmla="*/ 83 h 93"/>
                <a:gd name="T50" fmla="*/ 101 w 158"/>
                <a:gd name="T51" fmla="*/ 87 h 93"/>
                <a:gd name="T52" fmla="*/ 94 w 158"/>
                <a:gd name="T53" fmla="*/ 93 h 93"/>
                <a:gd name="T54" fmla="*/ 69 w 158"/>
                <a:gd name="T55" fmla="*/ 91 h 93"/>
                <a:gd name="T56" fmla="*/ 56 w 158"/>
                <a:gd name="T57" fmla="*/ 88 h 93"/>
                <a:gd name="T58" fmla="*/ 50 w 158"/>
                <a:gd name="T59" fmla="*/ 90 h 93"/>
                <a:gd name="T60" fmla="*/ 44 w 158"/>
                <a:gd name="T61" fmla="*/ 81 h 93"/>
                <a:gd name="T62" fmla="*/ 41 w 158"/>
                <a:gd name="T63" fmla="*/ 78 h 93"/>
                <a:gd name="T64" fmla="*/ 45 w 158"/>
                <a:gd name="T65" fmla="*/ 74 h 93"/>
                <a:gd name="T66" fmla="*/ 40 w 158"/>
                <a:gd name="T67" fmla="*/ 72 h 93"/>
                <a:gd name="T68" fmla="*/ 36 w 158"/>
                <a:gd name="T69" fmla="*/ 76 h 93"/>
                <a:gd name="T70" fmla="*/ 25 w 158"/>
                <a:gd name="T71" fmla="*/ 70 h 93"/>
                <a:gd name="T72" fmla="*/ 23 w 158"/>
                <a:gd name="T73" fmla="*/ 62 h 93"/>
                <a:gd name="T74" fmla="*/ 13 w 158"/>
                <a:gd name="T75" fmla="*/ 57 h 93"/>
                <a:gd name="T76" fmla="*/ 10 w 158"/>
                <a:gd name="T77" fmla="*/ 51 h 93"/>
                <a:gd name="T78" fmla="*/ 0 w 158"/>
                <a:gd name="T79" fmla="*/ 43 h 93"/>
                <a:gd name="T80" fmla="*/ 13 w 158"/>
                <a:gd name="T81" fmla="*/ 39 h 93"/>
                <a:gd name="T82" fmla="*/ 22 w 158"/>
                <a:gd name="T83" fmla="*/ 25 h 93"/>
                <a:gd name="T84" fmla="*/ 28 w 158"/>
                <a:gd name="T85" fmla="*/ 11 h 93"/>
                <a:gd name="T86" fmla="*/ 37 w 158"/>
                <a:gd name="T87" fmla="*/ 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8" h="93">
                  <a:moveTo>
                    <a:pt x="37" y="7"/>
                  </a:moveTo>
                  <a:lnTo>
                    <a:pt x="44" y="3"/>
                  </a:lnTo>
                  <a:lnTo>
                    <a:pt x="54" y="5"/>
                  </a:lnTo>
                  <a:lnTo>
                    <a:pt x="64" y="5"/>
                  </a:lnTo>
                  <a:lnTo>
                    <a:pt x="72" y="10"/>
                  </a:lnTo>
                  <a:lnTo>
                    <a:pt x="78" y="7"/>
                  </a:lnTo>
                  <a:lnTo>
                    <a:pt x="89" y="5"/>
                  </a:lnTo>
                  <a:lnTo>
                    <a:pt x="93" y="0"/>
                  </a:lnTo>
                  <a:lnTo>
                    <a:pt x="100" y="0"/>
                  </a:lnTo>
                  <a:lnTo>
                    <a:pt x="105" y="2"/>
                  </a:lnTo>
                  <a:lnTo>
                    <a:pt x="110" y="8"/>
                  </a:lnTo>
                  <a:lnTo>
                    <a:pt x="117" y="17"/>
                  </a:lnTo>
                  <a:lnTo>
                    <a:pt x="128" y="29"/>
                  </a:lnTo>
                  <a:lnTo>
                    <a:pt x="130" y="38"/>
                  </a:lnTo>
                  <a:lnTo>
                    <a:pt x="129" y="47"/>
                  </a:lnTo>
                  <a:lnTo>
                    <a:pt x="133" y="56"/>
                  </a:lnTo>
                  <a:lnTo>
                    <a:pt x="141" y="59"/>
                  </a:lnTo>
                  <a:lnTo>
                    <a:pt x="149" y="56"/>
                  </a:lnTo>
                  <a:lnTo>
                    <a:pt x="156" y="60"/>
                  </a:lnTo>
                  <a:lnTo>
                    <a:pt x="158" y="65"/>
                  </a:lnTo>
                  <a:lnTo>
                    <a:pt x="150" y="69"/>
                  </a:lnTo>
                  <a:lnTo>
                    <a:pt x="145" y="67"/>
                  </a:lnTo>
                  <a:lnTo>
                    <a:pt x="143" y="92"/>
                  </a:lnTo>
                  <a:lnTo>
                    <a:pt x="133" y="90"/>
                  </a:lnTo>
                  <a:lnTo>
                    <a:pt x="121" y="83"/>
                  </a:lnTo>
                  <a:lnTo>
                    <a:pt x="101" y="87"/>
                  </a:lnTo>
                  <a:lnTo>
                    <a:pt x="94" y="93"/>
                  </a:lnTo>
                  <a:lnTo>
                    <a:pt x="69" y="91"/>
                  </a:lnTo>
                  <a:lnTo>
                    <a:pt x="56" y="88"/>
                  </a:lnTo>
                  <a:lnTo>
                    <a:pt x="50" y="90"/>
                  </a:lnTo>
                  <a:lnTo>
                    <a:pt x="44" y="81"/>
                  </a:lnTo>
                  <a:lnTo>
                    <a:pt x="41" y="78"/>
                  </a:lnTo>
                  <a:lnTo>
                    <a:pt x="45" y="74"/>
                  </a:lnTo>
                  <a:lnTo>
                    <a:pt x="40" y="72"/>
                  </a:lnTo>
                  <a:lnTo>
                    <a:pt x="36" y="76"/>
                  </a:lnTo>
                  <a:lnTo>
                    <a:pt x="25" y="70"/>
                  </a:lnTo>
                  <a:lnTo>
                    <a:pt x="23" y="62"/>
                  </a:lnTo>
                  <a:lnTo>
                    <a:pt x="13" y="57"/>
                  </a:lnTo>
                  <a:lnTo>
                    <a:pt x="10" y="51"/>
                  </a:lnTo>
                  <a:lnTo>
                    <a:pt x="0" y="43"/>
                  </a:lnTo>
                  <a:lnTo>
                    <a:pt x="13" y="39"/>
                  </a:lnTo>
                  <a:lnTo>
                    <a:pt x="22" y="25"/>
                  </a:lnTo>
                  <a:lnTo>
                    <a:pt x="28" y="11"/>
                  </a:lnTo>
                  <a:lnTo>
                    <a:pt x="37" y="7"/>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206" name="Freeform 159">
              <a:extLst>
                <a:ext uri="{FF2B5EF4-FFF2-40B4-BE49-F238E27FC236}">
                  <a16:creationId xmlns:a16="http://schemas.microsoft.com/office/drawing/2014/main" id="{112C08F7-87D2-7941-A378-88E566168854}"/>
                </a:ext>
              </a:extLst>
            </p:cNvPr>
            <p:cNvSpPr>
              <a:spLocks/>
            </p:cNvSpPr>
            <p:nvPr/>
          </p:nvSpPr>
          <p:spPr bwMode="auto">
            <a:xfrm>
              <a:off x="9197976" y="2127251"/>
              <a:ext cx="238125" cy="269875"/>
            </a:xfrm>
            <a:custGeom>
              <a:avLst/>
              <a:gdLst>
                <a:gd name="T0" fmla="*/ 81 w 150"/>
                <a:gd name="T1" fmla="*/ 73 h 170"/>
                <a:gd name="T2" fmla="*/ 126 w 150"/>
                <a:gd name="T3" fmla="*/ 109 h 170"/>
                <a:gd name="T4" fmla="*/ 97 w 150"/>
                <a:gd name="T5" fmla="*/ 102 h 170"/>
                <a:gd name="T6" fmla="*/ 109 w 150"/>
                <a:gd name="T7" fmla="*/ 131 h 170"/>
                <a:gd name="T8" fmla="*/ 140 w 150"/>
                <a:gd name="T9" fmla="*/ 152 h 170"/>
                <a:gd name="T10" fmla="*/ 150 w 150"/>
                <a:gd name="T11" fmla="*/ 166 h 170"/>
                <a:gd name="T12" fmla="*/ 129 w 150"/>
                <a:gd name="T13" fmla="*/ 154 h 170"/>
                <a:gd name="T14" fmla="*/ 129 w 150"/>
                <a:gd name="T15" fmla="*/ 170 h 170"/>
                <a:gd name="T16" fmla="*/ 114 w 150"/>
                <a:gd name="T17" fmla="*/ 153 h 170"/>
                <a:gd name="T18" fmla="*/ 101 w 150"/>
                <a:gd name="T19" fmla="*/ 133 h 170"/>
                <a:gd name="T20" fmla="*/ 83 w 150"/>
                <a:gd name="T21" fmla="*/ 111 h 170"/>
                <a:gd name="T22" fmla="*/ 76 w 150"/>
                <a:gd name="T23" fmla="*/ 96 h 170"/>
                <a:gd name="T24" fmla="*/ 55 w 150"/>
                <a:gd name="T25" fmla="*/ 69 h 170"/>
                <a:gd name="T26" fmla="*/ 29 w 150"/>
                <a:gd name="T27" fmla="*/ 49 h 170"/>
                <a:gd name="T28" fmla="*/ 8 w 150"/>
                <a:gd name="T29" fmla="*/ 22 h 170"/>
                <a:gd name="T30" fmla="*/ 14 w 150"/>
                <a:gd name="T31" fmla="*/ 12 h 170"/>
                <a:gd name="T32" fmla="*/ 0 w 150"/>
                <a:gd name="T33" fmla="*/ 3 h 170"/>
                <a:gd name="T34" fmla="*/ 4 w 150"/>
                <a:gd name="T35" fmla="*/ 0 h 170"/>
                <a:gd name="T36" fmla="*/ 20 w 150"/>
                <a:gd name="T37" fmla="*/ 14 h 170"/>
                <a:gd name="T38" fmla="*/ 42 w 150"/>
                <a:gd name="T39" fmla="*/ 33 h 170"/>
                <a:gd name="T40" fmla="*/ 58 w 150"/>
                <a:gd name="T41" fmla="*/ 53 h 170"/>
                <a:gd name="T42" fmla="*/ 81 w 150"/>
                <a:gd name="T43" fmla="*/ 7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0" h="170">
                  <a:moveTo>
                    <a:pt x="81" y="73"/>
                  </a:moveTo>
                  <a:lnTo>
                    <a:pt x="126" y="109"/>
                  </a:lnTo>
                  <a:lnTo>
                    <a:pt x="97" y="102"/>
                  </a:lnTo>
                  <a:lnTo>
                    <a:pt x="109" y="131"/>
                  </a:lnTo>
                  <a:lnTo>
                    <a:pt x="140" y="152"/>
                  </a:lnTo>
                  <a:lnTo>
                    <a:pt x="150" y="166"/>
                  </a:lnTo>
                  <a:lnTo>
                    <a:pt x="129" y="154"/>
                  </a:lnTo>
                  <a:lnTo>
                    <a:pt x="129" y="170"/>
                  </a:lnTo>
                  <a:lnTo>
                    <a:pt x="114" y="153"/>
                  </a:lnTo>
                  <a:lnTo>
                    <a:pt x="101" y="133"/>
                  </a:lnTo>
                  <a:lnTo>
                    <a:pt x="83" y="111"/>
                  </a:lnTo>
                  <a:lnTo>
                    <a:pt x="76" y="96"/>
                  </a:lnTo>
                  <a:lnTo>
                    <a:pt x="55" y="69"/>
                  </a:lnTo>
                  <a:lnTo>
                    <a:pt x="29" y="49"/>
                  </a:lnTo>
                  <a:lnTo>
                    <a:pt x="8" y="22"/>
                  </a:lnTo>
                  <a:lnTo>
                    <a:pt x="14" y="12"/>
                  </a:lnTo>
                  <a:lnTo>
                    <a:pt x="0" y="3"/>
                  </a:lnTo>
                  <a:lnTo>
                    <a:pt x="4" y="0"/>
                  </a:lnTo>
                  <a:lnTo>
                    <a:pt x="20" y="14"/>
                  </a:lnTo>
                  <a:lnTo>
                    <a:pt x="42" y="33"/>
                  </a:lnTo>
                  <a:lnTo>
                    <a:pt x="58" y="53"/>
                  </a:lnTo>
                  <a:lnTo>
                    <a:pt x="81" y="73"/>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207" name="Freeform 160">
              <a:extLst>
                <a:ext uri="{FF2B5EF4-FFF2-40B4-BE49-F238E27FC236}">
                  <a16:creationId xmlns:a16="http://schemas.microsoft.com/office/drawing/2014/main" id="{9B116F61-25F4-CB41-912D-17C7CC772593}"/>
                </a:ext>
              </a:extLst>
            </p:cNvPr>
            <p:cNvSpPr>
              <a:spLocks/>
            </p:cNvSpPr>
            <p:nvPr/>
          </p:nvSpPr>
          <p:spPr bwMode="auto">
            <a:xfrm>
              <a:off x="6188075" y="2101850"/>
              <a:ext cx="76200" cy="26988"/>
            </a:xfrm>
            <a:custGeom>
              <a:avLst/>
              <a:gdLst>
                <a:gd name="T0" fmla="*/ 48 w 48"/>
                <a:gd name="T1" fmla="*/ 17 h 17"/>
                <a:gd name="T2" fmla="*/ 19 w 48"/>
                <a:gd name="T3" fmla="*/ 17 h 17"/>
                <a:gd name="T4" fmla="*/ 0 w 48"/>
                <a:gd name="T5" fmla="*/ 15 h 17"/>
                <a:gd name="T6" fmla="*/ 2 w 48"/>
                <a:gd name="T7" fmla="*/ 6 h 17"/>
                <a:gd name="T8" fmla="*/ 23 w 48"/>
                <a:gd name="T9" fmla="*/ 0 h 17"/>
                <a:gd name="T10" fmla="*/ 39 w 48"/>
                <a:gd name="T11" fmla="*/ 4 h 17"/>
                <a:gd name="T12" fmla="*/ 47 w 48"/>
                <a:gd name="T13" fmla="*/ 7 h 17"/>
                <a:gd name="T14" fmla="*/ 46 w 48"/>
                <a:gd name="T15" fmla="*/ 12 h 17"/>
                <a:gd name="T16" fmla="*/ 48 w 48"/>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17">
                  <a:moveTo>
                    <a:pt x="48" y="17"/>
                  </a:moveTo>
                  <a:lnTo>
                    <a:pt x="19" y="17"/>
                  </a:lnTo>
                  <a:lnTo>
                    <a:pt x="0" y="15"/>
                  </a:lnTo>
                  <a:lnTo>
                    <a:pt x="2" y="6"/>
                  </a:lnTo>
                  <a:lnTo>
                    <a:pt x="23" y="0"/>
                  </a:lnTo>
                  <a:lnTo>
                    <a:pt x="39" y="4"/>
                  </a:lnTo>
                  <a:lnTo>
                    <a:pt x="47" y="7"/>
                  </a:lnTo>
                  <a:lnTo>
                    <a:pt x="46" y="12"/>
                  </a:lnTo>
                  <a:lnTo>
                    <a:pt x="48" y="17"/>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208" name="Freeform 161">
              <a:extLst>
                <a:ext uri="{FF2B5EF4-FFF2-40B4-BE49-F238E27FC236}">
                  <a16:creationId xmlns:a16="http://schemas.microsoft.com/office/drawing/2014/main" id="{A8B35DCD-7213-E045-AA2B-022A2C084212}"/>
                </a:ext>
              </a:extLst>
            </p:cNvPr>
            <p:cNvSpPr>
              <a:spLocks/>
            </p:cNvSpPr>
            <p:nvPr/>
          </p:nvSpPr>
          <p:spPr bwMode="auto">
            <a:xfrm>
              <a:off x="8504238" y="1558926"/>
              <a:ext cx="80963" cy="17463"/>
            </a:xfrm>
            <a:custGeom>
              <a:avLst/>
              <a:gdLst>
                <a:gd name="T0" fmla="*/ 51 w 51"/>
                <a:gd name="T1" fmla="*/ 10 h 11"/>
                <a:gd name="T2" fmla="*/ 32 w 51"/>
                <a:gd name="T3" fmla="*/ 11 h 11"/>
                <a:gd name="T4" fmla="*/ 3 w 51"/>
                <a:gd name="T5" fmla="*/ 9 h 11"/>
                <a:gd name="T6" fmla="*/ 0 w 51"/>
                <a:gd name="T7" fmla="*/ 8 h 11"/>
                <a:gd name="T8" fmla="*/ 2 w 51"/>
                <a:gd name="T9" fmla="*/ 2 h 11"/>
                <a:gd name="T10" fmla="*/ 15 w 51"/>
                <a:gd name="T11" fmla="*/ 0 h 11"/>
                <a:gd name="T12" fmla="*/ 43 w 51"/>
                <a:gd name="T13" fmla="*/ 6 h 11"/>
                <a:gd name="T14" fmla="*/ 51 w 51"/>
                <a:gd name="T15" fmla="*/ 1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11">
                  <a:moveTo>
                    <a:pt x="51" y="10"/>
                  </a:moveTo>
                  <a:lnTo>
                    <a:pt x="32" y="11"/>
                  </a:lnTo>
                  <a:lnTo>
                    <a:pt x="3" y="9"/>
                  </a:lnTo>
                  <a:lnTo>
                    <a:pt x="0" y="8"/>
                  </a:lnTo>
                  <a:lnTo>
                    <a:pt x="2" y="2"/>
                  </a:lnTo>
                  <a:lnTo>
                    <a:pt x="15" y="0"/>
                  </a:lnTo>
                  <a:lnTo>
                    <a:pt x="43" y="6"/>
                  </a:lnTo>
                  <a:lnTo>
                    <a:pt x="51" y="10"/>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209" name="Freeform 162">
              <a:extLst>
                <a:ext uri="{FF2B5EF4-FFF2-40B4-BE49-F238E27FC236}">
                  <a16:creationId xmlns:a16="http://schemas.microsoft.com/office/drawing/2014/main" id="{62363576-395D-6B49-B968-52DD28D2009A}"/>
                </a:ext>
              </a:extLst>
            </p:cNvPr>
            <p:cNvSpPr>
              <a:spLocks/>
            </p:cNvSpPr>
            <p:nvPr/>
          </p:nvSpPr>
          <p:spPr bwMode="auto">
            <a:xfrm>
              <a:off x="8548687" y="1517650"/>
              <a:ext cx="101600" cy="20638"/>
            </a:xfrm>
            <a:custGeom>
              <a:avLst/>
              <a:gdLst>
                <a:gd name="T0" fmla="*/ 64 w 64"/>
                <a:gd name="T1" fmla="*/ 7 h 13"/>
                <a:gd name="T2" fmla="*/ 60 w 64"/>
                <a:gd name="T3" fmla="*/ 13 h 13"/>
                <a:gd name="T4" fmla="*/ 38 w 64"/>
                <a:gd name="T5" fmla="*/ 11 h 13"/>
                <a:gd name="T6" fmla="*/ 5 w 64"/>
                <a:gd name="T7" fmla="*/ 5 h 13"/>
                <a:gd name="T8" fmla="*/ 0 w 64"/>
                <a:gd name="T9" fmla="*/ 0 h 13"/>
                <a:gd name="T10" fmla="*/ 27 w 64"/>
                <a:gd name="T11" fmla="*/ 2 h 13"/>
                <a:gd name="T12" fmla="*/ 64 w 64"/>
                <a:gd name="T13" fmla="*/ 7 h 13"/>
              </a:gdLst>
              <a:ahLst/>
              <a:cxnLst>
                <a:cxn ang="0">
                  <a:pos x="T0" y="T1"/>
                </a:cxn>
                <a:cxn ang="0">
                  <a:pos x="T2" y="T3"/>
                </a:cxn>
                <a:cxn ang="0">
                  <a:pos x="T4" y="T5"/>
                </a:cxn>
                <a:cxn ang="0">
                  <a:pos x="T6" y="T7"/>
                </a:cxn>
                <a:cxn ang="0">
                  <a:pos x="T8" y="T9"/>
                </a:cxn>
                <a:cxn ang="0">
                  <a:pos x="T10" y="T11"/>
                </a:cxn>
                <a:cxn ang="0">
                  <a:pos x="T12" y="T13"/>
                </a:cxn>
              </a:cxnLst>
              <a:rect l="0" t="0" r="r" b="b"/>
              <a:pathLst>
                <a:path w="64" h="13">
                  <a:moveTo>
                    <a:pt x="64" y="7"/>
                  </a:moveTo>
                  <a:lnTo>
                    <a:pt x="60" y="13"/>
                  </a:lnTo>
                  <a:lnTo>
                    <a:pt x="38" y="11"/>
                  </a:lnTo>
                  <a:lnTo>
                    <a:pt x="5" y="5"/>
                  </a:lnTo>
                  <a:lnTo>
                    <a:pt x="0" y="0"/>
                  </a:lnTo>
                  <a:lnTo>
                    <a:pt x="27" y="2"/>
                  </a:lnTo>
                  <a:lnTo>
                    <a:pt x="64" y="7"/>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210" name="Freeform 163">
              <a:extLst>
                <a:ext uri="{FF2B5EF4-FFF2-40B4-BE49-F238E27FC236}">
                  <a16:creationId xmlns:a16="http://schemas.microsoft.com/office/drawing/2014/main" id="{47705990-AD5B-384A-840A-3B8B6D2543AE}"/>
                </a:ext>
              </a:extLst>
            </p:cNvPr>
            <p:cNvSpPr>
              <a:spLocks/>
            </p:cNvSpPr>
            <p:nvPr/>
          </p:nvSpPr>
          <p:spPr bwMode="auto">
            <a:xfrm>
              <a:off x="8359776" y="1501775"/>
              <a:ext cx="176213" cy="38100"/>
            </a:xfrm>
            <a:custGeom>
              <a:avLst/>
              <a:gdLst>
                <a:gd name="T0" fmla="*/ 102 w 111"/>
                <a:gd name="T1" fmla="*/ 9 h 24"/>
                <a:gd name="T2" fmla="*/ 111 w 111"/>
                <a:gd name="T3" fmla="*/ 21 h 24"/>
                <a:gd name="T4" fmla="*/ 64 w 111"/>
                <a:gd name="T5" fmla="*/ 20 h 24"/>
                <a:gd name="T6" fmla="*/ 50 w 111"/>
                <a:gd name="T7" fmla="*/ 24 h 24"/>
                <a:gd name="T8" fmla="*/ 10 w 111"/>
                <a:gd name="T9" fmla="*/ 14 h 24"/>
                <a:gd name="T10" fmla="*/ 0 w 111"/>
                <a:gd name="T11" fmla="*/ 3 h 24"/>
                <a:gd name="T12" fmla="*/ 12 w 111"/>
                <a:gd name="T13" fmla="*/ 0 h 24"/>
                <a:gd name="T14" fmla="*/ 45 w 111"/>
                <a:gd name="T15" fmla="*/ 1 h 24"/>
                <a:gd name="T16" fmla="*/ 102 w 111"/>
                <a:gd name="T17"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24">
                  <a:moveTo>
                    <a:pt x="102" y="9"/>
                  </a:moveTo>
                  <a:lnTo>
                    <a:pt x="111" y="21"/>
                  </a:lnTo>
                  <a:lnTo>
                    <a:pt x="64" y="20"/>
                  </a:lnTo>
                  <a:lnTo>
                    <a:pt x="50" y="24"/>
                  </a:lnTo>
                  <a:lnTo>
                    <a:pt x="10" y="14"/>
                  </a:lnTo>
                  <a:lnTo>
                    <a:pt x="0" y="3"/>
                  </a:lnTo>
                  <a:lnTo>
                    <a:pt x="12" y="0"/>
                  </a:lnTo>
                  <a:lnTo>
                    <a:pt x="45" y="1"/>
                  </a:lnTo>
                  <a:lnTo>
                    <a:pt x="102" y="9"/>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211" name="Freeform 164">
              <a:extLst>
                <a:ext uri="{FF2B5EF4-FFF2-40B4-BE49-F238E27FC236}">
                  <a16:creationId xmlns:a16="http://schemas.microsoft.com/office/drawing/2014/main" id="{A12D453E-B5DC-7E43-95F2-A81E45543DDA}"/>
                </a:ext>
              </a:extLst>
            </p:cNvPr>
            <p:cNvSpPr>
              <a:spLocks/>
            </p:cNvSpPr>
            <p:nvPr/>
          </p:nvSpPr>
          <p:spPr bwMode="auto">
            <a:xfrm>
              <a:off x="6754812" y="1482725"/>
              <a:ext cx="268288" cy="160338"/>
            </a:xfrm>
            <a:custGeom>
              <a:avLst/>
              <a:gdLst>
                <a:gd name="T0" fmla="*/ 90 w 169"/>
                <a:gd name="T1" fmla="*/ 100 h 101"/>
                <a:gd name="T2" fmla="*/ 83 w 169"/>
                <a:gd name="T3" fmla="*/ 101 h 101"/>
                <a:gd name="T4" fmla="*/ 39 w 169"/>
                <a:gd name="T5" fmla="*/ 99 h 101"/>
                <a:gd name="T6" fmla="*/ 32 w 169"/>
                <a:gd name="T7" fmla="*/ 92 h 101"/>
                <a:gd name="T8" fmla="*/ 6 w 169"/>
                <a:gd name="T9" fmla="*/ 87 h 101"/>
                <a:gd name="T10" fmla="*/ 0 w 169"/>
                <a:gd name="T11" fmla="*/ 78 h 101"/>
                <a:gd name="T12" fmla="*/ 11 w 169"/>
                <a:gd name="T13" fmla="*/ 75 h 101"/>
                <a:gd name="T14" fmla="*/ 5 w 169"/>
                <a:gd name="T15" fmla="*/ 66 h 101"/>
                <a:gd name="T16" fmla="*/ 23 w 169"/>
                <a:gd name="T17" fmla="*/ 52 h 101"/>
                <a:gd name="T18" fmla="*/ 10 w 169"/>
                <a:gd name="T19" fmla="*/ 50 h 101"/>
                <a:gd name="T20" fmla="*/ 32 w 169"/>
                <a:gd name="T21" fmla="*/ 36 h 101"/>
                <a:gd name="T22" fmla="*/ 24 w 169"/>
                <a:gd name="T23" fmla="*/ 29 h 101"/>
                <a:gd name="T24" fmla="*/ 46 w 169"/>
                <a:gd name="T25" fmla="*/ 20 h 101"/>
                <a:gd name="T26" fmla="*/ 80 w 169"/>
                <a:gd name="T27" fmla="*/ 10 h 101"/>
                <a:gd name="T28" fmla="*/ 118 w 169"/>
                <a:gd name="T29" fmla="*/ 8 h 101"/>
                <a:gd name="T30" fmla="*/ 134 w 169"/>
                <a:gd name="T31" fmla="*/ 2 h 101"/>
                <a:gd name="T32" fmla="*/ 156 w 169"/>
                <a:gd name="T33" fmla="*/ 0 h 101"/>
                <a:gd name="T34" fmla="*/ 169 w 169"/>
                <a:gd name="T35" fmla="*/ 6 h 101"/>
                <a:gd name="T36" fmla="*/ 165 w 169"/>
                <a:gd name="T37" fmla="*/ 11 h 101"/>
                <a:gd name="T38" fmla="*/ 127 w 169"/>
                <a:gd name="T39" fmla="*/ 18 h 101"/>
                <a:gd name="T40" fmla="*/ 95 w 169"/>
                <a:gd name="T41" fmla="*/ 26 h 101"/>
                <a:gd name="T42" fmla="*/ 67 w 169"/>
                <a:gd name="T43" fmla="*/ 41 h 101"/>
                <a:gd name="T44" fmla="*/ 58 w 169"/>
                <a:gd name="T45" fmla="*/ 56 h 101"/>
                <a:gd name="T46" fmla="*/ 47 w 169"/>
                <a:gd name="T47" fmla="*/ 72 h 101"/>
                <a:gd name="T48" fmla="*/ 57 w 169"/>
                <a:gd name="T49" fmla="*/ 86 h 101"/>
                <a:gd name="T50" fmla="*/ 90 w 169"/>
                <a:gd name="T51" fmla="*/ 10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01">
                  <a:moveTo>
                    <a:pt x="90" y="100"/>
                  </a:moveTo>
                  <a:lnTo>
                    <a:pt x="83" y="101"/>
                  </a:lnTo>
                  <a:lnTo>
                    <a:pt x="39" y="99"/>
                  </a:lnTo>
                  <a:lnTo>
                    <a:pt x="32" y="92"/>
                  </a:lnTo>
                  <a:lnTo>
                    <a:pt x="6" y="87"/>
                  </a:lnTo>
                  <a:lnTo>
                    <a:pt x="0" y="78"/>
                  </a:lnTo>
                  <a:lnTo>
                    <a:pt x="11" y="75"/>
                  </a:lnTo>
                  <a:lnTo>
                    <a:pt x="5" y="66"/>
                  </a:lnTo>
                  <a:lnTo>
                    <a:pt x="23" y="52"/>
                  </a:lnTo>
                  <a:lnTo>
                    <a:pt x="10" y="50"/>
                  </a:lnTo>
                  <a:lnTo>
                    <a:pt x="32" y="36"/>
                  </a:lnTo>
                  <a:lnTo>
                    <a:pt x="24" y="29"/>
                  </a:lnTo>
                  <a:lnTo>
                    <a:pt x="46" y="20"/>
                  </a:lnTo>
                  <a:lnTo>
                    <a:pt x="80" y="10"/>
                  </a:lnTo>
                  <a:lnTo>
                    <a:pt x="118" y="8"/>
                  </a:lnTo>
                  <a:lnTo>
                    <a:pt x="134" y="2"/>
                  </a:lnTo>
                  <a:lnTo>
                    <a:pt x="156" y="0"/>
                  </a:lnTo>
                  <a:lnTo>
                    <a:pt x="169" y="6"/>
                  </a:lnTo>
                  <a:lnTo>
                    <a:pt x="165" y="11"/>
                  </a:lnTo>
                  <a:lnTo>
                    <a:pt x="127" y="18"/>
                  </a:lnTo>
                  <a:lnTo>
                    <a:pt x="95" y="26"/>
                  </a:lnTo>
                  <a:lnTo>
                    <a:pt x="67" y="41"/>
                  </a:lnTo>
                  <a:lnTo>
                    <a:pt x="58" y="56"/>
                  </a:lnTo>
                  <a:lnTo>
                    <a:pt x="47" y="72"/>
                  </a:lnTo>
                  <a:lnTo>
                    <a:pt x="57" y="86"/>
                  </a:lnTo>
                  <a:lnTo>
                    <a:pt x="90" y="100"/>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212" name="Freeform 165">
              <a:extLst>
                <a:ext uri="{FF2B5EF4-FFF2-40B4-BE49-F238E27FC236}">
                  <a16:creationId xmlns:a16="http://schemas.microsoft.com/office/drawing/2014/main" id="{50BA14EA-1248-B140-A933-6D1BFC7B8A6A}"/>
                </a:ext>
              </a:extLst>
            </p:cNvPr>
            <p:cNvSpPr>
              <a:spLocks/>
            </p:cNvSpPr>
            <p:nvPr/>
          </p:nvSpPr>
          <p:spPr bwMode="auto">
            <a:xfrm>
              <a:off x="7567613" y="1427162"/>
              <a:ext cx="98425" cy="33338"/>
            </a:xfrm>
            <a:custGeom>
              <a:avLst/>
              <a:gdLst>
                <a:gd name="T0" fmla="*/ 62 w 62"/>
                <a:gd name="T1" fmla="*/ 15 h 21"/>
                <a:gd name="T2" fmla="*/ 2 w 62"/>
                <a:gd name="T3" fmla="*/ 21 h 21"/>
                <a:gd name="T4" fmla="*/ 0 w 62"/>
                <a:gd name="T5" fmla="*/ 2 h 21"/>
                <a:gd name="T6" fmla="*/ 8 w 62"/>
                <a:gd name="T7" fmla="*/ 0 h 21"/>
                <a:gd name="T8" fmla="*/ 18 w 62"/>
                <a:gd name="T9" fmla="*/ 1 h 21"/>
                <a:gd name="T10" fmla="*/ 58 w 62"/>
                <a:gd name="T11" fmla="*/ 9 h 21"/>
                <a:gd name="T12" fmla="*/ 62 w 62"/>
                <a:gd name="T13" fmla="*/ 15 h 21"/>
              </a:gdLst>
              <a:ahLst/>
              <a:cxnLst>
                <a:cxn ang="0">
                  <a:pos x="T0" y="T1"/>
                </a:cxn>
                <a:cxn ang="0">
                  <a:pos x="T2" y="T3"/>
                </a:cxn>
                <a:cxn ang="0">
                  <a:pos x="T4" y="T5"/>
                </a:cxn>
                <a:cxn ang="0">
                  <a:pos x="T6" y="T7"/>
                </a:cxn>
                <a:cxn ang="0">
                  <a:pos x="T8" y="T9"/>
                </a:cxn>
                <a:cxn ang="0">
                  <a:pos x="T10" y="T11"/>
                </a:cxn>
                <a:cxn ang="0">
                  <a:pos x="T12" y="T13"/>
                </a:cxn>
              </a:cxnLst>
              <a:rect l="0" t="0" r="r" b="b"/>
              <a:pathLst>
                <a:path w="62" h="21">
                  <a:moveTo>
                    <a:pt x="62" y="15"/>
                  </a:moveTo>
                  <a:lnTo>
                    <a:pt x="2" y="21"/>
                  </a:lnTo>
                  <a:lnTo>
                    <a:pt x="0" y="2"/>
                  </a:lnTo>
                  <a:lnTo>
                    <a:pt x="8" y="0"/>
                  </a:lnTo>
                  <a:lnTo>
                    <a:pt x="18" y="1"/>
                  </a:lnTo>
                  <a:lnTo>
                    <a:pt x="58" y="9"/>
                  </a:lnTo>
                  <a:lnTo>
                    <a:pt x="62" y="15"/>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213" name="Freeform 166">
              <a:extLst>
                <a:ext uri="{FF2B5EF4-FFF2-40B4-BE49-F238E27FC236}">
                  <a16:creationId xmlns:a16="http://schemas.microsoft.com/office/drawing/2014/main" id="{BC0E75FB-962C-A547-BE70-A88AE4E93C40}"/>
                </a:ext>
              </a:extLst>
            </p:cNvPr>
            <p:cNvSpPr>
              <a:spLocks/>
            </p:cNvSpPr>
            <p:nvPr/>
          </p:nvSpPr>
          <p:spPr bwMode="auto">
            <a:xfrm>
              <a:off x="6513513" y="1393825"/>
              <a:ext cx="119063" cy="19050"/>
            </a:xfrm>
            <a:custGeom>
              <a:avLst/>
              <a:gdLst>
                <a:gd name="T0" fmla="*/ 72 w 75"/>
                <a:gd name="T1" fmla="*/ 5 h 12"/>
                <a:gd name="T2" fmla="*/ 58 w 75"/>
                <a:gd name="T3" fmla="*/ 7 h 12"/>
                <a:gd name="T4" fmla="*/ 48 w 75"/>
                <a:gd name="T5" fmla="*/ 8 h 12"/>
                <a:gd name="T6" fmla="*/ 48 w 75"/>
                <a:gd name="T7" fmla="*/ 10 h 12"/>
                <a:gd name="T8" fmla="*/ 36 w 75"/>
                <a:gd name="T9" fmla="*/ 12 h 12"/>
                <a:gd name="T10" fmla="*/ 22 w 75"/>
                <a:gd name="T11" fmla="*/ 9 h 12"/>
                <a:gd name="T12" fmla="*/ 26 w 75"/>
                <a:gd name="T13" fmla="*/ 5 h 12"/>
                <a:gd name="T14" fmla="*/ 0 w 75"/>
                <a:gd name="T15" fmla="*/ 5 h 12"/>
                <a:gd name="T16" fmla="*/ 21 w 75"/>
                <a:gd name="T17" fmla="*/ 2 h 12"/>
                <a:gd name="T18" fmla="*/ 38 w 75"/>
                <a:gd name="T19" fmla="*/ 2 h 12"/>
                <a:gd name="T20" fmla="*/ 43 w 75"/>
                <a:gd name="T21" fmla="*/ 5 h 12"/>
                <a:gd name="T22" fmla="*/ 47 w 75"/>
                <a:gd name="T23" fmla="*/ 2 h 12"/>
                <a:gd name="T24" fmla="*/ 56 w 75"/>
                <a:gd name="T25" fmla="*/ 0 h 12"/>
                <a:gd name="T26" fmla="*/ 75 w 75"/>
                <a:gd name="T27" fmla="*/ 3 h 12"/>
                <a:gd name="T28" fmla="*/ 72 w 75"/>
                <a:gd name="T29"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 h="12">
                  <a:moveTo>
                    <a:pt x="72" y="5"/>
                  </a:moveTo>
                  <a:lnTo>
                    <a:pt x="58" y="7"/>
                  </a:lnTo>
                  <a:lnTo>
                    <a:pt x="48" y="8"/>
                  </a:lnTo>
                  <a:lnTo>
                    <a:pt x="48" y="10"/>
                  </a:lnTo>
                  <a:lnTo>
                    <a:pt x="36" y="12"/>
                  </a:lnTo>
                  <a:lnTo>
                    <a:pt x="22" y="9"/>
                  </a:lnTo>
                  <a:lnTo>
                    <a:pt x="26" y="5"/>
                  </a:lnTo>
                  <a:lnTo>
                    <a:pt x="0" y="5"/>
                  </a:lnTo>
                  <a:lnTo>
                    <a:pt x="21" y="2"/>
                  </a:lnTo>
                  <a:lnTo>
                    <a:pt x="38" y="2"/>
                  </a:lnTo>
                  <a:lnTo>
                    <a:pt x="43" y="5"/>
                  </a:lnTo>
                  <a:lnTo>
                    <a:pt x="47" y="2"/>
                  </a:lnTo>
                  <a:lnTo>
                    <a:pt x="56" y="0"/>
                  </a:lnTo>
                  <a:lnTo>
                    <a:pt x="75" y="3"/>
                  </a:lnTo>
                  <a:lnTo>
                    <a:pt x="72" y="5"/>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214" name="Freeform 167">
              <a:extLst>
                <a:ext uri="{FF2B5EF4-FFF2-40B4-BE49-F238E27FC236}">
                  <a16:creationId xmlns:a16="http://schemas.microsoft.com/office/drawing/2014/main" id="{863EE648-BBBB-5D4C-9071-73BEAB80AD31}"/>
                </a:ext>
              </a:extLst>
            </p:cNvPr>
            <p:cNvSpPr>
              <a:spLocks/>
            </p:cNvSpPr>
            <p:nvPr/>
          </p:nvSpPr>
          <p:spPr bwMode="auto">
            <a:xfrm>
              <a:off x="7354887" y="1387476"/>
              <a:ext cx="198438" cy="53975"/>
            </a:xfrm>
            <a:custGeom>
              <a:avLst/>
              <a:gdLst>
                <a:gd name="T0" fmla="*/ 125 w 125"/>
                <a:gd name="T1" fmla="*/ 32 h 34"/>
                <a:gd name="T2" fmla="*/ 102 w 125"/>
                <a:gd name="T3" fmla="*/ 34 h 34"/>
                <a:gd name="T4" fmla="*/ 65 w 125"/>
                <a:gd name="T5" fmla="*/ 30 h 34"/>
                <a:gd name="T6" fmla="*/ 39 w 125"/>
                <a:gd name="T7" fmla="*/ 24 h 34"/>
                <a:gd name="T8" fmla="*/ 19 w 125"/>
                <a:gd name="T9" fmla="*/ 15 h 34"/>
                <a:gd name="T10" fmla="*/ 0 w 125"/>
                <a:gd name="T11" fmla="*/ 12 h 34"/>
                <a:gd name="T12" fmla="*/ 19 w 125"/>
                <a:gd name="T13" fmla="*/ 3 h 34"/>
                <a:gd name="T14" fmla="*/ 39 w 125"/>
                <a:gd name="T15" fmla="*/ 0 h 34"/>
                <a:gd name="T16" fmla="*/ 70 w 125"/>
                <a:gd name="T17" fmla="*/ 7 h 34"/>
                <a:gd name="T18" fmla="*/ 113 w 125"/>
                <a:gd name="T19" fmla="*/ 19 h 34"/>
                <a:gd name="T20" fmla="*/ 125 w 125"/>
                <a:gd name="T21" fmla="*/ 3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34">
                  <a:moveTo>
                    <a:pt x="125" y="32"/>
                  </a:moveTo>
                  <a:lnTo>
                    <a:pt x="102" y="34"/>
                  </a:lnTo>
                  <a:lnTo>
                    <a:pt x="65" y="30"/>
                  </a:lnTo>
                  <a:lnTo>
                    <a:pt x="39" y="24"/>
                  </a:lnTo>
                  <a:lnTo>
                    <a:pt x="19" y="15"/>
                  </a:lnTo>
                  <a:lnTo>
                    <a:pt x="0" y="12"/>
                  </a:lnTo>
                  <a:lnTo>
                    <a:pt x="19" y="3"/>
                  </a:lnTo>
                  <a:lnTo>
                    <a:pt x="39" y="0"/>
                  </a:lnTo>
                  <a:lnTo>
                    <a:pt x="70" y="7"/>
                  </a:lnTo>
                  <a:lnTo>
                    <a:pt x="113" y="19"/>
                  </a:lnTo>
                  <a:lnTo>
                    <a:pt x="125" y="32"/>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215" name="Freeform 168">
              <a:extLst>
                <a:ext uri="{FF2B5EF4-FFF2-40B4-BE49-F238E27FC236}">
                  <a16:creationId xmlns:a16="http://schemas.microsoft.com/office/drawing/2014/main" id="{79F47591-8540-1F43-9898-5803ABBD015E}"/>
                </a:ext>
              </a:extLst>
            </p:cNvPr>
            <p:cNvSpPr>
              <a:spLocks/>
            </p:cNvSpPr>
            <p:nvPr/>
          </p:nvSpPr>
          <p:spPr bwMode="auto">
            <a:xfrm>
              <a:off x="6553200" y="3946525"/>
              <a:ext cx="52388" cy="58738"/>
            </a:xfrm>
            <a:custGeom>
              <a:avLst/>
              <a:gdLst>
                <a:gd name="T0" fmla="*/ 25 w 33"/>
                <a:gd name="T1" fmla="*/ 0 h 37"/>
                <a:gd name="T2" fmla="*/ 33 w 33"/>
                <a:gd name="T3" fmla="*/ 12 h 37"/>
                <a:gd name="T4" fmla="*/ 31 w 33"/>
                <a:gd name="T5" fmla="*/ 24 h 37"/>
                <a:gd name="T6" fmla="*/ 26 w 33"/>
                <a:gd name="T7" fmla="*/ 27 h 37"/>
                <a:gd name="T8" fmla="*/ 16 w 33"/>
                <a:gd name="T9" fmla="*/ 25 h 37"/>
                <a:gd name="T10" fmla="*/ 11 w 33"/>
                <a:gd name="T11" fmla="*/ 37 h 37"/>
                <a:gd name="T12" fmla="*/ 0 w 33"/>
                <a:gd name="T13" fmla="*/ 35 h 37"/>
                <a:gd name="T14" fmla="*/ 1 w 33"/>
                <a:gd name="T15" fmla="*/ 24 h 37"/>
                <a:gd name="T16" fmla="*/ 4 w 33"/>
                <a:gd name="T17" fmla="*/ 22 h 37"/>
                <a:gd name="T18" fmla="*/ 4 w 33"/>
                <a:gd name="T19" fmla="*/ 10 h 37"/>
                <a:gd name="T20" fmla="*/ 10 w 33"/>
                <a:gd name="T21" fmla="*/ 4 h 37"/>
                <a:gd name="T22" fmla="*/ 14 w 33"/>
                <a:gd name="T23" fmla="*/ 6 h 37"/>
                <a:gd name="T24" fmla="*/ 25 w 33"/>
                <a:gd name="T2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7">
                  <a:moveTo>
                    <a:pt x="25" y="0"/>
                  </a:moveTo>
                  <a:lnTo>
                    <a:pt x="33" y="12"/>
                  </a:lnTo>
                  <a:lnTo>
                    <a:pt x="31" y="24"/>
                  </a:lnTo>
                  <a:lnTo>
                    <a:pt x="26" y="27"/>
                  </a:lnTo>
                  <a:lnTo>
                    <a:pt x="16" y="25"/>
                  </a:lnTo>
                  <a:lnTo>
                    <a:pt x="11" y="37"/>
                  </a:lnTo>
                  <a:lnTo>
                    <a:pt x="0" y="35"/>
                  </a:lnTo>
                  <a:lnTo>
                    <a:pt x="1" y="24"/>
                  </a:lnTo>
                  <a:lnTo>
                    <a:pt x="4" y="22"/>
                  </a:lnTo>
                  <a:lnTo>
                    <a:pt x="4" y="10"/>
                  </a:lnTo>
                  <a:lnTo>
                    <a:pt x="10" y="4"/>
                  </a:lnTo>
                  <a:lnTo>
                    <a:pt x="14" y="6"/>
                  </a:lnTo>
                  <a:lnTo>
                    <a:pt x="25" y="0"/>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216" name="Freeform 170">
              <a:extLst>
                <a:ext uri="{FF2B5EF4-FFF2-40B4-BE49-F238E27FC236}">
                  <a16:creationId xmlns:a16="http://schemas.microsoft.com/office/drawing/2014/main" id="{CCCF95AE-2430-A248-9B25-63E319049ABE}"/>
                </a:ext>
              </a:extLst>
            </p:cNvPr>
            <p:cNvSpPr>
              <a:spLocks/>
            </p:cNvSpPr>
            <p:nvPr/>
          </p:nvSpPr>
          <p:spPr bwMode="auto">
            <a:xfrm>
              <a:off x="6680201" y="2849562"/>
              <a:ext cx="614363" cy="520700"/>
            </a:xfrm>
            <a:custGeom>
              <a:avLst/>
              <a:gdLst>
                <a:gd name="T0" fmla="*/ 161 w 387"/>
                <a:gd name="T1" fmla="*/ 319 h 328"/>
                <a:gd name="T2" fmla="*/ 153 w 387"/>
                <a:gd name="T3" fmla="*/ 304 h 328"/>
                <a:gd name="T4" fmla="*/ 132 w 387"/>
                <a:gd name="T5" fmla="*/ 280 h 328"/>
                <a:gd name="T6" fmla="*/ 113 w 387"/>
                <a:gd name="T7" fmla="*/ 248 h 328"/>
                <a:gd name="T8" fmla="*/ 91 w 387"/>
                <a:gd name="T9" fmla="*/ 225 h 328"/>
                <a:gd name="T10" fmla="*/ 88 w 387"/>
                <a:gd name="T11" fmla="*/ 198 h 328"/>
                <a:gd name="T12" fmla="*/ 67 w 387"/>
                <a:gd name="T13" fmla="*/ 167 h 328"/>
                <a:gd name="T14" fmla="*/ 50 w 387"/>
                <a:gd name="T15" fmla="*/ 151 h 328"/>
                <a:gd name="T16" fmla="*/ 45 w 387"/>
                <a:gd name="T17" fmla="*/ 135 h 328"/>
                <a:gd name="T18" fmla="*/ 31 w 387"/>
                <a:gd name="T19" fmla="*/ 115 h 328"/>
                <a:gd name="T20" fmla="*/ 9 w 387"/>
                <a:gd name="T21" fmla="*/ 84 h 328"/>
                <a:gd name="T22" fmla="*/ 2 w 387"/>
                <a:gd name="T23" fmla="*/ 73 h 328"/>
                <a:gd name="T24" fmla="*/ 3 w 387"/>
                <a:gd name="T25" fmla="*/ 58 h 328"/>
                <a:gd name="T26" fmla="*/ 30 w 387"/>
                <a:gd name="T27" fmla="*/ 55 h 328"/>
                <a:gd name="T28" fmla="*/ 47 w 387"/>
                <a:gd name="T29" fmla="*/ 44 h 328"/>
                <a:gd name="T30" fmla="*/ 54 w 387"/>
                <a:gd name="T31" fmla="*/ 34 h 328"/>
                <a:gd name="T32" fmla="*/ 69 w 387"/>
                <a:gd name="T33" fmla="*/ 3 h 328"/>
                <a:gd name="T34" fmla="*/ 93 w 387"/>
                <a:gd name="T35" fmla="*/ 5 h 328"/>
                <a:gd name="T36" fmla="*/ 176 w 387"/>
                <a:gd name="T37" fmla="*/ 61 h 328"/>
                <a:gd name="T38" fmla="*/ 225 w 387"/>
                <a:gd name="T39" fmla="*/ 65 h 328"/>
                <a:gd name="T40" fmla="*/ 243 w 387"/>
                <a:gd name="T41" fmla="*/ 74 h 328"/>
                <a:gd name="T42" fmla="*/ 261 w 387"/>
                <a:gd name="T43" fmla="*/ 97 h 328"/>
                <a:gd name="T44" fmla="*/ 278 w 387"/>
                <a:gd name="T45" fmla="*/ 113 h 328"/>
                <a:gd name="T46" fmla="*/ 279 w 387"/>
                <a:gd name="T47" fmla="*/ 128 h 328"/>
                <a:gd name="T48" fmla="*/ 288 w 387"/>
                <a:gd name="T49" fmla="*/ 141 h 328"/>
                <a:gd name="T50" fmla="*/ 294 w 387"/>
                <a:gd name="T51" fmla="*/ 153 h 328"/>
                <a:gd name="T52" fmla="*/ 305 w 387"/>
                <a:gd name="T53" fmla="*/ 156 h 328"/>
                <a:gd name="T54" fmla="*/ 310 w 387"/>
                <a:gd name="T55" fmla="*/ 169 h 328"/>
                <a:gd name="T56" fmla="*/ 374 w 387"/>
                <a:gd name="T57" fmla="*/ 200 h 328"/>
                <a:gd name="T58" fmla="*/ 387 w 387"/>
                <a:gd name="T59" fmla="*/ 210 h 328"/>
                <a:gd name="T60" fmla="*/ 327 w 387"/>
                <a:gd name="T61" fmla="*/ 273 h 328"/>
                <a:gd name="T62" fmla="*/ 259 w 387"/>
                <a:gd name="T63" fmla="*/ 290 h 328"/>
                <a:gd name="T64" fmla="*/ 239 w 387"/>
                <a:gd name="T65" fmla="*/ 315 h 328"/>
                <a:gd name="T66" fmla="*/ 227 w 387"/>
                <a:gd name="T67" fmla="*/ 309 h 328"/>
                <a:gd name="T68" fmla="*/ 206 w 387"/>
                <a:gd name="T69" fmla="*/ 305 h 328"/>
                <a:gd name="T70" fmla="*/ 181 w 387"/>
                <a:gd name="T71" fmla="*/ 308 h 328"/>
                <a:gd name="T72" fmla="*/ 169 w 387"/>
                <a:gd name="T73" fmla="*/ 312 h 328"/>
                <a:gd name="T74" fmla="*/ 163 w 387"/>
                <a:gd name="T75"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7" h="328">
                  <a:moveTo>
                    <a:pt x="163" y="328"/>
                  </a:moveTo>
                  <a:lnTo>
                    <a:pt x="161" y="319"/>
                  </a:lnTo>
                  <a:lnTo>
                    <a:pt x="155" y="313"/>
                  </a:lnTo>
                  <a:lnTo>
                    <a:pt x="153" y="304"/>
                  </a:lnTo>
                  <a:lnTo>
                    <a:pt x="143" y="297"/>
                  </a:lnTo>
                  <a:lnTo>
                    <a:pt x="132" y="280"/>
                  </a:lnTo>
                  <a:lnTo>
                    <a:pt x="126" y="263"/>
                  </a:lnTo>
                  <a:lnTo>
                    <a:pt x="113" y="248"/>
                  </a:lnTo>
                  <a:lnTo>
                    <a:pt x="104" y="245"/>
                  </a:lnTo>
                  <a:lnTo>
                    <a:pt x="91" y="225"/>
                  </a:lnTo>
                  <a:lnTo>
                    <a:pt x="88" y="211"/>
                  </a:lnTo>
                  <a:lnTo>
                    <a:pt x="88" y="198"/>
                  </a:lnTo>
                  <a:lnTo>
                    <a:pt x="76" y="175"/>
                  </a:lnTo>
                  <a:lnTo>
                    <a:pt x="67" y="167"/>
                  </a:lnTo>
                  <a:lnTo>
                    <a:pt x="57" y="163"/>
                  </a:lnTo>
                  <a:lnTo>
                    <a:pt x="50" y="151"/>
                  </a:lnTo>
                  <a:lnTo>
                    <a:pt x="51" y="146"/>
                  </a:lnTo>
                  <a:lnTo>
                    <a:pt x="45" y="135"/>
                  </a:lnTo>
                  <a:lnTo>
                    <a:pt x="39" y="131"/>
                  </a:lnTo>
                  <a:lnTo>
                    <a:pt x="31" y="115"/>
                  </a:lnTo>
                  <a:lnTo>
                    <a:pt x="19" y="99"/>
                  </a:lnTo>
                  <a:lnTo>
                    <a:pt x="9" y="84"/>
                  </a:lnTo>
                  <a:lnTo>
                    <a:pt x="0" y="85"/>
                  </a:lnTo>
                  <a:lnTo>
                    <a:pt x="2" y="73"/>
                  </a:lnTo>
                  <a:lnTo>
                    <a:pt x="2" y="66"/>
                  </a:lnTo>
                  <a:lnTo>
                    <a:pt x="3" y="58"/>
                  </a:lnTo>
                  <a:lnTo>
                    <a:pt x="23" y="61"/>
                  </a:lnTo>
                  <a:lnTo>
                    <a:pt x="30" y="55"/>
                  </a:lnTo>
                  <a:lnTo>
                    <a:pt x="34" y="47"/>
                  </a:lnTo>
                  <a:lnTo>
                    <a:pt x="47" y="44"/>
                  </a:lnTo>
                  <a:lnTo>
                    <a:pt x="49" y="37"/>
                  </a:lnTo>
                  <a:lnTo>
                    <a:pt x="54" y="34"/>
                  </a:lnTo>
                  <a:lnTo>
                    <a:pt x="35" y="13"/>
                  </a:lnTo>
                  <a:lnTo>
                    <a:pt x="69" y="3"/>
                  </a:lnTo>
                  <a:lnTo>
                    <a:pt x="72" y="0"/>
                  </a:lnTo>
                  <a:lnTo>
                    <a:pt x="93" y="5"/>
                  </a:lnTo>
                  <a:lnTo>
                    <a:pt x="121" y="20"/>
                  </a:lnTo>
                  <a:lnTo>
                    <a:pt x="176" y="61"/>
                  </a:lnTo>
                  <a:lnTo>
                    <a:pt x="209" y="63"/>
                  </a:lnTo>
                  <a:lnTo>
                    <a:pt x="225" y="65"/>
                  </a:lnTo>
                  <a:lnTo>
                    <a:pt x="230" y="75"/>
                  </a:lnTo>
                  <a:lnTo>
                    <a:pt x="243" y="74"/>
                  </a:lnTo>
                  <a:lnTo>
                    <a:pt x="252" y="92"/>
                  </a:lnTo>
                  <a:lnTo>
                    <a:pt x="261" y="97"/>
                  </a:lnTo>
                  <a:lnTo>
                    <a:pt x="265" y="104"/>
                  </a:lnTo>
                  <a:lnTo>
                    <a:pt x="278" y="113"/>
                  </a:lnTo>
                  <a:lnTo>
                    <a:pt x="280" y="121"/>
                  </a:lnTo>
                  <a:lnTo>
                    <a:pt x="279" y="128"/>
                  </a:lnTo>
                  <a:lnTo>
                    <a:pt x="282" y="135"/>
                  </a:lnTo>
                  <a:lnTo>
                    <a:pt x="288" y="141"/>
                  </a:lnTo>
                  <a:lnTo>
                    <a:pt x="291" y="148"/>
                  </a:lnTo>
                  <a:lnTo>
                    <a:pt x="294" y="153"/>
                  </a:lnTo>
                  <a:lnTo>
                    <a:pt x="300" y="157"/>
                  </a:lnTo>
                  <a:lnTo>
                    <a:pt x="305" y="156"/>
                  </a:lnTo>
                  <a:lnTo>
                    <a:pt x="309" y="164"/>
                  </a:lnTo>
                  <a:lnTo>
                    <a:pt x="310" y="169"/>
                  </a:lnTo>
                  <a:lnTo>
                    <a:pt x="319" y="190"/>
                  </a:lnTo>
                  <a:lnTo>
                    <a:pt x="374" y="200"/>
                  </a:lnTo>
                  <a:lnTo>
                    <a:pt x="378" y="196"/>
                  </a:lnTo>
                  <a:lnTo>
                    <a:pt x="387" y="210"/>
                  </a:lnTo>
                  <a:lnTo>
                    <a:pt x="379" y="252"/>
                  </a:lnTo>
                  <a:lnTo>
                    <a:pt x="327" y="273"/>
                  </a:lnTo>
                  <a:lnTo>
                    <a:pt x="275" y="281"/>
                  </a:lnTo>
                  <a:lnTo>
                    <a:pt x="259" y="290"/>
                  </a:lnTo>
                  <a:lnTo>
                    <a:pt x="247" y="312"/>
                  </a:lnTo>
                  <a:lnTo>
                    <a:pt x="239" y="315"/>
                  </a:lnTo>
                  <a:lnTo>
                    <a:pt x="234" y="308"/>
                  </a:lnTo>
                  <a:lnTo>
                    <a:pt x="227" y="309"/>
                  </a:lnTo>
                  <a:lnTo>
                    <a:pt x="210" y="307"/>
                  </a:lnTo>
                  <a:lnTo>
                    <a:pt x="206" y="305"/>
                  </a:lnTo>
                  <a:lnTo>
                    <a:pt x="185" y="306"/>
                  </a:lnTo>
                  <a:lnTo>
                    <a:pt x="181" y="308"/>
                  </a:lnTo>
                  <a:lnTo>
                    <a:pt x="173" y="302"/>
                  </a:lnTo>
                  <a:lnTo>
                    <a:pt x="169" y="312"/>
                  </a:lnTo>
                  <a:lnTo>
                    <a:pt x="171" y="321"/>
                  </a:lnTo>
                  <a:lnTo>
                    <a:pt x="163" y="328"/>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217" name="Freeform 171">
              <a:extLst>
                <a:ext uri="{FF2B5EF4-FFF2-40B4-BE49-F238E27FC236}">
                  <a16:creationId xmlns:a16="http://schemas.microsoft.com/office/drawing/2014/main" id="{947633F7-F2AA-E042-982D-E4F31DB40150}"/>
                </a:ext>
              </a:extLst>
            </p:cNvPr>
            <p:cNvSpPr>
              <a:spLocks/>
            </p:cNvSpPr>
            <p:nvPr/>
          </p:nvSpPr>
          <p:spPr bwMode="auto">
            <a:xfrm>
              <a:off x="6342063" y="3182938"/>
              <a:ext cx="468313" cy="441325"/>
            </a:xfrm>
            <a:custGeom>
              <a:avLst/>
              <a:gdLst>
                <a:gd name="T0" fmla="*/ 218 w 295"/>
                <a:gd name="T1" fmla="*/ 260 h 278"/>
                <a:gd name="T2" fmla="*/ 216 w 295"/>
                <a:gd name="T3" fmla="*/ 243 h 278"/>
                <a:gd name="T4" fmla="*/ 204 w 295"/>
                <a:gd name="T5" fmla="*/ 220 h 278"/>
                <a:gd name="T6" fmla="*/ 197 w 295"/>
                <a:gd name="T7" fmla="*/ 203 h 278"/>
                <a:gd name="T8" fmla="*/ 185 w 295"/>
                <a:gd name="T9" fmla="*/ 209 h 278"/>
                <a:gd name="T10" fmla="*/ 192 w 295"/>
                <a:gd name="T11" fmla="*/ 227 h 278"/>
                <a:gd name="T12" fmla="*/ 173 w 295"/>
                <a:gd name="T13" fmla="*/ 254 h 278"/>
                <a:gd name="T14" fmla="*/ 148 w 295"/>
                <a:gd name="T15" fmla="*/ 244 h 278"/>
                <a:gd name="T16" fmla="*/ 139 w 295"/>
                <a:gd name="T17" fmla="*/ 254 h 278"/>
                <a:gd name="T18" fmla="*/ 130 w 295"/>
                <a:gd name="T19" fmla="*/ 262 h 278"/>
                <a:gd name="T20" fmla="*/ 109 w 295"/>
                <a:gd name="T21" fmla="*/ 258 h 278"/>
                <a:gd name="T22" fmla="*/ 89 w 295"/>
                <a:gd name="T23" fmla="*/ 261 h 278"/>
                <a:gd name="T24" fmla="*/ 74 w 295"/>
                <a:gd name="T25" fmla="*/ 247 h 278"/>
                <a:gd name="T26" fmla="*/ 58 w 295"/>
                <a:gd name="T27" fmla="*/ 244 h 278"/>
                <a:gd name="T28" fmla="*/ 49 w 295"/>
                <a:gd name="T29" fmla="*/ 272 h 278"/>
                <a:gd name="T30" fmla="*/ 37 w 295"/>
                <a:gd name="T31" fmla="*/ 278 h 278"/>
                <a:gd name="T32" fmla="*/ 29 w 295"/>
                <a:gd name="T33" fmla="*/ 271 h 278"/>
                <a:gd name="T34" fmla="*/ 30 w 295"/>
                <a:gd name="T35" fmla="*/ 256 h 278"/>
                <a:gd name="T36" fmla="*/ 20 w 295"/>
                <a:gd name="T37" fmla="*/ 235 h 278"/>
                <a:gd name="T38" fmla="*/ 17 w 295"/>
                <a:gd name="T39" fmla="*/ 221 h 278"/>
                <a:gd name="T40" fmla="*/ 10 w 295"/>
                <a:gd name="T41" fmla="*/ 203 h 278"/>
                <a:gd name="T42" fmla="*/ 0 w 295"/>
                <a:gd name="T43" fmla="*/ 196 h 278"/>
                <a:gd name="T44" fmla="*/ 6 w 295"/>
                <a:gd name="T45" fmla="*/ 180 h 278"/>
                <a:gd name="T46" fmla="*/ 9 w 295"/>
                <a:gd name="T47" fmla="*/ 165 h 278"/>
                <a:gd name="T48" fmla="*/ 10 w 295"/>
                <a:gd name="T49" fmla="*/ 147 h 278"/>
                <a:gd name="T50" fmla="*/ 34 w 295"/>
                <a:gd name="T51" fmla="*/ 133 h 278"/>
                <a:gd name="T52" fmla="*/ 30 w 295"/>
                <a:gd name="T53" fmla="*/ 42 h 278"/>
                <a:gd name="T54" fmla="*/ 49 w 295"/>
                <a:gd name="T55" fmla="*/ 0 h 278"/>
                <a:gd name="T56" fmla="*/ 191 w 295"/>
                <a:gd name="T57" fmla="*/ 0 h 278"/>
                <a:gd name="T58" fmla="*/ 269 w 295"/>
                <a:gd name="T59" fmla="*/ 21 h 278"/>
                <a:gd name="T60" fmla="*/ 270 w 295"/>
                <a:gd name="T61" fmla="*/ 46 h 278"/>
                <a:gd name="T62" fmla="*/ 285 w 295"/>
                <a:gd name="T63" fmla="*/ 76 h 278"/>
                <a:gd name="T64" fmla="*/ 287 w 295"/>
                <a:gd name="T65" fmla="*/ 95 h 278"/>
                <a:gd name="T66" fmla="*/ 268 w 295"/>
                <a:gd name="T67" fmla="*/ 105 h 278"/>
                <a:gd name="T68" fmla="*/ 260 w 295"/>
                <a:gd name="T69" fmla="*/ 149 h 278"/>
                <a:gd name="T70" fmla="*/ 260 w 295"/>
                <a:gd name="T71" fmla="*/ 175 h 278"/>
                <a:gd name="T72" fmla="*/ 243 w 295"/>
                <a:gd name="T73" fmla="*/ 206 h 278"/>
                <a:gd name="T74" fmla="*/ 234 w 295"/>
                <a:gd name="T75" fmla="*/ 231 h 278"/>
                <a:gd name="T76" fmla="*/ 221 w 295"/>
                <a:gd name="T77" fmla="*/ 25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5" h="278">
                  <a:moveTo>
                    <a:pt x="221" y="261"/>
                  </a:moveTo>
                  <a:lnTo>
                    <a:pt x="218" y="260"/>
                  </a:lnTo>
                  <a:lnTo>
                    <a:pt x="218" y="250"/>
                  </a:lnTo>
                  <a:lnTo>
                    <a:pt x="216" y="243"/>
                  </a:lnTo>
                  <a:lnTo>
                    <a:pt x="207" y="235"/>
                  </a:lnTo>
                  <a:lnTo>
                    <a:pt x="204" y="220"/>
                  </a:lnTo>
                  <a:lnTo>
                    <a:pt x="206" y="204"/>
                  </a:lnTo>
                  <a:lnTo>
                    <a:pt x="197" y="203"/>
                  </a:lnTo>
                  <a:lnTo>
                    <a:pt x="196" y="208"/>
                  </a:lnTo>
                  <a:lnTo>
                    <a:pt x="185" y="209"/>
                  </a:lnTo>
                  <a:lnTo>
                    <a:pt x="190" y="215"/>
                  </a:lnTo>
                  <a:lnTo>
                    <a:pt x="192" y="227"/>
                  </a:lnTo>
                  <a:lnTo>
                    <a:pt x="182" y="239"/>
                  </a:lnTo>
                  <a:lnTo>
                    <a:pt x="173" y="254"/>
                  </a:lnTo>
                  <a:lnTo>
                    <a:pt x="164" y="256"/>
                  </a:lnTo>
                  <a:lnTo>
                    <a:pt x="148" y="244"/>
                  </a:lnTo>
                  <a:lnTo>
                    <a:pt x="141" y="248"/>
                  </a:lnTo>
                  <a:lnTo>
                    <a:pt x="139" y="254"/>
                  </a:lnTo>
                  <a:lnTo>
                    <a:pt x="130" y="258"/>
                  </a:lnTo>
                  <a:lnTo>
                    <a:pt x="130" y="262"/>
                  </a:lnTo>
                  <a:lnTo>
                    <a:pt x="111" y="262"/>
                  </a:lnTo>
                  <a:lnTo>
                    <a:pt x="109" y="258"/>
                  </a:lnTo>
                  <a:lnTo>
                    <a:pt x="95" y="257"/>
                  </a:lnTo>
                  <a:lnTo>
                    <a:pt x="89" y="261"/>
                  </a:lnTo>
                  <a:lnTo>
                    <a:pt x="84" y="259"/>
                  </a:lnTo>
                  <a:lnTo>
                    <a:pt x="74" y="247"/>
                  </a:lnTo>
                  <a:lnTo>
                    <a:pt x="71" y="241"/>
                  </a:lnTo>
                  <a:lnTo>
                    <a:pt x="58" y="244"/>
                  </a:lnTo>
                  <a:lnTo>
                    <a:pt x="53" y="254"/>
                  </a:lnTo>
                  <a:lnTo>
                    <a:pt x="49" y="272"/>
                  </a:lnTo>
                  <a:lnTo>
                    <a:pt x="42" y="276"/>
                  </a:lnTo>
                  <a:lnTo>
                    <a:pt x="37" y="278"/>
                  </a:lnTo>
                  <a:lnTo>
                    <a:pt x="35" y="277"/>
                  </a:lnTo>
                  <a:lnTo>
                    <a:pt x="29" y="271"/>
                  </a:lnTo>
                  <a:lnTo>
                    <a:pt x="28" y="265"/>
                  </a:lnTo>
                  <a:lnTo>
                    <a:pt x="30" y="256"/>
                  </a:lnTo>
                  <a:lnTo>
                    <a:pt x="30" y="248"/>
                  </a:lnTo>
                  <a:lnTo>
                    <a:pt x="20" y="235"/>
                  </a:lnTo>
                  <a:lnTo>
                    <a:pt x="17" y="226"/>
                  </a:lnTo>
                  <a:lnTo>
                    <a:pt x="17" y="221"/>
                  </a:lnTo>
                  <a:lnTo>
                    <a:pt x="10" y="215"/>
                  </a:lnTo>
                  <a:lnTo>
                    <a:pt x="10" y="203"/>
                  </a:lnTo>
                  <a:lnTo>
                    <a:pt x="6" y="195"/>
                  </a:lnTo>
                  <a:lnTo>
                    <a:pt x="0" y="196"/>
                  </a:lnTo>
                  <a:lnTo>
                    <a:pt x="1" y="188"/>
                  </a:lnTo>
                  <a:lnTo>
                    <a:pt x="6" y="180"/>
                  </a:lnTo>
                  <a:lnTo>
                    <a:pt x="4" y="171"/>
                  </a:lnTo>
                  <a:lnTo>
                    <a:pt x="9" y="165"/>
                  </a:lnTo>
                  <a:lnTo>
                    <a:pt x="6" y="160"/>
                  </a:lnTo>
                  <a:lnTo>
                    <a:pt x="10" y="147"/>
                  </a:lnTo>
                  <a:lnTo>
                    <a:pt x="18" y="132"/>
                  </a:lnTo>
                  <a:lnTo>
                    <a:pt x="34" y="133"/>
                  </a:lnTo>
                  <a:lnTo>
                    <a:pt x="30" y="51"/>
                  </a:lnTo>
                  <a:lnTo>
                    <a:pt x="30" y="42"/>
                  </a:lnTo>
                  <a:lnTo>
                    <a:pt x="51" y="42"/>
                  </a:lnTo>
                  <a:lnTo>
                    <a:pt x="49" y="0"/>
                  </a:lnTo>
                  <a:lnTo>
                    <a:pt x="121" y="0"/>
                  </a:lnTo>
                  <a:lnTo>
                    <a:pt x="191" y="0"/>
                  </a:lnTo>
                  <a:lnTo>
                    <a:pt x="262" y="0"/>
                  </a:lnTo>
                  <a:lnTo>
                    <a:pt x="269" y="21"/>
                  </a:lnTo>
                  <a:lnTo>
                    <a:pt x="266" y="24"/>
                  </a:lnTo>
                  <a:lnTo>
                    <a:pt x="270" y="46"/>
                  </a:lnTo>
                  <a:lnTo>
                    <a:pt x="278" y="71"/>
                  </a:lnTo>
                  <a:lnTo>
                    <a:pt x="285" y="76"/>
                  </a:lnTo>
                  <a:lnTo>
                    <a:pt x="295" y="84"/>
                  </a:lnTo>
                  <a:lnTo>
                    <a:pt x="287" y="95"/>
                  </a:lnTo>
                  <a:lnTo>
                    <a:pt x="273" y="99"/>
                  </a:lnTo>
                  <a:lnTo>
                    <a:pt x="268" y="105"/>
                  </a:lnTo>
                  <a:lnTo>
                    <a:pt x="267" y="119"/>
                  </a:lnTo>
                  <a:lnTo>
                    <a:pt x="260" y="149"/>
                  </a:lnTo>
                  <a:lnTo>
                    <a:pt x="263" y="158"/>
                  </a:lnTo>
                  <a:lnTo>
                    <a:pt x="260" y="175"/>
                  </a:lnTo>
                  <a:lnTo>
                    <a:pt x="254" y="196"/>
                  </a:lnTo>
                  <a:lnTo>
                    <a:pt x="243" y="206"/>
                  </a:lnTo>
                  <a:lnTo>
                    <a:pt x="236" y="222"/>
                  </a:lnTo>
                  <a:lnTo>
                    <a:pt x="234" y="231"/>
                  </a:lnTo>
                  <a:lnTo>
                    <a:pt x="226" y="236"/>
                  </a:lnTo>
                  <a:lnTo>
                    <a:pt x="221" y="258"/>
                  </a:lnTo>
                  <a:lnTo>
                    <a:pt x="221" y="261"/>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218" name="Freeform 172">
              <a:extLst>
                <a:ext uri="{FF2B5EF4-FFF2-40B4-BE49-F238E27FC236}">
                  <a16:creationId xmlns:a16="http://schemas.microsoft.com/office/drawing/2014/main" id="{F7EF9485-E2A4-4049-9A03-9C1E10245C21}"/>
                </a:ext>
              </a:extLst>
            </p:cNvPr>
            <p:cNvSpPr>
              <a:spLocks/>
            </p:cNvSpPr>
            <p:nvPr/>
          </p:nvSpPr>
          <p:spPr bwMode="auto">
            <a:xfrm>
              <a:off x="6400801" y="3505201"/>
              <a:ext cx="333375" cy="288925"/>
            </a:xfrm>
            <a:custGeom>
              <a:avLst/>
              <a:gdLst>
                <a:gd name="T0" fmla="*/ 184 w 210"/>
                <a:gd name="T1" fmla="*/ 58 h 182"/>
                <a:gd name="T2" fmla="*/ 185 w 210"/>
                <a:gd name="T3" fmla="*/ 74 h 182"/>
                <a:gd name="T4" fmla="*/ 182 w 210"/>
                <a:gd name="T5" fmla="*/ 80 h 182"/>
                <a:gd name="T6" fmla="*/ 172 w 210"/>
                <a:gd name="T7" fmla="*/ 81 h 182"/>
                <a:gd name="T8" fmla="*/ 166 w 210"/>
                <a:gd name="T9" fmla="*/ 93 h 182"/>
                <a:gd name="T10" fmla="*/ 178 w 210"/>
                <a:gd name="T11" fmla="*/ 94 h 182"/>
                <a:gd name="T12" fmla="*/ 187 w 210"/>
                <a:gd name="T13" fmla="*/ 104 h 182"/>
                <a:gd name="T14" fmla="*/ 191 w 210"/>
                <a:gd name="T15" fmla="*/ 113 h 182"/>
                <a:gd name="T16" fmla="*/ 199 w 210"/>
                <a:gd name="T17" fmla="*/ 117 h 182"/>
                <a:gd name="T18" fmla="*/ 210 w 210"/>
                <a:gd name="T19" fmla="*/ 140 h 182"/>
                <a:gd name="T20" fmla="*/ 198 w 210"/>
                <a:gd name="T21" fmla="*/ 154 h 182"/>
                <a:gd name="T22" fmla="*/ 187 w 210"/>
                <a:gd name="T23" fmla="*/ 166 h 182"/>
                <a:gd name="T24" fmla="*/ 175 w 210"/>
                <a:gd name="T25" fmla="*/ 176 h 182"/>
                <a:gd name="T26" fmla="*/ 163 w 210"/>
                <a:gd name="T27" fmla="*/ 176 h 182"/>
                <a:gd name="T28" fmla="*/ 148 w 210"/>
                <a:gd name="T29" fmla="*/ 180 h 182"/>
                <a:gd name="T30" fmla="*/ 136 w 210"/>
                <a:gd name="T31" fmla="*/ 176 h 182"/>
                <a:gd name="T32" fmla="*/ 129 w 210"/>
                <a:gd name="T33" fmla="*/ 182 h 182"/>
                <a:gd name="T34" fmla="*/ 112 w 210"/>
                <a:gd name="T35" fmla="*/ 168 h 182"/>
                <a:gd name="T36" fmla="*/ 108 w 210"/>
                <a:gd name="T37" fmla="*/ 159 h 182"/>
                <a:gd name="T38" fmla="*/ 98 w 210"/>
                <a:gd name="T39" fmla="*/ 163 h 182"/>
                <a:gd name="T40" fmla="*/ 89 w 210"/>
                <a:gd name="T41" fmla="*/ 162 h 182"/>
                <a:gd name="T42" fmla="*/ 84 w 210"/>
                <a:gd name="T43" fmla="*/ 165 h 182"/>
                <a:gd name="T44" fmla="*/ 76 w 210"/>
                <a:gd name="T45" fmla="*/ 163 h 182"/>
                <a:gd name="T46" fmla="*/ 65 w 210"/>
                <a:gd name="T47" fmla="*/ 146 h 182"/>
                <a:gd name="T48" fmla="*/ 62 w 210"/>
                <a:gd name="T49" fmla="*/ 139 h 182"/>
                <a:gd name="T50" fmla="*/ 48 w 210"/>
                <a:gd name="T51" fmla="*/ 131 h 182"/>
                <a:gd name="T52" fmla="*/ 43 w 210"/>
                <a:gd name="T53" fmla="*/ 118 h 182"/>
                <a:gd name="T54" fmla="*/ 35 w 210"/>
                <a:gd name="T55" fmla="*/ 109 h 182"/>
                <a:gd name="T56" fmla="*/ 23 w 210"/>
                <a:gd name="T57" fmla="*/ 99 h 182"/>
                <a:gd name="T58" fmla="*/ 23 w 210"/>
                <a:gd name="T59" fmla="*/ 92 h 182"/>
                <a:gd name="T60" fmla="*/ 13 w 210"/>
                <a:gd name="T61" fmla="*/ 84 h 182"/>
                <a:gd name="T62" fmla="*/ 0 w 210"/>
                <a:gd name="T63" fmla="*/ 75 h 182"/>
                <a:gd name="T64" fmla="*/ 5 w 210"/>
                <a:gd name="T65" fmla="*/ 73 h 182"/>
                <a:gd name="T66" fmla="*/ 12 w 210"/>
                <a:gd name="T67" fmla="*/ 69 h 182"/>
                <a:gd name="T68" fmla="*/ 16 w 210"/>
                <a:gd name="T69" fmla="*/ 51 h 182"/>
                <a:gd name="T70" fmla="*/ 21 w 210"/>
                <a:gd name="T71" fmla="*/ 41 h 182"/>
                <a:gd name="T72" fmla="*/ 34 w 210"/>
                <a:gd name="T73" fmla="*/ 38 h 182"/>
                <a:gd name="T74" fmla="*/ 37 w 210"/>
                <a:gd name="T75" fmla="*/ 44 h 182"/>
                <a:gd name="T76" fmla="*/ 47 w 210"/>
                <a:gd name="T77" fmla="*/ 56 h 182"/>
                <a:gd name="T78" fmla="*/ 52 w 210"/>
                <a:gd name="T79" fmla="*/ 58 h 182"/>
                <a:gd name="T80" fmla="*/ 59 w 210"/>
                <a:gd name="T81" fmla="*/ 54 h 182"/>
                <a:gd name="T82" fmla="*/ 72 w 210"/>
                <a:gd name="T83" fmla="*/ 55 h 182"/>
                <a:gd name="T84" fmla="*/ 74 w 210"/>
                <a:gd name="T85" fmla="*/ 59 h 182"/>
                <a:gd name="T86" fmla="*/ 93 w 210"/>
                <a:gd name="T87" fmla="*/ 59 h 182"/>
                <a:gd name="T88" fmla="*/ 93 w 210"/>
                <a:gd name="T89" fmla="*/ 55 h 182"/>
                <a:gd name="T90" fmla="*/ 102 w 210"/>
                <a:gd name="T91" fmla="*/ 51 h 182"/>
                <a:gd name="T92" fmla="*/ 104 w 210"/>
                <a:gd name="T93" fmla="*/ 45 h 182"/>
                <a:gd name="T94" fmla="*/ 111 w 210"/>
                <a:gd name="T95" fmla="*/ 41 h 182"/>
                <a:gd name="T96" fmla="*/ 127 w 210"/>
                <a:gd name="T97" fmla="*/ 53 h 182"/>
                <a:gd name="T98" fmla="*/ 136 w 210"/>
                <a:gd name="T99" fmla="*/ 51 h 182"/>
                <a:gd name="T100" fmla="*/ 145 w 210"/>
                <a:gd name="T101" fmla="*/ 36 h 182"/>
                <a:gd name="T102" fmla="*/ 155 w 210"/>
                <a:gd name="T103" fmla="*/ 24 h 182"/>
                <a:gd name="T104" fmla="*/ 153 w 210"/>
                <a:gd name="T105" fmla="*/ 12 h 182"/>
                <a:gd name="T106" fmla="*/ 148 w 210"/>
                <a:gd name="T107" fmla="*/ 6 h 182"/>
                <a:gd name="T108" fmla="*/ 159 w 210"/>
                <a:gd name="T109" fmla="*/ 5 h 182"/>
                <a:gd name="T110" fmla="*/ 160 w 210"/>
                <a:gd name="T111" fmla="*/ 0 h 182"/>
                <a:gd name="T112" fmla="*/ 169 w 210"/>
                <a:gd name="T113" fmla="*/ 1 h 182"/>
                <a:gd name="T114" fmla="*/ 167 w 210"/>
                <a:gd name="T115" fmla="*/ 17 h 182"/>
                <a:gd name="T116" fmla="*/ 170 w 210"/>
                <a:gd name="T117" fmla="*/ 32 h 182"/>
                <a:gd name="T118" fmla="*/ 179 w 210"/>
                <a:gd name="T119" fmla="*/ 40 h 182"/>
                <a:gd name="T120" fmla="*/ 181 w 210"/>
                <a:gd name="T121" fmla="*/ 47 h 182"/>
                <a:gd name="T122" fmla="*/ 181 w 210"/>
                <a:gd name="T123" fmla="*/ 57 h 182"/>
                <a:gd name="T124" fmla="*/ 184 w 210"/>
                <a:gd name="T125" fmla="*/ 58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0" h="182">
                  <a:moveTo>
                    <a:pt x="184" y="58"/>
                  </a:moveTo>
                  <a:lnTo>
                    <a:pt x="185" y="74"/>
                  </a:lnTo>
                  <a:lnTo>
                    <a:pt x="182" y="80"/>
                  </a:lnTo>
                  <a:lnTo>
                    <a:pt x="172" y="81"/>
                  </a:lnTo>
                  <a:lnTo>
                    <a:pt x="166" y="93"/>
                  </a:lnTo>
                  <a:lnTo>
                    <a:pt x="178" y="94"/>
                  </a:lnTo>
                  <a:lnTo>
                    <a:pt x="187" y="104"/>
                  </a:lnTo>
                  <a:lnTo>
                    <a:pt x="191" y="113"/>
                  </a:lnTo>
                  <a:lnTo>
                    <a:pt x="199" y="117"/>
                  </a:lnTo>
                  <a:lnTo>
                    <a:pt x="210" y="140"/>
                  </a:lnTo>
                  <a:lnTo>
                    <a:pt x="198" y="154"/>
                  </a:lnTo>
                  <a:lnTo>
                    <a:pt x="187" y="166"/>
                  </a:lnTo>
                  <a:lnTo>
                    <a:pt x="175" y="176"/>
                  </a:lnTo>
                  <a:lnTo>
                    <a:pt x="163" y="176"/>
                  </a:lnTo>
                  <a:lnTo>
                    <a:pt x="148" y="180"/>
                  </a:lnTo>
                  <a:lnTo>
                    <a:pt x="136" y="176"/>
                  </a:lnTo>
                  <a:lnTo>
                    <a:pt x="129" y="182"/>
                  </a:lnTo>
                  <a:lnTo>
                    <a:pt x="112" y="168"/>
                  </a:lnTo>
                  <a:lnTo>
                    <a:pt x="108" y="159"/>
                  </a:lnTo>
                  <a:lnTo>
                    <a:pt x="98" y="163"/>
                  </a:lnTo>
                  <a:lnTo>
                    <a:pt x="89" y="162"/>
                  </a:lnTo>
                  <a:lnTo>
                    <a:pt x="84" y="165"/>
                  </a:lnTo>
                  <a:lnTo>
                    <a:pt x="76" y="163"/>
                  </a:lnTo>
                  <a:lnTo>
                    <a:pt x="65" y="146"/>
                  </a:lnTo>
                  <a:lnTo>
                    <a:pt x="62" y="139"/>
                  </a:lnTo>
                  <a:lnTo>
                    <a:pt x="48" y="131"/>
                  </a:lnTo>
                  <a:lnTo>
                    <a:pt x="43" y="118"/>
                  </a:lnTo>
                  <a:lnTo>
                    <a:pt x="35" y="109"/>
                  </a:lnTo>
                  <a:lnTo>
                    <a:pt x="23" y="99"/>
                  </a:lnTo>
                  <a:lnTo>
                    <a:pt x="23" y="92"/>
                  </a:lnTo>
                  <a:lnTo>
                    <a:pt x="13" y="84"/>
                  </a:lnTo>
                  <a:lnTo>
                    <a:pt x="0" y="75"/>
                  </a:lnTo>
                  <a:lnTo>
                    <a:pt x="5" y="73"/>
                  </a:lnTo>
                  <a:lnTo>
                    <a:pt x="12" y="69"/>
                  </a:lnTo>
                  <a:lnTo>
                    <a:pt x="16" y="51"/>
                  </a:lnTo>
                  <a:lnTo>
                    <a:pt x="21" y="41"/>
                  </a:lnTo>
                  <a:lnTo>
                    <a:pt x="34" y="38"/>
                  </a:lnTo>
                  <a:lnTo>
                    <a:pt x="37" y="44"/>
                  </a:lnTo>
                  <a:lnTo>
                    <a:pt x="47" y="56"/>
                  </a:lnTo>
                  <a:lnTo>
                    <a:pt x="52" y="58"/>
                  </a:lnTo>
                  <a:lnTo>
                    <a:pt x="59" y="54"/>
                  </a:lnTo>
                  <a:lnTo>
                    <a:pt x="72" y="55"/>
                  </a:lnTo>
                  <a:lnTo>
                    <a:pt x="74" y="59"/>
                  </a:lnTo>
                  <a:lnTo>
                    <a:pt x="93" y="59"/>
                  </a:lnTo>
                  <a:lnTo>
                    <a:pt x="93" y="55"/>
                  </a:lnTo>
                  <a:lnTo>
                    <a:pt x="102" y="51"/>
                  </a:lnTo>
                  <a:lnTo>
                    <a:pt x="104" y="45"/>
                  </a:lnTo>
                  <a:lnTo>
                    <a:pt x="111" y="41"/>
                  </a:lnTo>
                  <a:lnTo>
                    <a:pt x="127" y="53"/>
                  </a:lnTo>
                  <a:lnTo>
                    <a:pt x="136" y="51"/>
                  </a:lnTo>
                  <a:lnTo>
                    <a:pt x="145" y="36"/>
                  </a:lnTo>
                  <a:lnTo>
                    <a:pt x="155" y="24"/>
                  </a:lnTo>
                  <a:lnTo>
                    <a:pt x="153" y="12"/>
                  </a:lnTo>
                  <a:lnTo>
                    <a:pt x="148" y="6"/>
                  </a:lnTo>
                  <a:lnTo>
                    <a:pt x="159" y="5"/>
                  </a:lnTo>
                  <a:lnTo>
                    <a:pt x="160" y="0"/>
                  </a:lnTo>
                  <a:lnTo>
                    <a:pt x="169" y="1"/>
                  </a:lnTo>
                  <a:lnTo>
                    <a:pt x="167" y="17"/>
                  </a:lnTo>
                  <a:lnTo>
                    <a:pt x="170" y="32"/>
                  </a:lnTo>
                  <a:lnTo>
                    <a:pt x="179" y="40"/>
                  </a:lnTo>
                  <a:lnTo>
                    <a:pt x="181" y="47"/>
                  </a:lnTo>
                  <a:lnTo>
                    <a:pt x="181" y="57"/>
                  </a:lnTo>
                  <a:lnTo>
                    <a:pt x="184" y="58"/>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219" name="Freeform 173">
              <a:extLst>
                <a:ext uri="{FF2B5EF4-FFF2-40B4-BE49-F238E27FC236}">
                  <a16:creationId xmlns:a16="http://schemas.microsoft.com/office/drawing/2014/main" id="{2195338A-D80B-5C40-BB39-353D764DC1DD}"/>
                </a:ext>
              </a:extLst>
            </p:cNvPr>
            <p:cNvSpPr>
              <a:spLocks/>
            </p:cNvSpPr>
            <p:nvPr/>
          </p:nvSpPr>
          <p:spPr bwMode="auto">
            <a:xfrm>
              <a:off x="5195887" y="3362325"/>
              <a:ext cx="177800" cy="139700"/>
            </a:xfrm>
            <a:custGeom>
              <a:avLst/>
              <a:gdLst>
                <a:gd name="T0" fmla="*/ 17 w 112"/>
                <a:gd name="T1" fmla="*/ 62 h 88"/>
                <a:gd name="T2" fmla="*/ 10 w 112"/>
                <a:gd name="T3" fmla="*/ 46 h 88"/>
                <a:gd name="T4" fmla="*/ 0 w 112"/>
                <a:gd name="T5" fmla="*/ 38 h 88"/>
                <a:gd name="T6" fmla="*/ 9 w 112"/>
                <a:gd name="T7" fmla="*/ 34 h 88"/>
                <a:gd name="T8" fmla="*/ 18 w 112"/>
                <a:gd name="T9" fmla="*/ 20 h 88"/>
                <a:gd name="T10" fmla="*/ 22 w 112"/>
                <a:gd name="T11" fmla="*/ 9 h 88"/>
                <a:gd name="T12" fmla="*/ 29 w 112"/>
                <a:gd name="T13" fmla="*/ 2 h 88"/>
                <a:gd name="T14" fmla="*/ 38 w 112"/>
                <a:gd name="T15" fmla="*/ 4 h 88"/>
                <a:gd name="T16" fmla="*/ 47 w 112"/>
                <a:gd name="T17" fmla="*/ 0 h 88"/>
                <a:gd name="T18" fmla="*/ 57 w 112"/>
                <a:gd name="T19" fmla="*/ 0 h 88"/>
                <a:gd name="T20" fmla="*/ 65 w 112"/>
                <a:gd name="T21" fmla="*/ 6 h 88"/>
                <a:gd name="T22" fmla="*/ 77 w 112"/>
                <a:gd name="T23" fmla="*/ 11 h 88"/>
                <a:gd name="T24" fmla="*/ 88 w 112"/>
                <a:gd name="T25" fmla="*/ 26 h 88"/>
                <a:gd name="T26" fmla="*/ 100 w 112"/>
                <a:gd name="T27" fmla="*/ 41 h 88"/>
                <a:gd name="T28" fmla="*/ 100 w 112"/>
                <a:gd name="T29" fmla="*/ 54 h 88"/>
                <a:gd name="T30" fmla="*/ 104 w 112"/>
                <a:gd name="T31" fmla="*/ 66 h 88"/>
                <a:gd name="T32" fmla="*/ 111 w 112"/>
                <a:gd name="T33" fmla="*/ 71 h 88"/>
                <a:gd name="T34" fmla="*/ 112 w 112"/>
                <a:gd name="T35" fmla="*/ 79 h 88"/>
                <a:gd name="T36" fmla="*/ 111 w 112"/>
                <a:gd name="T37" fmla="*/ 86 h 88"/>
                <a:gd name="T38" fmla="*/ 109 w 112"/>
                <a:gd name="T39" fmla="*/ 87 h 88"/>
                <a:gd name="T40" fmla="*/ 99 w 112"/>
                <a:gd name="T41" fmla="*/ 85 h 88"/>
                <a:gd name="T42" fmla="*/ 97 w 112"/>
                <a:gd name="T43" fmla="*/ 88 h 88"/>
                <a:gd name="T44" fmla="*/ 93 w 112"/>
                <a:gd name="T45" fmla="*/ 88 h 88"/>
                <a:gd name="T46" fmla="*/ 80 w 112"/>
                <a:gd name="T47" fmla="*/ 83 h 88"/>
                <a:gd name="T48" fmla="*/ 71 w 112"/>
                <a:gd name="T49" fmla="*/ 83 h 88"/>
                <a:gd name="T50" fmla="*/ 38 w 112"/>
                <a:gd name="T51" fmla="*/ 82 h 88"/>
                <a:gd name="T52" fmla="*/ 33 w 112"/>
                <a:gd name="T53" fmla="*/ 84 h 88"/>
                <a:gd name="T54" fmla="*/ 27 w 112"/>
                <a:gd name="T55" fmla="*/ 84 h 88"/>
                <a:gd name="T56" fmla="*/ 17 w 112"/>
                <a:gd name="T57" fmla="*/ 87 h 88"/>
                <a:gd name="T58" fmla="*/ 14 w 112"/>
                <a:gd name="T59" fmla="*/ 71 h 88"/>
                <a:gd name="T60" fmla="*/ 31 w 112"/>
                <a:gd name="T61" fmla="*/ 72 h 88"/>
                <a:gd name="T62" fmla="*/ 35 w 112"/>
                <a:gd name="T63" fmla="*/ 69 h 88"/>
                <a:gd name="T64" fmla="*/ 39 w 112"/>
                <a:gd name="T65" fmla="*/ 69 h 88"/>
                <a:gd name="T66" fmla="*/ 45 w 112"/>
                <a:gd name="T67" fmla="*/ 64 h 88"/>
                <a:gd name="T68" fmla="*/ 53 w 112"/>
                <a:gd name="T69" fmla="*/ 68 h 88"/>
                <a:gd name="T70" fmla="*/ 61 w 112"/>
                <a:gd name="T71" fmla="*/ 69 h 88"/>
                <a:gd name="T72" fmla="*/ 69 w 112"/>
                <a:gd name="T73" fmla="*/ 64 h 88"/>
                <a:gd name="T74" fmla="*/ 65 w 112"/>
                <a:gd name="T75" fmla="*/ 58 h 88"/>
                <a:gd name="T76" fmla="*/ 59 w 112"/>
                <a:gd name="T77" fmla="*/ 61 h 88"/>
                <a:gd name="T78" fmla="*/ 54 w 112"/>
                <a:gd name="T79" fmla="*/ 61 h 88"/>
                <a:gd name="T80" fmla="*/ 47 w 112"/>
                <a:gd name="T81" fmla="*/ 56 h 88"/>
                <a:gd name="T82" fmla="*/ 41 w 112"/>
                <a:gd name="T83" fmla="*/ 56 h 88"/>
                <a:gd name="T84" fmla="*/ 37 w 112"/>
                <a:gd name="T85" fmla="*/ 61 h 88"/>
                <a:gd name="T86" fmla="*/ 17 w 112"/>
                <a:gd name="T87" fmla="*/ 6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88">
                  <a:moveTo>
                    <a:pt x="17" y="62"/>
                  </a:moveTo>
                  <a:lnTo>
                    <a:pt x="10" y="46"/>
                  </a:lnTo>
                  <a:lnTo>
                    <a:pt x="0" y="38"/>
                  </a:lnTo>
                  <a:lnTo>
                    <a:pt x="9" y="34"/>
                  </a:lnTo>
                  <a:lnTo>
                    <a:pt x="18" y="20"/>
                  </a:lnTo>
                  <a:lnTo>
                    <a:pt x="22" y="9"/>
                  </a:lnTo>
                  <a:lnTo>
                    <a:pt x="29" y="2"/>
                  </a:lnTo>
                  <a:lnTo>
                    <a:pt x="38" y="4"/>
                  </a:lnTo>
                  <a:lnTo>
                    <a:pt x="47" y="0"/>
                  </a:lnTo>
                  <a:lnTo>
                    <a:pt x="57" y="0"/>
                  </a:lnTo>
                  <a:lnTo>
                    <a:pt x="65" y="6"/>
                  </a:lnTo>
                  <a:lnTo>
                    <a:pt x="77" y="11"/>
                  </a:lnTo>
                  <a:lnTo>
                    <a:pt x="88" y="26"/>
                  </a:lnTo>
                  <a:lnTo>
                    <a:pt x="100" y="41"/>
                  </a:lnTo>
                  <a:lnTo>
                    <a:pt x="100" y="54"/>
                  </a:lnTo>
                  <a:lnTo>
                    <a:pt x="104" y="66"/>
                  </a:lnTo>
                  <a:lnTo>
                    <a:pt x="111" y="71"/>
                  </a:lnTo>
                  <a:lnTo>
                    <a:pt x="112" y="79"/>
                  </a:lnTo>
                  <a:lnTo>
                    <a:pt x="111" y="86"/>
                  </a:lnTo>
                  <a:lnTo>
                    <a:pt x="109" y="87"/>
                  </a:lnTo>
                  <a:lnTo>
                    <a:pt x="99" y="85"/>
                  </a:lnTo>
                  <a:lnTo>
                    <a:pt x="97" y="88"/>
                  </a:lnTo>
                  <a:lnTo>
                    <a:pt x="93" y="88"/>
                  </a:lnTo>
                  <a:lnTo>
                    <a:pt x="80" y="83"/>
                  </a:lnTo>
                  <a:lnTo>
                    <a:pt x="71" y="83"/>
                  </a:lnTo>
                  <a:lnTo>
                    <a:pt x="38" y="82"/>
                  </a:lnTo>
                  <a:lnTo>
                    <a:pt x="33" y="84"/>
                  </a:lnTo>
                  <a:lnTo>
                    <a:pt x="27" y="84"/>
                  </a:lnTo>
                  <a:lnTo>
                    <a:pt x="17" y="87"/>
                  </a:lnTo>
                  <a:lnTo>
                    <a:pt x="14" y="71"/>
                  </a:lnTo>
                  <a:lnTo>
                    <a:pt x="31" y="72"/>
                  </a:lnTo>
                  <a:lnTo>
                    <a:pt x="35" y="69"/>
                  </a:lnTo>
                  <a:lnTo>
                    <a:pt x="39" y="69"/>
                  </a:lnTo>
                  <a:lnTo>
                    <a:pt x="45" y="64"/>
                  </a:lnTo>
                  <a:lnTo>
                    <a:pt x="53" y="68"/>
                  </a:lnTo>
                  <a:lnTo>
                    <a:pt x="61" y="69"/>
                  </a:lnTo>
                  <a:lnTo>
                    <a:pt x="69" y="64"/>
                  </a:lnTo>
                  <a:lnTo>
                    <a:pt x="65" y="58"/>
                  </a:lnTo>
                  <a:lnTo>
                    <a:pt x="59" y="61"/>
                  </a:lnTo>
                  <a:lnTo>
                    <a:pt x="54" y="61"/>
                  </a:lnTo>
                  <a:lnTo>
                    <a:pt x="47" y="56"/>
                  </a:lnTo>
                  <a:lnTo>
                    <a:pt x="41" y="56"/>
                  </a:lnTo>
                  <a:lnTo>
                    <a:pt x="37" y="61"/>
                  </a:lnTo>
                  <a:lnTo>
                    <a:pt x="17" y="62"/>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220" name="Freeform 174">
              <a:extLst>
                <a:ext uri="{FF2B5EF4-FFF2-40B4-BE49-F238E27FC236}">
                  <a16:creationId xmlns:a16="http://schemas.microsoft.com/office/drawing/2014/main" id="{AB30981E-81D4-694A-8EFF-C303A23153B1}"/>
                </a:ext>
              </a:extLst>
            </p:cNvPr>
            <p:cNvSpPr>
              <a:spLocks/>
            </p:cNvSpPr>
            <p:nvPr/>
          </p:nvSpPr>
          <p:spPr bwMode="auto">
            <a:xfrm>
              <a:off x="10390188" y="4246563"/>
              <a:ext cx="28575" cy="19050"/>
            </a:xfrm>
            <a:custGeom>
              <a:avLst/>
              <a:gdLst>
                <a:gd name="T0" fmla="*/ 14 w 18"/>
                <a:gd name="T1" fmla="*/ 5 h 12"/>
                <a:gd name="T2" fmla="*/ 18 w 18"/>
                <a:gd name="T3" fmla="*/ 12 h 12"/>
                <a:gd name="T4" fmla="*/ 6 w 18"/>
                <a:gd name="T5" fmla="*/ 12 h 12"/>
                <a:gd name="T6" fmla="*/ 0 w 18"/>
                <a:gd name="T7" fmla="*/ 0 h 12"/>
                <a:gd name="T8" fmla="*/ 11 w 18"/>
                <a:gd name="T9" fmla="*/ 4 h 12"/>
                <a:gd name="T10" fmla="*/ 14 w 18"/>
                <a:gd name="T11" fmla="*/ 5 h 12"/>
              </a:gdLst>
              <a:ahLst/>
              <a:cxnLst>
                <a:cxn ang="0">
                  <a:pos x="T0" y="T1"/>
                </a:cxn>
                <a:cxn ang="0">
                  <a:pos x="T2" y="T3"/>
                </a:cxn>
                <a:cxn ang="0">
                  <a:pos x="T4" y="T5"/>
                </a:cxn>
                <a:cxn ang="0">
                  <a:pos x="T6" y="T7"/>
                </a:cxn>
                <a:cxn ang="0">
                  <a:pos x="T8" y="T9"/>
                </a:cxn>
                <a:cxn ang="0">
                  <a:pos x="T10" y="T11"/>
                </a:cxn>
              </a:cxnLst>
              <a:rect l="0" t="0" r="r" b="b"/>
              <a:pathLst>
                <a:path w="18" h="12">
                  <a:moveTo>
                    <a:pt x="14" y="5"/>
                  </a:moveTo>
                  <a:lnTo>
                    <a:pt x="18" y="12"/>
                  </a:lnTo>
                  <a:lnTo>
                    <a:pt x="6" y="12"/>
                  </a:lnTo>
                  <a:lnTo>
                    <a:pt x="0" y="0"/>
                  </a:lnTo>
                  <a:lnTo>
                    <a:pt x="11" y="4"/>
                  </a:lnTo>
                  <a:lnTo>
                    <a:pt x="14" y="5"/>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221" name="Freeform 175">
              <a:extLst>
                <a:ext uri="{FF2B5EF4-FFF2-40B4-BE49-F238E27FC236}">
                  <a16:creationId xmlns:a16="http://schemas.microsoft.com/office/drawing/2014/main" id="{D833D60D-038C-E740-A59B-0519A6B3D196}"/>
                </a:ext>
              </a:extLst>
            </p:cNvPr>
            <p:cNvSpPr>
              <a:spLocks/>
            </p:cNvSpPr>
            <p:nvPr/>
          </p:nvSpPr>
          <p:spPr bwMode="auto">
            <a:xfrm>
              <a:off x="10344151" y="4214813"/>
              <a:ext cx="34925" cy="20638"/>
            </a:xfrm>
            <a:custGeom>
              <a:avLst/>
              <a:gdLst>
                <a:gd name="T0" fmla="*/ 22 w 22"/>
                <a:gd name="T1" fmla="*/ 12 h 13"/>
                <a:gd name="T2" fmla="*/ 15 w 22"/>
                <a:gd name="T3" fmla="*/ 13 h 13"/>
                <a:gd name="T4" fmla="*/ 4 w 22"/>
                <a:gd name="T5" fmla="*/ 11 h 13"/>
                <a:gd name="T6" fmla="*/ 0 w 22"/>
                <a:gd name="T7" fmla="*/ 8 h 13"/>
                <a:gd name="T8" fmla="*/ 2 w 22"/>
                <a:gd name="T9" fmla="*/ 0 h 13"/>
                <a:gd name="T10" fmla="*/ 14 w 22"/>
                <a:gd name="T11" fmla="*/ 3 h 13"/>
                <a:gd name="T12" fmla="*/ 19 w 22"/>
                <a:gd name="T13" fmla="*/ 7 h 13"/>
                <a:gd name="T14" fmla="*/ 22 w 22"/>
                <a:gd name="T15" fmla="*/ 12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13">
                  <a:moveTo>
                    <a:pt x="22" y="12"/>
                  </a:moveTo>
                  <a:lnTo>
                    <a:pt x="15" y="13"/>
                  </a:lnTo>
                  <a:lnTo>
                    <a:pt x="4" y="11"/>
                  </a:lnTo>
                  <a:lnTo>
                    <a:pt x="0" y="8"/>
                  </a:lnTo>
                  <a:lnTo>
                    <a:pt x="2" y="0"/>
                  </a:lnTo>
                  <a:lnTo>
                    <a:pt x="14" y="3"/>
                  </a:lnTo>
                  <a:lnTo>
                    <a:pt x="19" y="7"/>
                  </a:lnTo>
                  <a:lnTo>
                    <a:pt x="22" y="12"/>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222" name="Freeform 176">
              <a:extLst>
                <a:ext uri="{FF2B5EF4-FFF2-40B4-BE49-F238E27FC236}">
                  <a16:creationId xmlns:a16="http://schemas.microsoft.com/office/drawing/2014/main" id="{1D91EF2C-6587-3B42-8390-4AA35EABBDDF}"/>
                </a:ext>
              </a:extLst>
            </p:cNvPr>
            <p:cNvSpPr>
              <a:spLocks/>
            </p:cNvSpPr>
            <p:nvPr/>
          </p:nvSpPr>
          <p:spPr bwMode="auto">
            <a:xfrm>
              <a:off x="10375900" y="4183064"/>
              <a:ext cx="26988" cy="49213"/>
            </a:xfrm>
            <a:custGeom>
              <a:avLst/>
              <a:gdLst>
                <a:gd name="T0" fmla="*/ 17 w 17"/>
                <a:gd name="T1" fmla="*/ 27 h 31"/>
                <a:gd name="T2" fmla="*/ 14 w 17"/>
                <a:gd name="T3" fmla="*/ 31 h 31"/>
                <a:gd name="T4" fmla="*/ 3 w 17"/>
                <a:gd name="T5" fmla="*/ 13 h 31"/>
                <a:gd name="T6" fmla="*/ 0 w 17"/>
                <a:gd name="T7" fmla="*/ 0 h 31"/>
                <a:gd name="T8" fmla="*/ 6 w 17"/>
                <a:gd name="T9" fmla="*/ 0 h 31"/>
                <a:gd name="T10" fmla="*/ 11 w 17"/>
                <a:gd name="T11" fmla="*/ 17 h 31"/>
                <a:gd name="T12" fmla="*/ 17 w 17"/>
                <a:gd name="T13" fmla="*/ 27 h 31"/>
              </a:gdLst>
              <a:ahLst/>
              <a:cxnLst>
                <a:cxn ang="0">
                  <a:pos x="T0" y="T1"/>
                </a:cxn>
                <a:cxn ang="0">
                  <a:pos x="T2" y="T3"/>
                </a:cxn>
                <a:cxn ang="0">
                  <a:pos x="T4" y="T5"/>
                </a:cxn>
                <a:cxn ang="0">
                  <a:pos x="T6" y="T7"/>
                </a:cxn>
                <a:cxn ang="0">
                  <a:pos x="T8" y="T9"/>
                </a:cxn>
                <a:cxn ang="0">
                  <a:pos x="T10" y="T11"/>
                </a:cxn>
                <a:cxn ang="0">
                  <a:pos x="T12" y="T13"/>
                </a:cxn>
              </a:cxnLst>
              <a:rect l="0" t="0" r="r" b="b"/>
              <a:pathLst>
                <a:path w="17" h="31">
                  <a:moveTo>
                    <a:pt x="17" y="27"/>
                  </a:moveTo>
                  <a:lnTo>
                    <a:pt x="14" y="31"/>
                  </a:lnTo>
                  <a:lnTo>
                    <a:pt x="3" y="13"/>
                  </a:lnTo>
                  <a:lnTo>
                    <a:pt x="0" y="0"/>
                  </a:lnTo>
                  <a:lnTo>
                    <a:pt x="6" y="0"/>
                  </a:lnTo>
                  <a:lnTo>
                    <a:pt x="11" y="17"/>
                  </a:lnTo>
                  <a:lnTo>
                    <a:pt x="17" y="27"/>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223" name="Freeform 177">
              <a:extLst>
                <a:ext uri="{FF2B5EF4-FFF2-40B4-BE49-F238E27FC236}">
                  <a16:creationId xmlns:a16="http://schemas.microsoft.com/office/drawing/2014/main" id="{6AA52CAF-A62B-F24F-BFC4-F78E47F11A7D}"/>
                </a:ext>
              </a:extLst>
            </p:cNvPr>
            <p:cNvSpPr>
              <a:spLocks/>
            </p:cNvSpPr>
            <p:nvPr/>
          </p:nvSpPr>
          <p:spPr bwMode="auto">
            <a:xfrm>
              <a:off x="10310812" y="4151313"/>
              <a:ext cx="46038" cy="39688"/>
            </a:xfrm>
            <a:custGeom>
              <a:avLst/>
              <a:gdLst>
                <a:gd name="T0" fmla="*/ 28 w 29"/>
                <a:gd name="T1" fmla="*/ 21 h 25"/>
                <a:gd name="T2" fmla="*/ 29 w 29"/>
                <a:gd name="T3" fmla="*/ 25 h 25"/>
                <a:gd name="T4" fmla="*/ 15 w 29"/>
                <a:gd name="T5" fmla="*/ 16 h 25"/>
                <a:gd name="T6" fmla="*/ 6 w 29"/>
                <a:gd name="T7" fmla="*/ 9 h 25"/>
                <a:gd name="T8" fmla="*/ 0 w 29"/>
                <a:gd name="T9" fmla="*/ 2 h 25"/>
                <a:gd name="T10" fmla="*/ 3 w 29"/>
                <a:gd name="T11" fmla="*/ 0 h 25"/>
                <a:gd name="T12" fmla="*/ 11 w 29"/>
                <a:gd name="T13" fmla="*/ 4 h 25"/>
                <a:gd name="T14" fmla="*/ 25 w 29"/>
                <a:gd name="T15" fmla="*/ 14 h 25"/>
                <a:gd name="T16" fmla="*/ 28 w 29"/>
                <a:gd name="T17"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25">
                  <a:moveTo>
                    <a:pt x="28" y="21"/>
                  </a:moveTo>
                  <a:lnTo>
                    <a:pt x="29" y="25"/>
                  </a:lnTo>
                  <a:lnTo>
                    <a:pt x="15" y="16"/>
                  </a:lnTo>
                  <a:lnTo>
                    <a:pt x="6" y="9"/>
                  </a:lnTo>
                  <a:lnTo>
                    <a:pt x="0" y="2"/>
                  </a:lnTo>
                  <a:lnTo>
                    <a:pt x="3" y="0"/>
                  </a:lnTo>
                  <a:lnTo>
                    <a:pt x="11" y="4"/>
                  </a:lnTo>
                  <a:lnTo>
                    <a:pt x="25" y="14"/>
                  </a:lnTo>
                  <a:lnTo>
                    <a:pt x="28" y="21"/>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224" name="Freeform 178">
              <a:extLst>
                <a:ext uri="{FF2B5EF4-FFF2-40B4-BE49-F238E27FC236}">
                  <a16:creationId xmlns:a16="http://schemas.microsoft.com/office/drawing/2014/main" id="{A402F170-F91A-5540-9CFF-A5E2C6B6BEB0}"/>
                </a:ext>
              </a:extLst>
            </p:cNvPr>
            <p:cNvSpPr>
              <a:spLocks/>
            </p:cNvSpPr>
            <p:nvPr/>
          </p:nvSpPr>
          <p:spPr bwMode="auto">
            <a:xfrm>
              <a:off x="10261601" y="4125913"/>
              <a:ext cx="28575" cy="26988"/>
            </a:xfrm>
            <a:custGeom>
              <a:avLst/>
              <a:gdLst>
                <a:gd name="T0" fmla="*/ 18 w 18"/>
                <a:gd name="T1" fmla="*/ 16 h 17"/>
                <a:gd name="T2" fmla="*/ 15 w 18"/>
                <a:gd name="T3" fmla="*/ 17 h 17"/>
                <a:gd name="T4" fmla="*/ 7 w 18"/>
                <a:gd name="T5" fmla="*/ 13 h 17"/>
                <a:gd name="T6" fmla="*/ 0 w 18"/>
                <a:gd name="T7" fmla="*/ 4 h 17"/>
                <a:gd name="T8" fmla="*/ 2 w 18"/>
                <a:gd name="T9" fmla="*/ 0 h 17"/>
                <a:gd name="T10" fmla="*/ 12 w 18"/>
                <a:gd name="T11" fmla="*/ 9 h 17"/>
                <a:gd name="T12" fmla="*/ 18 w 18"/>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8" h="17">
                  <a:moveTo>
                    <a:pt x="18" y="16"/>
                  </a:moveTo>
                  <a:lnTo>
                    <a:pt x="15" y="17"/>
                  </a:lnTo>
                  <a:lnTo>
                    <a:pt x="7" y="13"/>
                  </a:lnTo>
                  <a:lnTo>
                    <a:pt x="0" y="4"/>
                  </a:lnTo>
                  <a:lnTo>
                    <a:pt x="2" y="0"/>
                  </a:lnTo>
                  <a:lnTo>
                    <a:pt x="12" y="9"/>
                  </a:lnTo>
                  <a:lnTo>
                    <a:pt x="18" y="16"/>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225" name="Freeform 179">
              <a:extLst>
                <a:ext uri="{FF2B5EF4-FFF2-40B4-BE49-F238E27FC236}">
                  <a16:creationId xmlns:a16="http://schemas.microsoft.com/office/drawing/2014/main" id="{D2D5E539-C88A-1446-92BB-527FA2523768}"/>
                </a:ext>
              </a:extLst>
            </p:cNvPr>
            <p:cNvSpPr>
              <a:spLocks/>
            </p:cNvSpPr>
            <p:nvPr/>
          </p:nvSpPr>
          <p:spPr bwMode="auto">
            <a:xfrm>
              <a:off x="5321301" y="3578225"/>
              <a:ext cx="87313" cy="107950"/>
            </a:xfrm>
            <a:custGeom>
              <a:avLst/>
              <a:gdLst>
                <a:gd name="T0" fmla="*/ 33 w 55"/>
                <a:gd name="T1" fmla="*/ 68 h 68"/>
                <a:gd name="T2" fmla="*/ 28 w 55"/>
                <a:gd name="T3" fmla="*/ 66 h 68"/>
                <a:gd name="T4" fmla="*/ 15 w 55"/>
                <a:gd name="T5" fmla="*/ 58 h 68"/>
                <a:gd name="T6" fmla="*/ 5 w 55"/>
                <a:gd name="T7" fmla="*/ 46 h 68"/>
                <a:gd name="T8" fmla="*/ 2 w 55"/>
                <a:gd name="T9" fmla="*/ 39 h 68"/>
                <a:gd name="T10" fmla="*/ 0 w 55"/>
                <a:gd name="T11" fmla="*/ 23 h 68"/>
                <a:gd name="T12" fmla="*/ 10 w 55"/>
                <a:gd name="T13" fmla="*/ 14 h 68"/>
                <a:gd name="T14" fmla="*/ 12 w 55"/>
                <a:gd name="T15" fmla="*/ 8 h 68"/>
                <a:gd name="T16" fmla="*/ 15 w 55"/>
                <a:gd name="T17" fmla="*/ 4 h 68"/>
                <a:gd name="T18" fmla="*/ 20 w 55"/>
                <a:gd name="T19" fmla="*/ 4 h 68"/>
                <a:gd name="T20" fmla="*/ 24 w 55"/>
                <a:gd name="T21" fmla="*/ 0 h 68"/>
                <a:gd name="T22" fmla="*/ 39 w 55"/>
                <a:gd name="T23" fmla="*/ 0 h 68"/>
                <a:gd name="T24" fmla="*/ 44 w 55"/>
                <a:gd name="T25" fmla="*/ 7 h 68"/>
                <a:gd name="T26" fmla="*/ 48 w 55"/>
                <a:gd name="T27" fmla="*/ 16 h 68"/>
                <a:gd name="T28" fmla="*/ 47 w 55"/>
                <a:gd name="T29" fmla="*/ 22 h 68"/>
                <a:gd name="T30" fmla="*/ 50 w 55"/>
                <a:gd name="T31" fmla="*/ 27 h 68"/>
                <a:gd name="T32" fmla="*/ 50 w 55"/>
                <a:gd name="T33" fmla="*/ 35 h 68"/>
                <a:gd name="T34" fmla="*/ 55 w 55"/>
                <a:gd name="T35" fmla="*/ 34 h 68"/>
                <a:gd name="T36" fmla="*/ 46 w 55"/>
                <a:gd name="T37" fmla="*/ 43 h 68"/>
                <a:gd name="T38" fmla="*/ 38 w 55"/>
                <a:gd name="T39" fmla="*/ 55 h 68"/>
                <a:gd name="T40" fmla="*/ 37 w 55"/>
                <a:gd name="T41" fmla="*/ 61 h 68"/>
                <a:gd name="T42" fmla="*/ 33 w 55"/>
                <a:gd name="T4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 h="68">
                  <a:moveTo>
                    <a:pt x="33" y="68"/>
                  </a:moveTo>
                  <a:lnTo>
                    <a:pt x="28" y="66"/>
                  </a:lnTo>
                  <a:lnTo>
                    <a:pt x="15" y="58"/>
                  </a:lnTo>
                  <a:lnTo>
                    <a:pt x="5" y="46"/>
                  </a:lnTo>
                  <a:lnTo>
                    <a:pt x="2" y="39"/>
                  </a:lnTo>
                  <a:lnTo>
                    <a:pt x="0" y="23"/>
                  </a:lnTo>
                  <a:lnTo>
                    <a:pt x="10" y="14"/>
                  </a:lnTo>
                  <a:lnTo>
                    <a:pt x="12" y="8"/>
                  </a:lnTo>
                  <a:lnTo>
                    <a:pt x="15" y="4"/>
                  </a:lnTo>
                  <a:lnTo>
                    <a:pt x="20" y="4"/>
                  </a:lnTo>
                  <a:lnTo>
                    <a:pt x="24" y="0"/>
                  </a:lnTo>
                  <a:lnTo>
                    <a:pt x="39" y="0"/>
                  </a:lnTo>
                  <a:lnTo>
                    <a:pt x="44" y="7"/>
                  </a:lnTo>
                  <a:lnTo>
                    <a:pt x="48" y="16"/>
                  </a:lnTo>
                  <a:lnTo>
                    <a:pt x="47" y="22"/>
                  </a:lnTo>
                  <a:lnTo>
                    <a:pt x="50" y="27"/>
                  </a:lnTo>
                  <a:lnTo>
                    <a:pt x="50" y="35"/>
                  </a:lnTo>
                  <a:lnTo>
                    <a:pt x="55" y="34"/>
                  </a:lnTo>
                  <a:lnTo>
                    <a:pt x="46" y="43"/>
                  </a:lnTo>
                  <a:lnTo>
                    <a:pt x="38" y="55"/>
                  </a:lnTo>
                  <a:lnTo>
                    <a:pt x="37" y="61"/>
                  </a:lnTo>
                  <a:lnTo>
                    <a:pt x="33" y="68"/>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226" name="Freeform 180">
              <a:extLst>
                <a:ext uri="{FF2B5EF4-FFF2-40B4-BE49-F238E27FC236}">
                  <a16:creationId xmlns:a16="http://schemas.microsoft.com/office/drawing/2014/main" id="{62E0D7E5-A7C9-CA47-A5F3-20A40E3AA87E}"/>
                </a:ext>
              </a:extLst>
            </p:cNvPr>
            <p:cNvSpPr>
              <a:spLocks/>
            </p:cNvSpPr>
            <p:nvPr/>
          </p:nvSpPr>
          <p:spPr bwMode="auto">
            <a:xfrm>
              <a:off x="3098800" y="3433763"/>
              <a:ext cx="69850" cy="41275"/>
            </a:xfrm>
            <a:custGeom>
              <a:avLst/>
              <a:gdLst>
                <a:gd name="T0" fmla="*/ 42 w 44"/>
                <a:gd name="T1" fmla="*/ 21 h 26"/>
                <a:gd name="T2" fmla="*/ 39 w 44"/>
                <a:gd name="T3" fmla="*/ 26 h 26"/>
                <a:gd name="T4" fmla="*/ 29 w 44"/>
                <a:gd name="T5" fmla="*/ 26 h 26"/>
                <a:gd name="T6" fmla="*/ 22 w 44"/>
                <a:gd name="T7" fmla="*/ 24 h 26"/>
                <a:gd name="T8" fmla="*/ 15 w 44"/>
                <a:gd name="T9" fmla="*/ 20 h 26"/>
                <a:gd name="T10" fmla="*/ 5 w 44"/>
                <a:gd name="T11" fmla="*/ 18 h 26"/>
                <a:gd name="T12" fmla="*/ 0 w 44"/>
                <a:gd name="T13" fmla="*/ 14 h 26"/>
                <a:gd name="T14" fmla="*/ 1 w 44"/>
                <a:gd name="T15" fmla="*/ 11 h 26"/>
                <a:gd name="T16" fmla="*/ 8 w 44"/>
                <a:gd name="T17" fmla="*/ 6 h 26"/>
                <a:gd name="T18" fmla="*/ 12 w 44"/>
                <a:gd name="T19" fmla="*/ 3 h 26"/>
                <a:gd name="T20" fmla="*/ 11 w 44"/>
                <a:gd name="T21" fmla="*/ 1 h 26"/>
                <a:gd name="T22" fmla="*/ 15 w 44"/>
                <a:gd name="T23" fmla="*/ 0 h 26"/>
                <a:gd name="T24" fmla="*/ 20 w 44"/>
                <a:gd name="T25" fmla="*/ 1 h 26"/>
                <a:gd name="T26" fmla="*/ 24 w 44"/>
                <a:gd name="T27" fmla="*/ 6 h 26"/>
                <a:gd name="T28" fmla="*/ 29 w 44"/>
                <a:gd name="T29" fmla="*/ 9 h 26"/>
                <a:gd name="T30" fmla="*/ 29 w 44"/>
                <a:gd name="T31" fmla="*/ 12 h 26"/>
                <a:gd name="T32" fmla="*/ 38 w 44"/>
                <a:gd name="T33" fmla="*/ 9 h 26"/>
                <a:gd name="T34" fmla="*/ 41 w 44"/>
                <a:gd name="T35" fmla="*/ 11 h 26"/>
                <a:gd name="T36" fmla="*/ 44 w 44"/>
                <a:gd name="T37" fmla="*/ 13 h 26"/>
                <a:gd name="T38" fmla="*/ 42 w 44"/>
                <a:gd name="T39" fmla="*/ 2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 h="26">
                  <a:moveTo>
                    <a:pt x="42" y="21"/>
                  </a:moveTo>
                  <a:lnTo>
                    <a:pt x="39" y="26"/>
                  </a:lnTo>
                  <a:lnTo>
                    <a:pt x="29" y="26"/>
                  </a:lnTo>
                  <a:lnTo>
                    <a:pt x="22" y="24"/>
                  </a:lnTo>
                  <a:lnTo>
                    <a:pt x="15" y="20"/>
                  </a:lnTo>
                  <a:lnTo>
                    <a:pt x="5" y="18"/>
                  </a:lnTo>
                  <a:lnTo>
                    <a:pt x="0" y="14"/>
                  </a:lnTo>
                  <a:lnTo>
                    <a:pt x="1" y="11"/>
                  </a:lnTo>
                  <a:lnTo>
                    <a:pt x="8" y="6"/>
                  </a:lnTo>
                  <a:lnTo>
                    <a:pt x="12" y="3"/>
                  </a:lnTo>
                  <a:lnTo>
                    <a:pt x="11" y="1"/>
                  </a:lnTo>
                  <a:lnTo>
                    <a:pt x="15" y="0"/>
                  </a:lnTo>
                  <a:lnTo>
                    <a:pt x="20" y="1"/>
                  </a:lnTo>
                  <a:lnTo>
                    <a:pt x="24" y="6"/>
                  </a:lnTo>
                  <a:lnTo>
                    <a:pt x="29" y="9"/>
                  </a:lnTo>
                  <a:lnTo>
                    <a:pt x="29" y="12"/>
                  </a:lnTo>
                  <a:lnTo>
                    <a:pt x="38" y="9"/>
                  </a:lnTo>
                  <a:lnTo>
                    <a:pt x="41" y="11"/>
                  </a:lnTo>
                  <a:lnTo>
                    <a:pt x="44" y="13"/>
                  </a:lnTo>
                  <a:lnTo>
                    <a:pt x="42" y="21"/>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227" name="Freeform 181">
              <a:extLst>
                <a:ext uri="{FF2B5EF4-FFF2-40B4-BE49-F238E27FC236}">
                  <a16:creationId xmlns:a16="http://schemas.microsoft.com/office/drawing/2014/main" id="{699D3CE8-4DF9-8B48-A174-E6EF0128861D}"/>
                </a:ext>
              </a:extLst>
            </p:cNvPr>
            <p:cNvSpPr>
              <a:spLocks/>
            </p:cNvSpPr>
            <p:nvPr/>
          </p:nvSpPr>
          <p:spPr bwMode="auto">
            <a:xfrm>
              <a:off x="6942137" y="3530600"/>
              <a:ext cx="185738" cy="114300"/>
            </a:xfrm>
            <a:custGeom>
              <a:avLst/>
              <a:gdLst>
                <a:gd name="T0" fmla="*/ 117 w 117"/>
                <a:gd name="T1" fmla="*/ 42 h 72"/>
                <a:gd name="T2" fmla="*/ 109 w 117"/>
                <a:gd name="T3" fmla="*/ 55 h 72"/>
                <a:gd name="T4" fmla="*/ 97 w 117"/>
                <a:gd name="T5" fmla="*/ 72 h 72"/>
                <a:gd name="T6" fmla="*/ 82 w 117"/>
                <a:gd name="T7" fmla="*/ 72 h 72"/>
                <a:gd name="T8" fmla="*/ 21 w 117"/>
                <a:gd name="T9" fmla="*/ 47 h 72"/>
                <a:gd name="T10" fmla="*/ 14 w 117"/>
                <a:gd name="T11" fmla="*/ 40 h 72"/>
                <a:gd name="T12" fmla="*/ 7 w 117"/>
                <a:gd name="T13" fmla="*/ 30 h 72"/>
                <a:gd name="T14" fmla="*/ 0 w 117"/>
                <a:gd name="T15" fmla="*/ 19 h 72"/>
                <a:gd name="T16" fmla="*/ 3 w 117"/>
                <a:gd name="T17" fmla="*/ 11 h 72"/>
                <a:gd name="T18" fmla="*/ 10 w 117"/>
                <a:gd name="T19" fmla="*/ 0 h 72"/>
                <a:gd name="T20" fmla="*/ 16 w 117"/>
                <a:gd name="T21" fmla="*/ 4 h 72"/>
                <a:gd name="T22" fmla="*/ 20 w 117"/>
                <a:gd name="T23" fmla="*/ 13 h 72"/>
                <a:gd name="T24" fmla="*/ 28 w 117"/>
                <a:gd name="T25" fmla="*/ 21 h 72"/>
                <a:gd name="T26" fmla="*/ 37 w 117"/>
                <a:gd name="T27" fmla="*/ 21 h 72"/>
                <a:gd name="T28" fmla="*/ 54 w 117"/>
                <a:gd name="T29" fmla="*/ 16 h 72"/>
                <a:gd name="T30" fmla="*/ 74 w 117"/>
                <a:gd name="T31" fmla="*/ 14 h 72"/>
                <a:gd name="T32" fmla="*/ 90 w 117"/>
                <a:gd name="T33" fmla="*/ 7 h 72"/>
                <a:gd name="T34" fmla="*/ 99 w 117"/>
                <a:gd name="T35" fmla="*/ 6 h 72"/>
                <a:gd name="T36" fmla="*/ 105 w 117"/>
                <a:gd name="T37" fmla="*/ 2 h 72"/>
                <a:gd name="T38" fmla="*/ 116 w 117"/>
                <a:gd name="T39" fmla="*/ 1 h 72"/>
                <a:gd name="T40" fmla="*/ 116 w 117"/>
                <a:gd name="T41" fmla="*/ 2 h 72"/>
                <a:gd name="T42" fmla="*/ 116 w 117"/>
                <a:gd name="T43" fmla="*/ 10 h 72"/>
                <a:gd name="T44" fmla="*/ 117 w 117"/>
                <a:gd name="T45" fmla="*/ 31 h 72"/>
                <a:gd name="T46" fmla="*/ 117 w 117"/>
                <a:gd name="T4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72">
                  <a:moveTo>
                    <a:pt x="117" y="42"/>
                  </a:moveTo>
                  <a:lnTo>
                    <a:pt x="109" y="55"/>
                  </a:lnTo>
                  <a:lnTo>
                    <a:pt x="97" y="72"/>
                  </a:lnTo>
                  <a:lnTo>
                    <a:pt x="82" y="72"/>
                  </a:lnTo>
                  <a:lnTo>
                    <a:pt x="21" y="47"/>
                  </a:lnTo>
                  <a:lnTo>
                    <a:pt x="14" y="40"/>
                  </a:lnTo>
                  <a:lnTo>
                    <a:pt x="7" y="30"/>
                  </a:lnTo>
                  <a:lnTo>
                    <a:pt x="0" y="19"/>
                  </a:lnTo>
                  <a:lnTo>
                    <a:pt x="3" y="11"/>
                  </a:lnTo>
                  <a:lnTo>
                    <a:pt x="10" y="0"/>
                  </a:lnTo>
                  <a:lnTo>
                    <a:pt x="16" y="4"/>
                  </a:lnTo>
                  <a:lnTo>
                    <a:pt x="20" y="13"/>
                  </a:lnTo>
                  <a:lnTo>
                    <a:pt x="28" y="21"/>
                  </a:lnTo>
                  <a:lnTo>
                    <a:pt x="37" y="21"/>
                  </a:lnTo>
                  <a:lnTo>
                    <a:pt x="54" y="16"/>
                  </a:lnTo>
                  <a:lnTo>
                    <a:pt x="74" y="14"/>
                  </a:lnTo>
                  <a:lnTo>
                    <a:pt x="90" y="7"/>
                  </a:lnTo>
                  <a:lnTo>
                    <a:pt x="99" y="6"/>
                  </a:lnTo>
                  <a:lnTo>
                    <a:pt x="105" y="2"/>
                  </a:lnTo>
                  <a:lnTo>
                    <a:pt x="116" y="1"/>
                  </a:lnTo>
                  <a:lnTo>
                    <a:pt x="116" y="2"/>
                  </a:lnTo>
                  <a:lnTo>
                    <a:pt x="116" y="10"/>
                  </a:lnTo>
                  <a:lnTo>
                    <a:pt x="117" y="31"/>
                  </a:lnTo>
                  <a:lnTo>
                    <a:pt x="117" y="42"/>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228" name="Freeform 182">
              <a:extLst>
                <a:ext uri="{FF2B5EF4-FFF2-40B4-BE49-F238E27FC236}">
                  <a16:creationId xmlns:a16="http://schemas.microsoft.com/office/drawing/2014/main" id="{BDF00FC3-9BB6-C546-8A3E-61D06DE6D35B}"/>
                </a:ext>
              </a:extLst>
            </p:cNvPr>
            <p:cNvSpPr>
              <a:spLocks/>
            </p:cNvSpPr>
            <p:nvPr/>
          </p:nvSpPr>
          <p:spPr bwMode="auto">
            <a:xfrm>
              <a:off x="6900862" y="3513137"/>
              <a:ext cx="287338" cy="450850"/>
            </a:xfrm>
            <a:custGeom>
              <a:avLst/>
              <a:gdLst>
                <a:gd name="T0" fmla="*/ 156 w 181"/>
                <a:gd name="T1" fmla="*/ 9 h 284"/>
                <a:gd name="T2" fmla="*/ 166 w 181"/>
                <a:gd name="T3" fmla="*/ 7 h 284"/>
                <a:gd name="T4" fmla="*/ 174 w 181"/>
                <a:gd name="T5" fmla="*/ 0 h 284"/>
                <a:gd name="T6" fmla="*/ 181 w 181"/>
                <a:gd name="T7" fmla="*/ 0 h 284"/>
                <a:gd name="T8" fmla="*/ 181 w 181"/>
                <a:gd name="T9" fmla="*/ 5 h 284"/>
                <a:gd name="T10" fmla="*/ 180 w 181"/>
                <a:gd name="T11" fmla="*/ 18 h 284"/>
                <a:gd name="T12" fmla="*/ 181 w 181"/>
                <a:gd name="T13" fmla="*/ 28 h 284"/>
                <a:gd name="T14" fmla="*/ 177 w 181"/>
                <a:gd name="T15" fmla="*/ 36 h 284"/>
                <a:gd name="T16" fmla="*/ 173 w 181"/>
                <a:gd name="T17" fmla="*/ 58 h 284"/>
                <a:gd name="T18" fmla="*/ 165 w 181"/>
                <a:gd name="T19" fmla="*/ 81 h 284"/>
                <a:gd name="T20" fmla="*/ 154 w 181"/>
                <a:gd name="T21" fmla="*/ 108 h 284"/>
                <a:gd name="T22" fmla="*/ 139 w 181"/>
                <a:gd name="T23" fmla="*/ 139 h 284"/>
                <a:gd name="T24" fmla="*/ 124 w 181"/>
                <a:gd name="T25" fmla="*/ 162 h 284"/>
                <a:gd name="T26" fmla="*/ 103 w 181"/>
                <a:gd name="T27" fmla="*/ 190 h 284"/>
                <a:gd name="T28" fmla="*/ 85 w 181"/>
                <a:gd name="T29" fmla="*/ 207 h 284"/>
                <a:gd name="T30" fmla="*/ 57 w 181"/>
                <a:gd name="T31" fmla="*/ 228 h 284"/>
                <a:gd name="T32" fmla="*/ 40 w 181"/>
                <a:gd name="T33" fmla="*/ 243 h 284"/>
                <a:gd name="T34" fmla="*/ 20 w 181"/>
                <a:gd name="T35" fmla="*/ 269 h 284"/>
                <a:gd name="T36" fmla="*/ 15 w 181"/>
                <a:gd name="T37" fmla="*/ 280 h 284"/>
                <a:gd name="T38" fmla="*/ 11 w 181"/>
                <a:gd name="T39" fmla="*/ 284 h 284"/>
                <a:gd name="T40" fmla="*/ 1 w 181"/>
                <a:gd name="T41" fmla="*/ 267 h 284"/>
                <a:gd name="T42" fmla="*/ 0 w 181"/>
                <a:gd name="T43" fmla="*/ 191 h 284"/>
                <a:gd name="T44" fmla="*/ 16 w 181"/>
                <a:gd name="T45" fmla="*/ 168 h 284"/>
                <a:gd name="T46" fmla="*/ 21 w 181"/>
                <a:gd name="T47" fmla="*/ 161 h 284"/>
                <a:gd name="T48" fmla="*/ 33 w 181"/>
                <a:gd name="T49" fmla="*/ 161 h 284"/>
                <a:gd name="T50" fmla="*/ 49 w 181"/>
                <a:gd name="T51" fmla="*/ 146 h 284"/>
                <a:gd name="T52" fmla="*/ 73 w 181"/>
                <a:gd name="T53" fmla="*/ 146 h 284"/>
                <a:gd name="T54" fmla="*/ 123 w 181"/>
                <a:gd name="T55" fmla="*/ 83 h 284"/>
                <a:gd name="T56" fmla="*/ 135 w 181"/>
                <a:gd name="T57" fmla="*/ 66 h 284"/>
                <a:gd name="T58" fmla="*/ 143 w 181"/>
                <a:gd name="T59" fmla="*/ 53 h 284"/>
                <a:gd name="T60" fmla="*/ 143 w 181"/>
                <a:gd name="T61" fmla="*/ 42 h 284"/>
                <a:gd name="T62" fmla="*/ 142 w 181"/>
                <a:gd name="T63" fmla="*/ 21 h 284"/>
                <a:gd name="T64" fmla="*/ 142 w 181"/>
                <a:gd name="T65" fmla="*/ 13 h 284"/>
                <a:gd name="T66" fmla="*/ 142 w 181"/>
                <a:gd name="T67" fmla="*/ 12 h 284"/>
                <a:gd name="T68" fmla="*/ 148 w 181"/>
                <a:gd name="T69" fmla="*/ 12 h 284"/>
                <a:gd name="T70" fmla="*/ 156 w 181"/>
                <a:gd name="T71" fmla="*/ 9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284">
                  <a:moveTo>
                    <a:pt x="156" y="9"/>
                  </a:moveTo>
                  <a:lnTo>
                    <a:pt x="166" y="7"/>
                  </a:lnTo>
                  <a:lnTo>
                    <a:pt x="174" y="0"/>
                  </a:lnTo>
                  <a:lnTo>
                    <a:pt x="181" y="0"/>
                  </a:lnTo>
                  <a:lnTo>
                    <a:pt x="181" y="5"/>
                  </a:lnTo>
                  <a:lnTo>
                    <a:pt x="180" y="18"/>
                  </a:lnTo>
                  <a:lnTo>
                    <a:pt x="181" y="28"/>
                  </a:lnTo>
                  <a:lnTo>
                    <a:pt x="177" y="36"/>
                  </a:lnTo>
                  <a:lnTo>
                    <a:pt x="173" y="58"/>
                  </a:lnTo>
                  <a:lnTo>
                    <a:pt x="165" y="81"/>
                  </a:lnTo>
                  <a:lnTo>
                    <a:pt x="154" y="108"/>
                  </a:lnTo>
                  <a:lnTo>
                    <a:pt x="139" y="139"/>
                  </a:lnTo>
                  <a:lnTo>
                    <a:pt x="124" y="162"/>
                  </a:lnTo>
                  <a:lnTo>
                    <a:pt x="103" y="190"/>
                  </a:lnTo>
                  <a:lnTo>
                    <a:pt x="85" y="207"/>
                  </a:lnTo>
                  <a:lnTo>
                    <a:pt x="57" y="228"/>
                  </a:lnTo>
                  <a:lnTo>
                    <a:pt x="40" y="243"/>
                  </a:lnTo>
                  <a:lnTo>
                    <a:pt x="20" y="269"/>
                  </a:lnTo>
                  <a:lnTo>
                    <a:pt x="15" y="280"/>
                  </a:lnTo>
                  <a:lnTo>
                    <a:pt x="11" y="284"/>
                  </a:lnTo>
                  <a:lnTo>
                    <a:pt x="1" y="267"/>
                  </a:lnTo>
                  <a:lnTo>
                    <a:pt x="0" y="191"/>
                  </a:lnTo>
                  <a:lnTo>
                    <a:pt x="16" y="168"/>
                  </a:lnTo>
                  <a:lnTo>
                    <a:pt x="21" y="161"/>
                  </a:lnTo>
                  <a:lnTo>
                    <a:pt x="33" y="161"/>
                  </a:lnTo>
                  <a:lnTo>
                    <a:pt x="49" y="146"/>
                  </a:lnTo>
                  <a:lnTo>
                    <a:pt x="73" y="146"/>
                  </a:lnTo>
                  <a:lnTo>
                    <a:pt x="123" y="83"/>
                  </a:lnTo>
                  <a:lnTo>
                    <a:pt x="135" y="66"/>
                  </a:lnTo>
                  <a:lnTo>
                    <a:pt x="143" y="53"/>
                  </a:lnTo>
                  <a:lnTo>
                    <a:pt x="143" y="42"/>
                  </a:lnTo>
                  <a:lnTo>
                    <a:pt x="142" y="21"/>
                  </a:lnTo>
                  <a:lnTo>
                    <a:pt x="142" y="13"/>
                  </a:lnTo>
                  <a:lnTo>
                    <a:pt x="142" y="12"/>
                  </a:lnTo>
                  <a:lnTo>
                    <a:pt x="148" y="12"/>
                  </a:lnTo>
                  <a:lnTo>
                    <a:pt x="156" y="9"/>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229" name="Freeform 183">
              <a:extLst>
                <a:ext uri="{FF2B5EF4-FFF2-40B4-BE49-F238E27FC236}">
                  <a16:creationId xmlns:a16="http://schemas.microsoft.com/office/drawing/2014/main" id="{2F3775FB-DA66-1A4D-8E75-42A41501BCB6}"/>
                </a:ext>
              </a:extLst>
            </p:cNvPr>
            <p:cNvSpPr>
              <a:spLocks/>
            </p:cNvSpPr>
            <p:nvPr/>
          </p:nvSpPr>
          <p:spPr bwMode="auto">
            <a:xfrm>
              <a:off x="6196013" y="2390775"/>
              <a:ext cx="117475" cy="127000"/>
            </a:xfrm>
            <a:custGeom>
              <a:avLst/>
              <a:gdLst>
                <a:gd name="T0" fmla="*/ 35 w 74"/>
                <a:gd name="T1" fmla="*/ 15 h 80"/>
                <a:gd name="T2" fmla="*/ 45 w 74"/>
                <a:gd name="T3" fmla="*/ 20 h 80"/>
                <a:gd name="T4" fmla="*/ 47 w 74"/>
                <a:gd name="T5" fmla="*/ 28 h 80"/>
                <a:gd name="T6" fmla="*/ 58 w 74"/>
                <a:gd name="T7" fmla="*/ 34 h 80"/>
                <a:gd name="T8" fmla="*/ 62 w 74"/>
                <a:gd name="T9" fmla="*/ 30 h 80"/>
                <a:gd name="T10" fmla="*/ 67 w 74"/>
                <a:gd name="T11" fmla="*/ 32 h 80"/>
                <a:gd name="T12" fmla="*/ 63 w 74"/>
                <a:gd name="T13" fmla="*/ 36 h 80"/>
                <a:gd name="T14" fmla="*/ 66 w 74"/>
                <a:gd name="T15" fmla="*/ 39 h 80"/>
                <a:gd name="T16" fmla="*/ 63 w 74"/>
                <a:gd name="T17" fmla="*/ 44 h 80"/>
                <a:gd name="T18" fmla="*/ 65 w 74"/>
                <a:gd name="T19" fmla="*/ 52 h 80"/>
                <a:gd name="T20" fmla="*/ 74 w 74"/>
                <a:gd name="T21" fmla="*/ 60 h 80"/>
                <a:gd name="T22" fmla="*/ 68 w 74"/>
                <a:gd name="T23" fmla="*/ 67 h 80"/>
                <a:gd name="T24" fmla="*/ 66 w 74"/>
                <a:gd name="T25" fmla="*/ 73 h 80"/>
                <a:gd name="T26" fmla="*/ 68 w 74"/>
                <a:gd name="T27" fmla="*/ 76 h 80"/>
                <a:gd name="T28" fmla="*/ 66 w 74"/>
                <a:gd name="T29" fmla="*/ 79 h 80"/>
                <a:gd name="T30" fmla="*/ 58 w 74"/>
                <a:gd name="T31" fmla="*/ 79 h 80"/>
                <a:gd name="T32" fmla="*/ 52 w 74"/>
                <a:gd name="T33" fmla="*/ 80 h 80"/>
                <a:gd name="T34" fmla="*/ 52 w 74"/>
                <a:gd name="T35" fmla="*/ 79 h 80"/>
                <a:gd name="T36" fmla="*/ 54 w 74"/>
                <a:gd name="T37" fmla="*/ 76 h 80"/>
                <a:gd name="T38" fmla="*/ 55 w 74"/>
                <a:gd name="T39" fmla="*/ 71 h 80"/>
                <a:gd name="T40" fmla="*/ 53 w 74"/>
                <a:gd name="T41" fmla="*/ 71 h 80"/>
                <a:gd name="T42" fmla="*/ 49 w 74"/>
                <a:gd name="T43" fmla="*/ 67 h 80"/>
                <a:gd name="T44" fmla="*/ 46 w 74"/>
                <a:gd name="T45" fmla="*/ 66 h 80"/>
                <a:gd name="T46" fmla="*/ 44 w 74"/>
                <a:gd name="T47" fmla="*/ 63 h 80"/>
                <a:gd name="T48" fmla="*/ 40 w 74"/>
                <a:gd name="T49" fmla="*/ 62 h 80"/>
                <a:gd name="T50" fmla="*/ 38 w 74"/>
                <a:gd name="T51" fmla="*/ 59 h 80"/>
                <a:gd name="T52" fmla="*/ 35 w 74"/>
                <a:gd name="T53" fmla="*/ 60 h 80"/>
                <a:gd name="T54" fmla="*/ 33 w 74"/>
                <a:gd name="T55" fmla="*/ 67 h 80"/>
                <a:gd name="T56" fmla="*/ 29 w 74"/>
                <a:gd name="T57" fmla="*/ 68 h 80"/>
                <a:gd name="T58" fmla="*/ 31 w 74"/>
                <a:gd name="T59" fmla="*/ 67 h 80"/>
                <a:gd name="T60" fmla="*/ 24 w 74"/>
                <a:gd name="T61" fmla="*/ 63 h 80"/>
                <a:gd name="T62" fmla="*/ 18 w 74"/>
                <a:gd name="T63" fmla="*/ 60 h 80"/>
                <a:gd name="T64" fmla="*/ 16 w 74"/>
                <a:gd name="T65" fmla="*/ 57 h 80"/>
                <a:gd name="T66" fmla="*/ 11 w 74"/>
                <a:gd name="T67" fmla="*/ 54 h 80"/>
                <a:gd name="T68" fmla="*/ 15 w 74"/>
                <a:gd name="T69" fmla="*/ 53 h 80"/>
                <a:gd name="T70" fmla="*/ 16 w 74"/>
                <a:gd name="T71" fmla="*/ 43 h 80"/>
                <a:gd name="T72" fmla="*/ 7 w 74"/>
                <a:gd name="T73" fmla="*/ 35 h 80"/>
                <a:gd name="T74" fmla="*/ 11 w 74"/>
                <a:gd name="T75" fmla="*/ 26 h 80"/>
                <a:gd name="T76" fmla="*/ 5 w 74"/>
                <a:gd name="T77" fmla="*/ 26 h 80"/>
                <a:gd name="T78" fmla="*/ 10 w 74"/>
                <a:gd name="T79" fmla="*/ 19 h 80"/>
                <a:gd name="T80" fmla="*/ 5 w 74"/>
                <a:gd name="T81" fmla="*/ 13 h 80"/>
                <a:gd name="T82" fmla="*/ 0 w 74"/>
                <a:gd name="T83" fmla="*/ 5 h 80"/>
                <a:gd name="T84" fmla="*/ 12 w 74"/>
                <a:gd name="T85" fmla="*/ 0 h 80"/>
                <a:gd name="T86" fmla="*/ 22 w 74"/>
                <a:gd name="T87" fmla="*/ 1 h 80"/>
                <a:gd name="T88" fmla="*/ 32 w 74"/>
                <a:gd name="T89" fmla="*/ 9 h 80"/>
                <a:gd name="T90" fmla="*/ 35 w 74"/>
                <a:gd name="T91" fmla="*/ 1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4" h="80">
                  <a:moveTo>
                    <a:pt x="35" y="15"/>
                  </a:moveTo>
                  <a:lnTo>
                    <a:pt x="45" y="20"/>
                  </a:lnTo>
                  <a:lnTo>
                    <a:pt x="47" y="28"/>
                  </a:lnTo>
                  <a:lnTo>
                    <a:pt x="58" y="34"/>
                  </a:lnTo>
                  <a:lnTo>
                    <a:pt x="62" y="30"/>
                  </a:lnTo>
                  <a:lnTo>
                    <a:pt x="67" y="32"/>
                  </a:lnTo>
                  <a:lnTo>
                    <a:pt x="63" y="36"/>
                  </a:lnTo>
                  <a:lnTo>
                    <a:pt x="66" y="39"/>
                  </a:lnTo>
                  <a:lnTo>
                    <a:pt x="63" y="44"/>
                  </a:lnTo>
                  <a:lnTo>
                    <a:pt x="65" y="52"/>
                  </a:lnTo>
                  <a:lnTo>
                    <a:pt x="74" y="60"/>
                  </a:lnTo>
                  <a:lnTo>
                    <a:pt x="68" y="67"/>
                  </a:lnTo>
                  <a:lnTo>
                    <a:pt x="66" y="73"/>
                  </a:lnTo>
                  <a:lnTo>
                    <a:pt x="68" y="76"/>
                  </a:lnTo>
                  <a:lnTo>
                    <a:pt x="66" y="79"/>
                  </a:lnTo>
                  <a:lnTo>
                    <a:pt x="58" y="79"/>
                  </a:lnTo>
                  <a:lnTo>
                    <a:pt x="52" y="80"/>
                  </a:lnTo>
                  <a:lnTo>
                    <a:pt x="52" y="79"/>
                  </a:lnTo>
                  <a:lnTo>
                    <a:pt x="54" y="76"/>
                  </a:lnTo>
                  <a:lnTo>
                    <a:pt x="55" y="71"/>
                  </a:lnTo>
                  <a:lnTo>
                    <a:pt x="53" y="71"/>
                  </a:lnTo>
                  <a:lnTo>
                    <a:pt x="49" y="67"/>
                  </a:lnTo>
                  <a:lnTo>
                    <a:pt x="46" y="66"/>
                  </a:lnTo>
                  <a:lnTo>
                    <a:pt x="44" y="63"/>
                  </a:lnTo>
                  <a:lnTo>
                    <a:pt x="40" y="62"/>
                  </a:lnTo>
                  <a:lnTo>
                    <a:pt x="38" y="59"/>
                  </a:lnTo>
                  <a:lnTo>
                    <a:pt x="35" y="60"/>
                  </a:lnTo>
                  <a:lnTo>
                    <a:pt x="33" y="67"/>
                  </a:lnTo>
                  <a:lnTo>
                    <a:pt x="29" y="68"/>
                  </a:lnTo>
                  <a:lnTo>
                    <a:pt x="31" y="67"/>
                  </a:lnTo>
                  <a:lnTo>
                    <a:pt x="24" y="63"/>
                  </a:lnTo>
                  <a:lnTo>
                    <a:pt x="18" y="60"/>
                  </a:lnTo>
                  <a:lnTo>
                    <a:pt x="16" y="57"/>
                  </a:lnTo>
                  <a:lnTo>
                    <a:pt x="11" y="54"/>
                  </a:lnTo>
                  <a:lnTo>
                    <a:pt x="15" y="53"/>
                  </a:lnTo>
                  <a:lnTo>
                    <a:pt x="16" y="43"/>
                  </a:lnTo>
                  <a:lnTo>
                    <a:pt x="7" y="35"/>
                  </a:lnTo>
                  <a:lnTo>
                    <a:pt x="11" y="26"/>
                  </a:lnTo>
                  <a:lnTo>
                    <a:pt x="5" y="26"/>
                  </a:lnTo>
                  <a:lnTo>
                    <a:pt x="10" y="19"/>
                  </a:lnTo>
                  <a:lnTo>
                    <a:pt x="5" y="13"/>
                  </a:lnTo>
                  <a:lnTo>
                    <a:pt x="0" y="5"/>
                  </a:lnTo>
                  <a:lnTo>
                    <a:pt x="12" y="0"/>
                  </a:lnTo>
                  <a:lnTo>
                    <a:pt x="22" y="1"/>
                  </a:lnTo>
                  <a:lnTo>
                    <a:pt x="32" y="9"/>
                  </a:lnTo>
                  <a:lnTo>
                    <a:pt x="35" y="15"/>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230" name="Freeform 184">
              <a:extLst>
                <a:ext uri="{FF2B5EF4-FFF2-40B4-BE49-F238E27FC236}">
                  <a16:creationId xmlns:a16="http://schemas.microsoft.com/office/drawing/2014/main" id="{33369BA7-E061-E246-AF58-852DE1668FF4}"/>
                </a:ext>
              </a:extLst>
            </p:cNvPr>
            <p:cNvSpPr>
              <a:spLocks/>
            </p:cNvSpPr>
            <p:nvPr/>
          </p:nvSpPr>
          <p:spPr bwMode="auto">
            <a:xfrm>
              <a:off x="4014788" y="3709988"/>
              <a:ext cx="119063" cy="139700"/>
            </a:xfrm>
            <a:custGeom>
              <a:avLst/>
              <a:gdLst>
                <a:gd name="T0" fmla="*/ 17 w 75"/>
                <a:gd name="T1" fmla="*/ 1 h 88"/>
                <a:gd name="T2" fmla="*/ 39 w 75"/>
                <a:gd name="T3" fmla="*/ 5 h 88"/>
                <a:gd name="T4" fmla="*/ 41 w 75"/>
                <a:gd name="T5" fmla="*/ 2 h 88"/>
                <a:gd name="T6" fmla="*/ 56 w 75"/>
                <a:gd name="T7" fmla="*/ 0 h 88"/>
                <a:gd name="T8" fmla="*/ 75 w 75"/>
                <a:gd name="T9" fmla="*/ 6 h 88"/>
                <a:gd name="T10" fmla="*/ 65 w 75"/>
                <a:gd name="T11" fmla="*/ 24 h 88"/>
                <a:gd name="T12" fmla="*/ 66 w 75"/>
                <a:gd name="T13" fmla="*/ 38 h 88"/>
                <a:gd name="T14" fmla="*/ 74 w 75"/>
                <a:gd name="T15" fmla="*/ 50 h 88"/>
                <a:gd name="T16" fmla="*/ 70 w 75"/>
                <a:gd name="T17" fmla="*/ 59 h 88"/>
                <a:gd name="T18" fmla="*/ 68 w 75"/>
                <a:gd name="T19" fmla="*/ 69 h 88"/>
                <a:gd name="T20" fmla="*/ 64 w 75"/>
                <a:gd name="T21" fmla="*/ 77 h 88"/>
                <a:gd name="T22" fmla="*/ 53 w 75"/>
                <a:gd name="T23" fmla="*/ 73 h 88"/>
                <a:gd name="T24" fmla="*/ 45 w 75"/>
                <a:gd name="T25" fmla="*/ 75 h 88"/>
                <a:gd name="T26" fmla="*/ 37 w 75"/>
                <a:gd name="T27" fmla="*/ 73 h 88"/>
                <a:gd name="T28" fmla="*/ 35 w 75"/>
                <a:gd name="T29" fmla="*/ 79 h 88"/>
                <a:gd name="T30" fmla="*/ 38 w 75"/>
                <a:gd name="T31" fmla="*/ 83 h 88"/>
                <a:gd name="T32" fmla="*/ 37 w 75"/>
                <a:gd name="T33" fmla="*/ 88 h 88"/>
                <a:gd name="T34" fmla="*/ 27 w 75"/>
                <a:gd name="T35" fmla="*/ 86 h 88"/>
                <a:gd name="T36" fmla="*/ 16 w 75"/>
                <a:gd name="T37" fmla="*/ 68 h 88"/>
                <a:gd name="T38" fmla="*/ 13 w 75"/>
                <a:gd name="T39" fmla="*/ 56 h 88"/>
                <a:gd name="T40" fmla="*/ 7 w 75"/>
                <a:gd name="T41" fmla="*/ 56 h 88"/>
                <a:gd name="T42" fmla="*/ 0 w 75"/>
                <a:gd name="T43" fmla="*/ 41 h 88"/>
                <a:gd name="T44" fmla="*/ 3 w 75"/>
                <a:gd name="T45" fmla="*/ 30 h 88"/>
                <a:gd name="T46" fmla="*/ 2 w 75"/>
                <a:gd name="T47" fmla="*/ 25 h 88"/>
                <a:gd name="T48" fmla="*/ 13 w 75"/>
                <a:gd name="T49" fmla="*/ 20 h 88"/>
                <a:gd name="T50" fmla="*/ 17 w 75"/>
                <a:gd name="T51" fmla="*/ 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5" h="88">
                  <a:moveTo>
                    <a:pt x="17" y="1"/>
                  </a:moveTo>
                  <a:lnTo>
                    <a:pt x="39" y="5"/>
                  </a:lnTo>
                  <a:lnTo>
                    <a:pt x="41" y="2"/>
                  </a:lnTo>
                  <a:lnTo>
                    <a:pt x="56" y="0"/>
                  </a:lnTo>
                  <a:lnTo>
                    <a:pt x="75" y="6"/>
                  </a:lnTo>
                  <a:lnTo>
                    <a:pt x="65" y="24"/>
                  </a:lnTo>
                  <a:lnTo>
                    <a:pt x="66" y="38"/>
                  </a:lnTo>
                  <a:lnTo>
                    <a:pt x="74" y="50"/>
                  </a:lnTo>
                  <a:lnTo>
                    <a:pt x="70" y="59"/>
                  </a:lnTo>
                  <a:lnTo>
                    <a:pt x="68" y="69"/>
                  </a:lnTo>
                  <a:lnTo>
                    <a:pt x="64" y="77"/>
                  </a:lnTo>
                  <a:lnTo>
                    <a:pt x="53" y="73"/>
                  </a:lnTo>
                  <a:lnTo>
                    <a:pt x="45" y="75"/>
                  </a:lnTo>
                  <a:lnTo>
                    <a:pt x="37" y="73"/>
                  </a:lnTo>
                  <a:lnTo>
                    <a:pt x="35" y="79"/>
                  </a:lnTo>
                  <a:lnTo>
                    <a:pt x="38" y="83"/>
                  </a:lnTo>
                  <a:lnTo>
                    <a:pt x="37" y="88"/>
                  </a:lnTo>
                  <a:lnTo>
                    <a:pt x="27" y="86"/>
                  </a:lnTo>
                  <a:lnTo>
                    <a:pt x="16" y="68"/>
                  </a:lnTo>
                  <a:lnTo>
                    <a:pt x="13" y="56"/>
                  </a:lnTo>
                  <a:lnTo>
                    <a:pt x="7" y="56"/>
                  </a:lnTo>
                  <a:lnTo>
                    <a:pt x="0" y="41"/>
                  </a:lnTo>
                  <a:lnTo>
                    <a:pt x="3" y="30"/>
                  </a:lnTo>
                  <a:lnTo>
                    <a:pt x="2" y="25"/>
                  </a:lnTo>
                  <a:lnTo>
                    <a:pt x="13" y="20"/>
                  </a:lnTo>
                  <a:lnTo>
                    <a:pt x="17" y="1"/>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231" name="Freeform 185">
              <a:extLst>
                <a:ext uri="{FF2B5EF4-FFF2-40B4-BE49-F238E27FC236}">
                  <a16:creationId xmlns:a16="http://schemas.microsoft.com/office/drawing/2014/main" id="{9A5E6E3E-6C0C-6F4F-8765-55713A12C55F}"/>
                </a:ext>
              </a:extLst>
            </p:cNvPr>
            <p:cNvSpPr>
              <a:spLocks/>
            </p:cNvSpPr>
            <p:nvPr/>
          </p:nvSpPr>
          <p:spPr bwMode="auto">
            <a:xfrm>
              <a:off x="6138863" y="2281237"/>
              <a:ext cx="142875" cy="57150"/>
            </a:xfrm>
            <a:custGeom>
              <a:avLst/>
              <a:gdLst>
                <a:gd name="T0" fmla="*/ 29 w 90"/>
                <a:gd name="T1" fmla="*/ 1 h 36"/>
                <a:gd name="T2" fmla="*/ 30 w 90"/>
                <a:gd name="T3" fmla="*/ 3 h 36"/>
                <a:gd name="T4" fmla="*/ 37 w 90"/>
                <a:gd name="T5" fmla="*/ 0 h 36"/>
                <a:gd name="T6" fmla="*/ 45 w 90"/>
                <a:gd name="T7" fmla="*/ 7 h 36"/>
                <a:gd name="T8" fmla="*/ 54 w 90"/>
                <a:gd name="T9" fmla="*/ 3 h 36"/>
                <a:gd name="T10" fmla="*/ 62 w 90"/>
                <a:gd name="T11" fmla="*/ 4 h 36"/>
                <a:gd name="T12" fmla="*/ 74 w 90"/>
                <a:gd name="T13" fmla="*/ 2 h 36"/>
                <a:gd name="T14" fmla="*/ 90 w 90"/>
                <a:gd name="T15" fmla="*/ 10 h 36"/>
                <a:gd name="T16" fmla="*/ 86 w 90"/>
                <a:gd name="T17" fmla="*/ 15 h 36"/>
                <a:gd name="T18" fmla="*/ 84 w 90"/>
                <a:gd name="T19" fmla="*/ 23 h 36"/>
                <a:gd name="T20" fmla="*/ 81 w 90"/>
                <a:gd name="T21" fmla="*/ 25 h 36"/>
                <a:gd name="T22" fmla="*/ 63 w 90"/>
                <a:gd name="T23" fmla="*/ 19 h 36"/>
                <a:gd name="T24" fmla="*/ 57 w 90"/>
                <a:gd name="T25" fmla="*/ 20 h 36"/>
                <a:gd name="T26" fmla="*/ 54 w 90"/>
                <a:gd name="T27" fmla="*/ 25 h 36"/>
                <a:gd name="T28" fmla="*/ 47 w 90"/>
                <a:gd name="T29" fmla="*/ 27 h 36"/>
                <a:gd name="T30" fmla="*/ 45 w 90"/>
                <a:gd name="T31" fmla="*/ 26 h 36"/>
                <a:gd name="T32" fmla="*/ 37 w 90"/>
                <a:gd name="T33" fmla="*/ 29 h 36"/>
                <a:gd name="T34" fmla="*/ 31 w 90"/>
                <a:gd name="T35" fmla="*/ 30 h 36"/>
                <a:gd name="T36" fmla="*/ 30 w 90"/>
                <a:gd name="T37" fmla="*/ 34 h 36"/>
                <a:gd name="T38" fmla="*/ 17 w 90"/>
                <a:gd name="T39" fmla="*/ 36 h 36"/>
                <a:gd name="T40" fmla="*/ 11 w 90"/>
                <a:gd name="T41" fmla="*/ 34 h 36"/>
                <a:gd name="T42" fmla="*/ 2 w 90"/>
                <a:gd name="T43" fmla="*/ 29 h 36"/>
                <a:gd name="T44" fmla="*/ 0 w 90"/>
                <a:gd name="T45" fmla="*/ 22 h 36"/>
                <a:gd name="T46" fmla="*/ 1 w 90"/>
                <a:gd name="T47" fmla="*/ 19 h 36"/>
                <a:gd name="T48" fmla="*/ 2 w 90"/>
                <a:gd name="T49" fmla="*/ 15 h 36"/>
                <a:gd name="T50" fmla="*/ 10 w 90"/>
                <a:gd name="T51" fmla="*/ 15 h 36"/>
                <a:gd name="T52" fmla="*/ 15 w 90"/>
                <a:gd name="T53" fmla="*/ 13 h 36"/>
                <a:gd name="T54" fmla="*/ 15 w 90"/>
                <a:gd name="T55" fmla="*/ 11 h 36"/>
                <a:gd name="T56" fmla="*/ 18 w 90"/>
                <a:gd name="T57" fmla="*/ 10 h 36"/>
                <a:gd name="T58" fmla="*/ 19 w 90"/>
                <a:gd name="T59" fmla="*/ 6 h 36"/>
                <a:gd name="T60" fmla="*/ 22 w 90"/>
                <a:gd name="T61" fmla="*/ 5 h 36"/>
                <a:gd name="T62" fmla="*/ 25 w 90"/>
                <a:gd name="T63" fmla="*/ 1 h 36"/>
                <a:gd name="T64" fmla="*/ 29 w 90"/>
                <a:gd name="T65" fmla="*/ 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36">
                  <a:moveTo>
                    <a:pt x="29" y="1"/>
                  </a:moveTo>
                  <a:lnTo>
                    <a:pt x="30" y="3"/>
                  </a:lnTo>
                  <a:lnTo>
                    <a:pt x="37" y="0"/>
                  </a:lnTo>
                  <a:lnTo>
                    <a:pt x="45" y="7"/>
                  </a:lnTo>
                  <a:lnTo>
                    <a:pt x="54" y="3"/>
                  </a:lnTo>
                  <a:lnTo>
                    <a:pt x="62" y="4"/>
                  </a:lnTo>
                  <a:lnTo>
                    <a:pt x="74" y="2"/>
                  </a:lnTo>
                  <a:lnTo>
                    <a:pt x="90" y="10"/>
                  </a:lnTo>
                  <a:lnTo>
                    <a:pt x="86" y="15"/>
                  </a:lnTo>
                  <a:lnTo>
                    <a:pt x="84" y="23"/>
                  </a:lnTo>
                  <a:lnTo>
                    <a:pt x="81" y="25"/>
                  </a:lnTo>
                  <a:lnTo>
                    <a:pt x="63" y="19"/>
                  </a:lnTo>
                  <a:lnTo>
                    <a:pt x="57" y="20"/>
                  </a:lnTo>
                  <a:lnTo>
                    <a:pt x="54" y="25"/>
                  </a:lnTo>
                  <a:lnTo>
                    <a:pt x="47" y="27"/>
                  </a:lnTo>
                  <a:lnTo>
                    <a:pt x="45" y="26"/>
                  </a:lnTo>
                  <a:lnTo>
                    <a:pt x="37" y="29"/>
                  </a:lnTo>
                  <a:lnTo>
                    <a:pt x="31" y="30"/>
                  </a:lnTo>
                  <a:lnTo>
                    <a:pt x="30" y="34"/>
                  </a:lnTo>
                  <a:lnTo>
                    <a:pt x="17" y="36"/>
                  </a:lnTo>
                  <a:lnTo>
                    <a:pt x="11" y="34"/>
                  </a:lnTo>
                  <a:lnTo>
                    <a:pt x="2" y="29"/>
                  </a:lnTo>
                  <a:lnTo>
                    <a:pt x="0" y="22"/>
                  </a:lnTo>
                  <a:lnTo>
                    <a:pt x="1" y="19"/>
                  </a:lnTo>
                  <a:lnTo>
                    <a:pt x="2" y="15"/>
                  </a:lnTo>
                  <a:lnTo>
                    <a:pt x="10" y="15"/>
                  </a:lnTo>
                  <a:lnTo>
                    <a:pt x="15" y="13"/>
                  </a:lnTo>
                  <a:lnTo>
                    <a:pt x="15" y="11"/>
                  </a:lnTo>
                  <a:lnTo>
                    <a:pt x="18" y="10"/>
                  </a:lnTo>
                  <a:lnTo>
                    <a:pt x="19" y="6"/>
                  </a:lnTo>
                  <a:lnTo>
                    <a:pt x="22" y="5"/>
                  </a:lnTo>
                  <a:lnTo>
                    <a:pt x="25" y="1"/>
                  </a:lnTo>
                  <a:lnTo>
                    <a:pt x="29" y="1"/>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232" name="Freeform 186">
              <a:extLst>
                <a:ext uri="{FF2B5EF4-FFF2-40B4-BE49-F238E27FC236}">
                  <a16:creationId xmlns:a16="http://schemas.microsoft.com/office/drawing/2014/main" id="{42BA3AD7-FAAE-5A44-9940-01770002E992}"/>
                </a:ext>
              </a:extLst>
            </p:cNvPr>
            <p:cNvSpPr>
              <a:spLocks/>
            </p:cNvSpPr>
            <p:nvPr/>
          </p:nvSpPr>
          <p:spPr bwMode="auto">
            <a:xfrm>
              <a:off x="6062663" y="2368550"/>
              <a:ext cx="73025" cy="46038"/>
            </a:xfrm>
            <a:custGeom>
              <a:avLst/>
              <a:gdLst>
                <a:gd name="T0" fmla="*/ 1 w 46"/>
                <a:gd name="T1" fmla="*/ 7 h 29"/>
                <a:gd name="T2" fmla="*/ 15 w 46"/>
                <a:gd name="T3" fmla="*/ 9 h 29"/>
                <a:gd name="T4" fmla="*/ 22 w 46"/>
                <a:gd name="T5" fmla="*/ 4 h 29"/>
                <a:gd name="T6" fmla="*/ 37 w 46"/>
                <a:gd name="T7" fmla="*/ 3 h 29"/>
                <a:gd name="T8" fmla="*/ 39 w 46"/>
                <a:gd name="T9" fmla="*/ 0 h 29"/>
                <a:gd name="T10" fmla="*/ 42 w 46"/>
                <a:gd name="T11" fmla="*/ 0 h 29"/>
                <a:gd name="T12" fmla="*/ 46 w 46"/>
                <a:gd name="T13" fmla="*/ 7 h 29"/>
                <a:gd name="T14" fmla="*/ 33 w 46"/>
                <a:gd name="T15" fmla="*/ 12 h 29"/>
                <a:gd name="T16" fmla="*/ 32 w 46"/>
                <a:gd name="T17" fmla="*/ 21 h 29"/>
                <a:gd name="T18" fmla="*/ 27 w 46"/>
                <a:gd name="T19" fmla="*/ 23 h 29"/>
                <a:gd name="T20" fmla="*/ 27 w 46"/>
                <a:gd name="T21" fmla="*/ 29 h 29"/>
                <a:gd name="T22" fmla="*/ 21 w 46"/>
                <a:gd name="T23" fmla="*/ 28 h 29"/>
                <a:gd name="T24" fmla="*/ 15 w 46"/>
                <a:gd name="T25" fmla="*/ 25 h 29"/>
                <a:gd name="T26" fmla="*/ 12 w 46"/>
                <a:gd name="T27" fmla="*/ 28 h 29"/>
                <a:gd name="T28" fmla="*/ 1 w 46"/>
                <a:gd name="T29" fmla="*/ 28 h 29"/>
                <a:gd name="T30" fmla="*/ 4 w 46"/>
                <a:gd name="T31" fmla="*/ 26 h 29"/>
                <a:gd name="T32" fmla="*/ 0 w 46"/>
                <a:gd name="T33" fmla="*/ 17 h 29"/>
                <a:gd name="T34" fmla="*/ 1 w 46"/>
                <a:gd name="T35" fmla="*/ 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 h="29">
                  <a:moveTo>
                    <a:pt x="1" y="7"/>
                  </a:moveTo>
                  <a:lnTo>
                    <a:pt x="15" y="9"/>
                  </a:lnTo>
                  <a:lnTo>
                    <a:pt x="22" y="4"/>
                  </a:lnTo>
                  <a:lnTo>
                    <a:pt x="37" y="3"/>
                  </a:lnTo>
                  <a:lnTo>
                    <a:pt x="39" y="0"/>
                  </a:lnTo>
                  <a:lnTo>
                    <a:pt x="42" y="0"/>
                  </a:lnTo>
                  <a:lnTo>
                    <a:pt x="46" y="7"/>
                  </a:lnTo>
                  <a:lnTo>
                    <a:pt x="33" y="12"/>
                  </a:lnTo>
                  <a:lnTo>
                    <a:pt x="32" y="21"/>
                  </a:lnTo>
                  <a:lnTo>
                    <a:pt x="27" y="23"/>
                  </a:lnTo>
                  <a:lnTo>
                    <a:pt x="27" y="29"/>
                  </a:lnTo>
                  <a:lnTo>
                    <a:pt x="21" y="28"/>
                  </a:lnTo>
                  <a:lnTo>
                    <a:pt x="15" y="25"/>
                  </a:lnTo>
                  <a:lnTo>
                    <a:pt x="12" y="28"/>
                  </a:lnTo>
                  <a:lnTo>
                    <a:pt x="1" y="28"/>
                  </a:lnTo>
                  <a:lnTo>
                    <a:pt x="4" y="26"/>
                  </a:lnTo>
                  <a:lnTo>
                    <a:pt x="0" y="17"/>
                  </a:lnTo>
                  <a:lnTo>
                    <a:pt x="1" y="7"/>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233" name="Freeform 187">
              <a:extLst>
                <a:ext uri="{FF2B5EF4-FFF2-40B4-BE49-F238E27FC236}">
                  <a16:creationId xmlns:a16="http://schemas.microsoft.com/office/drawing/2014/main" id="{FFAD5061-8189-A341-9D09-552209E7ABA2}"/>
                </a:ext>
              </a:extLst>
            </p:cNvPr>
            <p:cNvSpPr>
              <a:spLocks/>
            </p:cNvSpPr>
            <p:nvPr/>
          </p:nvSpPr>
          <p:spPr bwMode="auto">
            <a:xfrm>
              <a:off x="5965826" y="1685926"/>
              <a:ext cx="263525" cy="411163"/>
            </a:xfrm>
            <a:custGeom>
              <a:avLst/>
              <a:gdLst>
                <a:gd name="T0" fmla="*/ 144 w 166"/>
                <a:gd name="T1" fmla="*/ 61 h 259"/>
                <a:gd name="T2" fmla="*/ 132 w 166"/>
                <a:gd name="T3" fmla="*/ 73 h 259"/>
                <a:gd name="T4" fmla="*/ 137 w 166"/>
                <a:gd name="T5" fmla="*/ 84 h 259"/>
                <a:gd name="T6" fmla="*/ 117 w 166"/>
                <a:gd name="T7" fmla="*/ 100 h 259"/>
                <a:gd name="T8" fmla="*/ 92 w 166"/>
                <a:gd name="T9" fmla="*/ 116 h 259"/>
                <a:gd name="T10" fmla="*/ 85 w 166"/>
                <a:gd name="T11" fmla="*/ 142 h 259"/>
                <a:gd name="T12" fmla="*/ 97 w 166"/>
                <a:gd name="T13" fmla="*/ 156 h 259"/>
                <a:gd name="T14" fmla="*/ 112 w 166"/>
                <a:gd name="T15" fmla="*/ 166 h 259"/>
                <a:gd name="T16" fmla="*/ 102 w 166"/>
                <a:gd name="T17" fmla="*/ 188 h 259"/>
                <a:gd name="T18" fmla="*/ 87 w 166"/>
                <a:gd name="T19" fmla="*/ 193 h 259"/>
                <a:gd name="T20" fmla="*/ 85 w 166"/>
                <a:gd name="T21" fmla="*/ 226 h 259"/>
                <a:gd name="T22" fmla="*/ 78 w 166"/>
                <a:gd name="T23" fmla="*/ 244 h 259"/>
                <a:gd name="T24" fmla="*/ 59 w 166"/>
                <a:gd name="T25" fmla="*/ 242 h 259"/>
                <a:gd name="T26" fmla="*/ 52 w 166"/>
                <a:gd name="T27" fmla="*/ 258 h 259"/>
                <a:gd name="T28" fmla="*/ 35 w 166"/>
                <a:gd name="T29" fmla="*/ 259 h 259"/>
                <a:gd name="T30" fmla="*/ 28 w 166"/>
                <a:gd name="T31" fmla="*/ 240 h 259"/>
                <a:gd name="T32" fmla="*/ 14 w 166"/>
                <a:gd name="T33" fmla="*/ 218 h 259"/>
                <a:gd name="T34" fmla="*/ 0 w 166"/>
                <a:gd name="T35" fmla="*/ 190 h 259"/>
                <a:gd name="T36" fmla="*/ 6 w 166"/>
                <a:gd name="T37" fmla="*/ 179 h 259"/>
                <a:gd name="T38" fmla="*/ 17 w 166"/>
                <a:gd name="T39" fmla="*/ 166 h 259"/>
                <a:gd name="T40" fmla="*/ 20 w 166"/>
                <a:gd name="T41" fmla="*/ 143 h 259"/>
                <a:gd name="T42" fmla="*/ 10 w 166"/>
                <a:gd name="T43" fmla="*/ 134 h 259"/>
                <a:gd name="T44" fmla="*/ 6 w 166"/>
                <a:gd name="T45" fmla="*/ 109 h 259"/>
                <a:gd name="T46" fmla="*/ 14 w 166"/>
                <a:gd name="T47" fmla="*/ 91 h 259"/>
                <a:gd name="T48" fmla="*/ 28 w 166"/>
                <a:gd name="T49" fmla="*/ 91 h 259"/>
                <a:gd name="T50" fmla="*/ 32 w 166"/>
                <a:gd name="T51" fmla="*/ 84 h 259"/>
                <a:gd name="T52" fmla="*/ 26 w 166"/>
                <a:gd name="T53" fmla="*/ 78 h 259"/>
                <a:gd name="T54" fmla="*/ 45 w 166"/>
                <a:gd name="T55" fmla="*/ 52 h 259"/>
                <a:gd name="T56" fmla="*/ 56 w 166"/>
                <a:gd name="T57" fmla="*/ 32 h 259"/>
                <a:gd name="T58" fmla="*/ 63 w 166"/>
                <a:gd name="T59" fmla="*/ 19 h 259"/>
                <a:gd name="T60" fmla="*/ 76 w 166"/>
                <a:gd name="T61" fmla="*/ 19 h 259"/>
                <a:gd name="T62" fmla="*/ 78 w 166"/>
                <a:gd name="T63" fmla="*/ 9 h 259"/>
                <a:gd name="T64" fmla="*/ 103 w 166"/>
                <a:gd name="T65" fmla="*/ 12 h 259"/>
                <a:gd name="T66" fmla="*/ 103 w 166"/>
                <a:gd name="T67" fmla="*/ 1 h 259"/>
                <a:gd name="T68" fmla="*/ 111 w 166"/>
                <a:gd name="T69" fmla="*/ 0 h 259"/>
                <a:gd name="T70" fmla="*/ 131 w 166"/>
                <a:gd name="T71" fmla="*/ 9 h 259"/>
                <a:gd name="T72" fmla="*/ 154 w 166"/>
                <a:gd name="T73" fmla="*/ 21 h 259"/>
                <a:gd name="T74" fmla="*/ 160 w 166"/>
                <a:gd name="T75" fmla="*/ 48 h 259"/>
                <a:gd name="T76" fmla="*/ 166 w 166"/>
                <a:gd name="T77" fmla="*/ 55 h 259"/>
                <a:gd name="T78" fmla="*/ 144 w 166"/>
                <a:gd name="T79" fmla="*/ 61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6" h="259">
                  <a:moveTo>
                    <a:pt x="144" y="61"/>
                  </a:moveTo>
                  <a:lnTo>
                    <a:pt x="132" y="73"/>
                  </a:lnTo>
                  <a:lnTo>
                    <a:pt x="137" y="84"/>
                  </a:lnTo>
                  <a:lnTo>
                    <a:pt x="117" y="100"/>
                  </a:lnTo>
                  <a:lnTo>
                    <a:pt x="92" y="116"/>
                  </a:lnTo>
                  <a:lnTo>
                    <a:pt x="85" y="142"/>
                  </a:lnTo>
                  <a:lnTo>
                    <a:pt x="97" y="156"/>
                  </a:lnTo>
                  <a:lnTo>
                    <a:pt x="112" y="166"/>
                  </a:lnTo>
                  <a:lnTo>
                    <a:pt x="102" y="188"/>
                  </a:lnTo>
                  <a:lnTo>
                    <a:pt x="87" y="193"/>
                  </a:lnTo>
                  <a:lnTo>
                    <a:pt x="85" y="226"/>
                  </a:lnTo>
                  <a:lnTo>
                    <a:pt x="78" y="244"/>
                  </a:lnTo>
                  <a:lnTo>
                    <a:pt x="59" y="242"/>
                  </a:lnTo>
                  <a:lnTo>
                    <a:pt x="52" y="258"/>
                  </a:lnTo>
                  <a:lnTo>
                    <a:pt x="35" y="259"/>
                  </a:lnTo>
                  <a:lnTo>
                    <a:pt x="28" y="240"/>
                  </a:lnTo>
                  <a:lnTo>
                    <a:pt x="14" y="218"/>
                  </a:lnTo>
                  <a:lnTo>
                    <a:pt x="0" y="190"/>
                  </a:lnTo>
                  <a:lnTo>
                    <a:pt x="6" y="179"/>
                  </a:lnTo>
                  <a:lnTo>
                    <a:pt x="17" y="166"/>
                  </a:lnTo>
                  <a:lnTo>
                    <a:pt x="20" y="143"/>
                  </a:lnTo>
                  <a:lnTo>
                    <a:pt x="10" y="134"/>
                  </a:lnTo>
                  <a:lnTo>
                    <a:pt x="6" y="109"/>
                  </a:lnTo>
                  <a:lnTo>
                    <a:pt x="14" y="91"/>
                  </a:lnTo>
                  <a:lnTo>
                    <a:pt x="28" y="91"/>
                  </a:lnTo>
                  <a:lnTo>
                    <a:pt x="32" y="84"/>
                  </a:lnTo>
                  <a:lnTo>
                    <a:pt x="26" y="78"/>
                  </a:lnTo>
                  <a:lnTo>
                    <a:pt x="45" y="52"/>
                  </a:lnTo>
                  <a:lnTo>
                    <a:pt x="56" y="32"/>
                  </a:lnTo>
                  <a:lnTo>
                    <a:pt x="63" y="19"/>
                  </a:lnTo>
                  <a:lnTo>
                    <a:pt x="76" y="19"/>
                  </a:lnTo>
                  <a:lnTo>
                    <a:pt x="78" y="9"/>
                  </a:lnTo>
                  <a:lnTo>
                    <a:pt x="103" y="12"/>
                  </a:lnTo>
                  <a:lnTo>
                    <a:pt x="103" y="1"/>
                  </a:lnTo>
                  <a:lnTo>
                    <a:pt x="111" y="0"/>
                  </a:lnTo>
                  <a:lnTo>
                    <a:pt x="131" y="9"/>
                  </a:lnTo>
                  <a:lnTo>
                    <a:pt x="154" y="21"/>
                  </a:lnTo>
                  <a:lnTo>
                    <a:pt x="160" y="48"/>
                  </a:lnTo>
                  <a:lnTo>
                    <a:pt x="166" y="55"/>
                  </a:lnTo>
                  <a:lnTo>
                    <a:pt x="144" y="61"/>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234" name="Freeform 188">
              <a:extLst>
                <a:ext uri="{FF2B5EF4-FFF2-40B4-BE49-F238E27FC236}">
                  <a16:creationId xmlns:a16="http://schemas.microsoft.com/office/drawing/2014/main" id="{2EC50DD1-B289-0E43-A2D5-D26EB4FCDC37}"/>
                </a:ext>
              </a:extLst>
            </p:cNvPr>
            <p:cNvSpPr>
              <a:spLocks/>
            </p:cNvSpPr>
            <p:nvPr/>
          </p:nvSpPr>
          <p:spPr bwMode="auto">
            <a:xfrm>
              <a:off x="6572250" y="4754564"/>
              <a:ext cx="38100" cy="53975"/>
            </a:xfrm>
            <a:custGeom>
              <a:avLst/>
              <a:gdLst>
                <a:gd name="T0" fmla="*/ 24 w 24"/>
                <a:gd name="T1" fmla="*/ 23 h 34"/>
                <a:gd name="T2" fmla="*/ 20 w 24"/>
                <a:gd name="T3" fmla="*/ 32 h 34"/>
                <a:gd name="T4" fmla="*/ 10 w 24"/>
                <a:gd name="T5" fmla="*/ 34 h 34"/>
                <a:gd name="T6" fmla="*/ 0 w 24"/>
                <a:gd name="T7" fmla="*/ 23 h 34"/>
                <a:gd name="T8" fmla="*/ 0 w 24"/>
                <a:gd name="T9" fmla="*/ 16 h 34"/>
                <a:gd name="T10" fmla="*/ 6 w 24"/>
                <a:gd name="T11" fmla="*/ 8 h 34"/>
                <a:gd name="T12" fmla="*/ 8 w 24"/>
                <a:gd name="T13" fmla="*/ 2 h 34"/>
                <a:gd name="T14" fmla="*/ 13 w 24"/>
                <a:gd name="T15" fmla="*/ 0 h 34"/>
                <a:gd name="T16" fmla="*/ 22 w 24"/>
                <a:gd name="T17" fmla="*/ 4 h 34"/>
                <a:gd name="T18" fmla="*/ 24 w 24"/>
                <a:gd name="T19" fmla="*/ 14 h 34"/>
                <a:gd name="T20" fmla="*/ 24 w 24"/>
                <a:gd name="T2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34">
                  <a:moveTo>
                    <a:pt x="24" y="23"/>
                  </a:moveTo>
                  <a:lnTo>
                    <a:pt x="20" y="32"/>
                  </a:lnTo>
                  <a:lnTo>
                    <a:pt x="10" y="34"/>
                  </a:lnTo>
                  <a:lnTo>
                    <a:pt x="0" y="23"/>
                  </a:lnTo>
                  <a:lnTo>
                    <a:pt x="0" y="16"/>
                  </a:lnTo>
                  <a:lnTo>
                    <a:pt x="6" y="8"/>
                  </a:lnTo>
                  <a:lnTo>
                    <a:pt x="8" y="2"/>
                  </a:lnTo>
                  <a:lnTo>
                    <a:pt x="13" y="0"/>
                  </a:lnTo>
                  <a:lnTo>
                    <a:pt x="22" y="4"/>
                  </a:lnTo>
                  <a:lnTo>
                    <a:pt x="24" y="14"/>
                  </a:lnTo>
                  <a:lnTo>
                    <a:pt x="24" y="23"/>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235" name="Freeform 189">
              <a:extLst>
                <a:ext uri="{FF2B5EF4-FFF2-40B4-BE49-F238E27FC236}">
                  <a16:creationId xmlns:a16="http://schemas.microsoft.com/office/drawing/2014/main" id="{9F5A770C-02D7-4E46-AB02-35BC36744B01}"/>
                </a:ext>
              </a:extLst>
            </p:cNvPr>
            <p:cNvSpPr>
              <a:spLocks/>
            </p:cNvSpPr>
            <p:nvPr/>
          </p:nvSpPr>
          <p:spPr bwMode="auto">
            <a:xfrm>
              <a:off x="6689726" y="2682875"/>
              <a:ext cx="168275" cy="160338"/>
            </a:xfrm>
            <a:custGeom>
              <a:avLst/>
              <a:gdLst>
                <a:gd name="T0" fmla="*/ 56 w 106"/>
                <a:gd name="T1" fmla="*/ 79 h 101"/>
                <a:gd name="T2" fmla="*/ 24 w 106"/>
                <a:gd name="T3" fmla="*/ 101 h 101"/>
                <a:gd name="T4" fmla="*/ 4 w 106"/>
                <a:gd name="T5" fmla="*/ 93 h 101"/>
                <a:gd name="T6" fmla="*/ 3 w 106"/>
                <a:gd name="T7" fmla="*/ 93 h 101"/>
                <a:gd name="T8" fmla="*/ 5 w 106"/>
                <a:gd name="T9" fmla="*/ 90 h 101"/>
                <a:gd name="T10" fmla="*/ 4 w 106"/>
                <a:gd name="T11" fmla="*/ 81 h 101"/>
                <a:gd name="T12" fmla="*/ 7 w 106"/>
                <a:gd name="T13" fmla="*/ 70 h 101"/>
                <a:gd name="T14" fmla="*/ 16 w 106"/>
                <a:gd name="T15" fmla="*/ 62 h 101"/>
                <a:gd name="T16" fmla="*/ 12 w 106"/>
                <a:gd name="T17" fmla="*/ 54 h 101"/>
                <a:gd name="T18" fmla="*/ 4 w 106"/>
                <a:gd name="T19" fmla="*/ 53 h 101"/>
                <a:gd name="T20" fmla="*/ 0 w 106"/>
                <a:gd name="T21" fmla="*/ 37 h 101"/>
                <a:gd name="T22" fmla="*/ 4 w 106"/>
                <a:gd name="T23" fmla="*/ 29 h 101"/>
                <a:gd name="T24" fmla="*/ 8 w 106"/>
                <a:gd name="T25" fmla="*/ 24 h 101"/>
                <a:gd name="T26" fmla="*/ 12 w 106"/>
                <a:gd name="T27" fmla="*/ 20 h 101"/>
                <a:gd name="T28" fmla="*/ 11 w 106"/>
                <a:gd name="T29" fmla="*/ 8 h 101"/>
                <a:gd name="T30" fmla="*/ 17 w 106"/>
                <a:gd name="T31" fmla="*/ 12 h 101"/>
                <a:gd name="T32" fmla="*/ 36 w 106"/>
                <a:gd name="T33" fmla="*/ 6 h 101"/>
                <a:gd name="T34" fmla="*/ 45 w 106"/>
                <a:gd name="T35" fmla="*/ 10 h 101"/>
                <a:gd name="T36" fmla="*/ 59 w 106"/>
                <a:gd name="T37" fmla="*/ 10 h 101"/>
                <a:gd name="T38" fmla="*/ 78 w 106"/>
                <a:gd name="T39" fmla="*/ 3 h 101"/>
                <a:gd name="T40" fmla="*/ 87 w 106"/>
                <a:gd name="T41" fmla="*/ 3 h 101"/>
                <a:gd name="T42" fmla="*/ 106 w 106"/>
                <a:gd name="T43" fmla="*/ 0 h 101"/>
                <a:gd name="T44" fmla="*/ 99 w 106"/>
                <a:gd name="T45" fmla="*/ 13 h 101"/>
                <a:gd name="T46" fmla="*/ 91 w 106"/>
                <a:gd name="T47" fmla="*/ 18 h 101"/>
                <a:gd name="T48" fmla="*/ 94 w 106"/>
                <a:gd name="T49" fmla="*/ 33 h 101"/>
                <a:gd name="T50" fmla="*/ 91 w 106"/>
                <a:gd name="T51" fmla="*/ 58 h 101"/>
                <a:gd name="T52" fmla="*/ 56 w 106"/>
                <a:gd name="T53" fmla="*/ 7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6" h="101">
                  <a:moveTo>
                    <a:pt x="56" y="79"/>
                  </a:moveTo>
                  <a:lnTo>
                    <a:pt x="24" y="101"/>
                  </a:lnTo>
                  <a:lnTo>
                    <a:pt x="4" y="93"/>
                  </a:lnTo>
                  <a:lnTo>
                    <a:pt x="3" y="93"/>
                  </a:lnTo>
                  <a:lnTo>
                    <a:pt x="5" y="90"/>
                  </a:lnTo>
                  <a:lnTo>
                    <a:pt x="4" y="81"/>
                  </a:lnTo>
                  <a:lnTo>
                    <a:pt x="7" y="70"/>
                  </a:lnTo>
                  <a:lnTo>
                    <a:pt x="16" y="62"/>
                  </a:lnTo>
                  <a:lnTo>
                    <a:pt x="12" y="54"/>
                  </a:lnTo>
                  <a:lnTo>
                    <a:pt x="4" y="53"/>
                  </a:lnTo>
                  <a:lnTo>
                    <a:pt x="0" y="37"/>
                  </a:lnTo>
                  <a:lnTo>
                    <a:pt x="4" y="29"/>
                  </a:lnTo>
                  <a:lnTo>
                    <a:pt x="8" y="24"/>
                  </a:lnTo>
                  <a:lnTo>
                    <a:pt x="12" y="20"/>
                  </a:lnTo>
                  <a:lnTo>
                    <a:pt x="11" y="8"/>
                  </a:lnTo>
                  <a:lnTo>
                    <a:pt x="17" y="12"/>
                  </a:lnTo>
                  <a:lnTo>
                    <a:pt x="36" y="6"/>
                  </a:lnTo>
                  <a:lnTo>
                    <a:pt x="45" y="10"/>
                  </a:lnTo>
                  <a:lnTo>
                    <a:pt x="59" y="10"/>
                  </a:lnTo>
                  <a:lnTo>
                    <a:pt x="78" y="3"/>
                  </a:lnTo>
                  <a:lnTo>
                    <a:pt x="87" y="3"/>
                  </a:lnTo>
                  <a:lnTo>
                    <a:pt x="106" y="0"/>
                  </a:lnTo>
                  <a:lnTo>
                    <a:pt x="99" y="13"/>
                  </a:lnTo>
                  <a:lnTo>
                    <a:pt x="91" y="18"/>
                  </a:lnTo>
                  <a:lnTo>
                    <a:pt x="94" y="33"/>
                  </a:lnTo>
                  <a:lnTo>
                    <a:pt x="91" y="58"/>
                  </a:lnTo>
                  <a:lnTo>
                    <a:pt x="56" y="79"/>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236" name="Freeform 190">
              <a:extLst>
                <a:ext uri="{FF2B5EF4-FFF2-40B4-BE49-F238E27FC236}">
                  <a16:creationId xmlns:a16="http://schemas.microsoft.com/office/drawing/2014/main" id="{E40EDFCE-95DD-2142-8E2E-DA7F2228FBBA}"/>
                </a:ext>
              </a:extLst>
            </p:cNvPr>
            <p:cNvSpPr>
              <a:spLocks/>
            </p:cNvSpPr>
            <p:nvPr/>
          </p:nvSpPr>
          <p:spPr bwMode="auto">
            <a:xfrm>
              <a:off x="6097587" y="3136900"/>
              <a:ext cx="298450" cy="527050"/>
            </a:xfrm>
            <a:custGeom>
              <a:avLst/>
              <a:gdLst>
                <a:gd name="T0" fmla="*/ 18 w 188"/>
                <a:gd name="T1" fmla="*/ 219 h 332"/>
                <a:gd name="T2" fmla="*/ 19 w 188"/>
                <a:gd name="T3" fmla="*/ 209 h 332"/>
                <a:gd name="T4" fmla="*/ 8 w 188"/>
                <a:gd name="T5" fmla="*/ 209 h 332"/>
                <a:gd name="T6" fmla="*/ 8 w 188"/>
                <a:gd name="T7" fmla="*/ 196 h 332"/>
                <a:gd name="T8" fmla="*/ 0 w 188"/>
                <a:gd name="T9" fmla="*/ 188 h 332"/>
                <a:gd name="T10" fmla="*/ 7 w 188"/>
                <a:gd name="T11" fmla="*/ 161 h 332"/>
                <a:gd name="T12" fmla="*/ 30 w 188"/>
                <a:gd name="T13" fmla="*/ 141 h 332"/>
                <a:gd name="T14" fmla="*/ 30 w 188"/>
                <a:gd name="T15" fmla="*/ 114 h 332"/>
                <a:gd name="T16" fmla="*/ 37 w 188"/>
                <a:gd name="T17" fmla="*/ 72 h 332"/>
                <a:gd name="T18" fmla="*/ 40 w 188"/>
                <a:gd name="T19" fmla="*/ 63 h 332"/>
                <a:gd name="T20" fmla="*/ 33 w 188"/>
                <a:gd name="T21" fmla="*/ 56 h 332"/>
                <a:gd name="T22" fmla="*/ 32 w 188"/>
                <a:gd name="T23" fmla="*/ 49 h 332"/>
                <a:gd name="T24" fmla="*/ 25 w 188"/>
                <a:gd name="T25" fmla="*/ 44 h 332"/>
                <a:gd name="T26" fmla="*/ 20 w 188"/>
                <a:gd name="T27" fmla="*/ 11 h 332"/>
                <a:gd name="T28" fmla="*/ 38 w 188"/>
                <a:gd name="T29" fmla="*/ 0 h 332"/>
                <a:gd name="T30" fmla="*/ 111 w 188"/>
                <a:gd name="T31" fmla="*/ 40 h 332"/>
                <a:gd name="T32" fmla="*/ 184 w 188"/>
                <a:gd name="T33" fmla="*/ 80 h 332"/>
                <a:gd name="T34" fmla="*/ 188 w 188"/>
                <a:gd name="T35" fmla="*/ 162 h 332"/>
                <a:gd name="T36" fmla="*/ 172 w 188"/>
                <a:gd name="T37" fmla="*/ 161 h 332"/>
                <a:gd name="T38" fmla="*/ 164 w 188"/>
                <a:gd name="T39" fmla="*/ 176 h 332"/>
                <a:gd name="T40" fmla="*/ 160 w 188"/>
                <a:gd name="T41" fmla="*/ 189 h 332"/>
                <a:gd name="T42" fmla="*/ 163 w 188"/>
                <a:gd name="T43" fmla="*/ 194 h 332"/>
                <a:gd name="T44" fmla="*/ 158 w 188"/>
                <a:gd name="T45" fmla="*/ 200 h 332"/>
                <a:gd name="T46" fmla="*/ 160 w 188"/>
                <a:gd name="T47" fmla="*/ 209 h 332"/>
                <a:gd name="T48" fmla="*/ 155 w 188"/>
                <a:gd name="T49" fmla="*/ 217 h 332"/>
                <a:gd name="T50" fmla="*/ 154 w 188"/>
                <a:gd name="T51" fmla="*/ 225 h 332"/>
                <a:gd name="T52" fmla="*/ 160 w 188"/>
                <a:gd name="T53" fmla="*/ 224 h 332"/>
                <a:gd name="T54" fmla="*/ 164 w 188"/>
                <a:gd name="T55" fmla="*/ 232 h 332"/>
                <a:gd name="T56" fmla="*/ 164 w 188"/>
                <a:gd name="T57" fmla="*/ 244 h 332"/>
                <a:gd name="T58" fmla="*/ 171 w 188"/>
                <a:gd name="T59" fmla="*/ 250 h 332"/>
                <a:gd name="T60" fmla="*/ 171 w 188"/>
                <a:gd name="T61" fmla="*/ 255 h 332"/>
                <a:gd name="T62" fmla="*/ 160 w 188"/>
                <a:gd name="T63" fmla="*/ 258 h 332"/>
                <a:gd name="T64" fmla="*/ 151 w 188"/>
                <a:gd name="T65" fmla="*/ 267 h 332"/>
                <a:gd name="T66" fmla="*/ 138 w 188"/>
                <a:gd name="T67" fmla="*/ 290 h 332"/>
                <a:gd name="T68" fmla="*/ 121 w 188"/>
                <a:gd name="T69" fmla="*/ 299 h 332"/>
                <a:gd name="T70" fmla="*/ 103 w 188"/>
                <a:gd name="T71" fmla="*/ 298 h 332"/>
                <a:gd name="T72" fmla="*/ 98 w 188"/>
                <a:gd name="T73" fmla="*/ 300 h 332"/>
                <a:gd name="T74" fmla="*/ 100 w 188"/>
                <a:gd name="T75" fmla="*/ 307 h 332"/>
                <a:gd name="T76" fmla="*/ 90 w 188"/>
                <a:gd name="T77" fmla="*/ 314 h 332"/>
                <a:gd name="T78" fmla="*/ 83 w 188"/>
                <a:gd name="T79" fmla="*/ 323 h 332"/>
                <a:gd name="T80" fmla="*/ 59 w 188"/>
                <a:gd name="T81" fmla="*/ 330 h 332"/>
                <a:gd name="T82" fmla="*/ 55 w 188"/>
                <a:gd name="T83" fmla="*/ 326 h 332"/>
                <a:gd name="T84" fmla="*/ 52 w 188"/>
                <a:gd name="T85" fmla="*/ 325 h 332"/>
                <a:gd name="T86" fmla="*/ 48 w 188"/>
                <a:gd name="T87" fmla="*/ 331 h 332"/>
                <a:gd name="T88" fmla="*/ 33 w 188"/>
                <a:gd name="T89" fmla="*/ 332 h 332"/>
                <a:gd name="T90" fmla="*/ 36 w 188"/>
                <a:gd name="T91" fmla="*/ 326 h 332"/>
                <a:gd name="T92" fmla="*/ 30 w 188"/>
                <a:gd name="T93" fmla="*/ 312 h 332"/>
                <a:gd name="T94" fmla="*/ 28 w 188"/>
                <a:gd name="T95" fmla="*/ 304 h 332"/>
                <a:gd name="T96" fmla="*/ 20 w 188"/>
                <a:gd name="T97" fmla="*/ 300 h 332"/>
                <a:gd name="T98" fmla="*/ 9 w 188"/>
                <a:gd name="T99" fmla="*/ 288 h 332"/>
                <a:gd name="T100" fmla="*/ 13 w 188"/>
                <a:gd name="T101" fmla="*/ 278 h 332"/>
                <a:gd name="T102" fmla="*/ 21 w 188"/>
                <a:gd name="T103" fmla="*/ 280 h 332"/>
                <a:gd name="T104" fmla="*/ 26 w 188"/>
                <a:gd name="T105" fmla="*/ 279 h 332"/>
                <a:gd name="T106" fmla="*/ 36 w 188"/>
                <a:gd name="T107" fmla="*/ 279 h 332"/>
                <a:gd name="T108" fmla="*/ 26 w 188"/>
                <a:gd name="T109" fmla="*/ 260 h 332"/>
                <a:gd name="T110" fmla="*/ 27 w 188"/>
                <a:gd name="T111" fmla="*/ 246 h 332"/>
                <a:gd name="T112" fmla="*/ 25 w 188"/>
                <a:gd name="T113" fmla="*/ 233 h 332"/>
                <a:gd name="T114" fmla="*/ 18 w 188"/>
                <a:gd name="T115" fmla="*/ 219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8" h="332">
                  <a:moveTo>
                    <a:pt x="18" y="219"/>
                  </a:moveTo>
                  <a:lnTo>
                    <a:pt x="19" y="209"/>
                  </a:lnTo>
                  <a:lnTo>
                    <a:pt x="8" y="209"/>
                  </a:lnTo>
                  <a:lnTo>
                    <a:pt x="8" y="196"/>
                  </a:lnTo>
                  <a:lnTo>
                    <a:pt x="0" y="188"/>
                  </a:lnTo>
                  <a:lnTo>
                    <a:pt x="7" y="161"/>
                  </a:lnTo>
                  <a:lnTo>
                    <a:pt x="30" y="141"/>
                  </a:lnTo>
                  <a:lnTo>
                    <a:pt x="30" y="114"/>
                  </a:lnTo>
                  <a:lnTo>
                    <a:pt x="37" y="72"/>
                  </a:lnTo>
                  <a:lnTo>
                    <a:pt x="40" y="63"/>
                  </a:lnTo>
                  <a:lnTo>
                    <a:pt x="33" y="56"/>
                  </a:lnTo>
                  <a:lnTo>
                    <a:pt x="32" y="49"/>
                  </a:lnTo>
                  <a:lnTo>
                    <a:pt x="25" y="44"/>
                  </a:lnTo>
                  <a:lnTo>
                    <a:pt x="20" y="11"/>
                  </a:lnTo>
                  <a:lnTo>
                    <a:pt x="38" y="0"/>
                  </a:lnTo>
                  <a:lnTo>
                    <a:pt x="111" y="40"/>
                  </a:lnTo>
                  <a:lnTo>
                    <a:pt x="184" y="80"/>
                  </a:lnTo>
                  <a:lnTo>
                    <a:pt x="188" y="162"/>
                  </a:lnTo>
                  <a:lnTo>
                    <a:pt x="172" y="161"/>
                  </a:lnTo>
                  <a:lnTo>
                    <a:pt x="164" y="176"/>
                  </a:lnTo>
                  <a:lnTo>
                    <a:pt x="160" y="189"/>
                  </a:lnTo>
                  <a:lnTo>
                    <a:pt x="163" y="194"/>
                  </a:lnTo>
                  <a:lnTo>
                    <a:pt x="158" y="200"/>
                  </a:lnTo>
                  <a:lnTo>
                    <a:pt x="160" y="209"/>
                  </a:lnTo>
                  <a:lnTo>
                    <a:pt x="155" y="217"/>
                  </a:lnTo>
                  <a:lnTo>
                    <a:pt x="154" y="225"/>
                  </a:lnTo>
                  <a:lnTo>
                    <a:pt x="160" y="224"/>
                  </a:lnTo>
                  <a:lnTo>
                    <a:pt x="164" y="232"/>
                  </a:lnTo>
                  <a:lnTo>
                    <a:pt x="164" y="244"/>
                  </a:lnTo>
                  <a:lnTo>
                    <a:pt x="171" y="250"/>
                  </a:lnTo>
                  <a:lnTo>
                    <a:pt x="171" y="255"/>
                  </a:lnTo>
                  <a:lnTo>
                    <a:pt x="160" y="258"/>
                  </a:lnTo>
                  <a:lnTo>
                    <a:pt x="151" y="267"/>
                  </a:lnTo>
                  <a:lnTo>
                    <a:pt x="138" y="290"/>
                  </a:lnTo>
                  <a:lnTo>
                    <a:pt x="121" y="299"/>
                  </a:lnTo>
                  <a:lnTo>
                    <a:pt x="103" y="298"/>
                  </a:lnTo>
                  <a:lnTo>
                    <a:pt x="98" y="300"/>
                  </a:lnTo>
                  <a:lnTo>
                    <a:pt x="100" y="307"/>
                  </a:lnTo>
                  <a:lnTo>
                    <a:pt x="90" y="314"/>
                  </a:lnTo>
                  <a:lnTo>
                    <a:pt x="83" y="323"/>
                  </a:lnTo>
                  <a:lnTo>
                    <a:pt x="59" y="330"/>
                  </a:lnTo>
                  <a:lnTo>
                    <a:pt x="55" y="326"/>
                  </a:lnTo>
                  <a:lnTo>
                    <a:pt x="52" y="325"/>
                  </a:lnTo>
                  <a:lnTo>
                    <a:pt x="48" y="331"/>
                  </a:lnTo>
                  <a:lnTo>
                    <a:pt x="33" y="332"/>
                  </a:lnTo>
                  <a:lnTo>
                    <a:pt x="36" y="326"/>
                  </a:lnTo>
                  <a:lnTo>
                    <a:pt x="30" y="312"/>
                  </a:lnTo>
                  <a:lnTo>
                    <a:pt x="28" y="304"/>
                  </a:lnTo>
                  <a:lnTo>
                    <a:pt x="20" y="300"/>
                  </a:lnTo>
                  <a:lnTo>
                    <a:pt x="9" y="288"/>
                  </a:lnTo>
                  <a:lnTo>
                    <a:pt x="13" y="278"/>
                  </a:lnTo>
                  <a:lnTo>
                    <a:pt x="21" y="280"/>
                  </a:lnTo>
                  <a:lnTo>
                    <a:pt x="26" y="279"/>
                  </a:lnTo>
                  <a:lnTo>
                    <a:pt x="36" y="279"/>
                  </a:lnTo>
                  <a:lnTo>
                    <a:pt x="26" y="260"/>
                  </a:lnTo>
                  <a:lnTo>
                    <a:pt x="27" y="246"/>
                  </a:lnTo>
                  <a:lnTo>
                    <a:pt x="25" y="233"/>
                  </a:lnTo>
                  <a:lnTo>
                    <a:pt x="18" y="219"/>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237" name="Freeform 191">
              <a:extLst>
                <a:ext uri="{FF2B5EF4-FFF2-40B4-BE49-F238E27FC236}">
                  <a16:creationId xmlns:a16="http://schemas.microsoft.com/office/drawing/2014/main" id="{9BB4CFA1-EDA8-CA4F-A904-2829C7C5B0E8}"/>
                </a:ext>
              </a:extLst>
            </p:cNvPr>
            <p:cNvSpPr>
              <a:spLocks/>
            </p:cNvSpPr>
            <p:nvPr/>
          </p:nvSpPr>
          <p:spPr bwMode="auto">
            <a:xfrm>
              <a:off x="5703888" y="3544889"/>
              <a:ext cx="55563" cy="168275"/>
            </a:xfrm>
            <a:custGeom>
              <a:avLst/>
              <a:gdLst>
                <a:gd name="T0" fmla="*/ 35 w 35"/>
                <a:gd name="T1" fmla="*/ 102 h 106"/>
                <a:gd name="T2" fmla="*/ 21 w 35"/>
                <a:gd name="T3" fmla="*/ 106 h 106"/>
                <a:gd name="T4" fmla="*/ 17 w 35"/>
                <a:gd name="T5" fmla="*/ 99 h 106"/>
                <a:gd name="T6" fmla="*/ 12 w 35"/>
                <a:gd name="T7" fmla="*/ 86 h 106"/>
                <a:gd name="T8" fmla="*/ 10 w 35"/>
                <a:gd name="T9" fmla="*/ 75 h 106"/>
                <a:gd name="T10" fmla="*/ 14 w 35"/>
                <a:gd name="T11" fmla="*/ 57 h 106"/>
                <a:gd name="T12" fmla="*/ 10 w 35"/>
                <a:gd name="T13" fmla="*/ 49 h 106"/>
                <a:gd name="T14" fmla="*/ 8 w 35"/>
                <a:gd name="T15" fmla="*/ 33 h 106"/>
                <a:gd name="T16" fmla="*/ 8 w 35"/>
                <a:gd name="T17" fmla="*/ 18 h 106"/>
                <a:gd name="T18" fmla="*/ 0 w 35"/>
                <a:gd name="T19" fmla="*/ 7 h 106"/>
                <a:gd name="T20" fmla="*/ 2 w 35"/>
                <a:gd name="T21" fmla="*/ 0 h 106"/>
                <a:gd name="T22" fmla="*/ 18 w 35"/>
                <a:gd name="T23" fmla="*/ 1 h 106"/>
                <a:gd name="T24" fmla="*/ 15 w 35"/>
                <a:gd name="T25" fmla="*/ 12 h 106"/>
                <a:gd name="T26" fmla="*/ 21 w 35"/>
                <a:gd name="T27" fmla="*/ 18 h 106"/>
                <a:gd name="T28" fmla="*/ 27 w 35"/>
                <a:gd name="T29" fmla="*/ 25 h 106"/>
                <a:gd name="T30" fmla="*/ 28 w 35"/>
                <a:gd name="T31" fmla="*/ 36 h 106"/>
                <a:gd name="T32" fmla="*/ 32 w 35"/>
                <a:gd name="T33" fmla="*/ 40 h 106"/>
                <a:gd name="T34" fmla="*/ 31 w 35"/>
                <a:gd name="T35" fmla="*/ 88 h 106"/>
                <a:gd name="T36" fmla="*/ 35 w 35"/>
                <a:gd name="T37" fmla="*/ 10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 h="106">
                  <a:moveTo>
                    <a:pt x="35" y="102"/>
                  </a:moveTo>
                  <a:lnTo>
                    <a:pt x="21" y="106"/>
                  </a:lnTo>
                  <a:lnTo>
                    <a:pt x="17" y="99"/>
                  </a:lnTo>
                  <a:lnTo>
                    <a:pt x="12" y="86"/>
                  </a:lnTo>
                  <a:lnTo>
                    <a:pt x="10" y="75"/>
                  </a:lnTo>
                  <a:lnTo>
                    <a:pt x="14" y="57"/>
                  </a:lnTo>
                  <a:lnTo>
                    <a:pt x="10" y="49"/>
                  </a:lnTo>
                  <a:lnTo>
                    <a:pt x="8" y="33"/>
                  </a:lnTo>
                  <a:lnTo>
                    <a:pt x="8" y="18"/>
                  </a:lnTo>
                  <a:lnTo>
                    <a:pt x="0" y="7"/>
                  </a:lnTo>
                  <a:lnTo>
                    <a:pt x="2" y="0"/>
                  </a:lnTo>
                  <a:lnTo>
                    <a:pt x="18" y="1"/>
                  </a:lnTo>
                  <a:lnTo>
                    <a:pt x="15" y="12"/>
                  </a:lnTo>
                  <a:lnTo>
                    <a:pt x="21" y="18"/>
                  </a:lnTo>
                  <a:lnTo>
                    <a:pt x="27" y="25"/>
                  </a:lnTo>
                  <a:lnTo>
                    <a:pt x="28" y="36"/>
                  </a:lnTo>
                  <a:lnTo>
                    <a:pt x="32" y="40"/>
                  </a:lnTo>
                  <a:lnTo>
                    <a:pt x="31" y="88"/>
                  </a:lnTo>
                  <a:lnTo>
                    <a:pt x="35" y="102"/>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238" name="Freeform 192">
              <a:extLst>
                <a:ext uri="{FF2B5EF4-FFF2-40B4-BE49-F238E27FC236}">
                  <a16:creationId xmlns:a16="http://schemas.microsoft.com/office/drawing/2014/main" id="{597131A1-7474-8942-B79E-CC297019B205}"/>
                </a:ext>
              </a:extLst>
            </p:cNvPr>
            <p:cNvSpPr>
              <a:spLocks/>
            </p:cNvSpPr>
            <p:nvPr/>
          </p:nvSpPr>
          <p:spPr bwMode="auto">
            <a:xfrm>
              <a:off x="8504238" y="3235326"/>
              <a:ext cx="252413" cy="485775"/>
            </a:xfrm>
            <a:custGeom>
              <a:avLst/>
              <a:gdLst>
                <a:gd name="T0" fmla="*/ 93 w 159"/>
                <a:gd name="T1" fmla="*/ 162 h 306"/>
                <a:gd name="T2" fmla="*/ 78 w 159"/>
                <a:gd name="T3" fmla="*/ 146 h 306"/>
                <a:gd name="T4" fmla="*/ 63 w 159"/>
                <a:gd name="T5" fmla="*/ 169 h 306"/>
                <a:gd name="T6" fmla="*/ 52 w 159"/>
                <a:gd name="T7" fmla="*/ 217 h 306"/>
                <a:gd name="T8" fmla="*/ 66 w 159"/>
                <a:gd name="T9" fmla="*/ 233 h 306"/>
                <a:gd name="T10" fmla="*/ 79 w 159"/>
                <a:gd name="T11" fmla="*/ 270 h 306"/>
                <a:gd name="T12" fmla="*/ 101 w 159"/>
                <a:gd name="T13" fmla="*/ 284 h 306"/>
                <a:gd name="T14" fmla="*/ 106 w 159"/>
                <a:gd name="T15" fmla="*/ 304 h 306"/>
                <a:gd name="T16" fmla="*/ 91 w 159"/>
                <a:gd name="T17" fmla="*/ 295 h 306"/>
                <a:gd name="T18" fmla="*/ 73 w 159"/>
                <a:gd name="T19" fmla="*/ 290 h 306"/>
                <a:gd name="T20" fmla="*/ 62 w 159"/>
                <a:gd name="T21" fmla="*/ 272 h 306"/>
                <a:gd name="T22" fmla="*/ 42 w 159"/>
                <a:gd name="T23" fmla="*/ 250 h 306"/>
                <a:gd name="T24" fmla="*/ 36 w 159"/>
                <a:gd name="T25" fmla="*/ 251 h 306"/>
                <a:gd name="T26" fmla="*/ 41 w 159"/>
                <a:gd name="T27" fmla="*/ 218 h 306"/>
                <a:gd name="T28" fmla="*/ 56 w 159"/>
                <a:gd name="T29" fmla="*/ 177 h 306"/>
                <a:gd name="T30" fmla="*/ 46 w 159"/>
                <a:gd name="T31" fmla="*/ 149 h 306"/>
                <a:gd name="T32" fmla="*/ 29 w 159"/>
                <a:gd name="T33" fmla="*/ 121 h 306"/>
                <a:gd name="T34" fmla="*/ 30 w 159"/>
                <a:gd name="T35" fmla="*/ 106 h 306"/>
                <a:gd name="T36" fmla="*/ 25 w 159"/>
                <a:gd name="T37" fmla="*/ 75 h 306"/>
                <a:gd name="T38" fmla="*/ 0 w 159"/>
                <a:gd name="T39" fmla="*/ 41 h 306"/>
                <a:gd name="T40" fmla="*/ 12 w 159"/>
                <a:gd name="T41" fmla="*/ 15 h 306"/>
                <a:gd name="T42" fmla="*/ 34 w 159"/>
                <a:gd name="T43" fmla="*/ 5 h 306"/>
                <a:gd name="T44" fmla="*/ 52 w 159"/>
                <a:gd name="T45" fmla="*/ 7 h 306"/>
                <a:gd name="T46" fmla="*/ 67 w 159"/>
                <a:gd name="T47" fmla="*/ 20 h 306"/>
                <a:gd name="T48" fmla="*/ 69 w 159"/>
                <a:gd name="T49" fmla="*/ 61 h 306"/>
                <a:gd name="T50" fmla="*/ 93 w 159"/>
                <a:gd name="T51" fmla="*/ 52 h 306"/>
                <a:gd name="T52" fmla="*/ 106 w 159"/>
                <a:gd name="T53" fmla="*/ 44 h 306"/>
                <a:gd name="T54" fmla="*/ 136 w 159"/>
                <a:gd name="T55" fmla="*/ 62 h 306"/>
                <a:gd name="T56" fmla="*/ 157 w 159"/>
                <a:gd name="T57" fmla="*/ 101 h 306"/>
                <a:gd name="T58" fmla="*/ 154 w 159"/>
                <a:gd name="T59" fmla="*/ 128 h 306"/>
                <a:gd name="T60" fmla="*/ 113 w 159"/>
                <a:gd name="T61" fmla="*/ 129 h 306"/>
                <a:gd name="T62" fmla="*/ 110 w 159"/>
                <a:gd name="T63" fmla="*/ 171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9" h="306">
                  <a:moveTo>
                    <a:pt x="110" y="171"/>
                  </a:moveTo>
                  <a:lnTo>
                    <a:pt x="93" y="162"/>
                  </a:lnTo>
                  <a:lnTo>
                    <a:pt x="78" y="162"/>
                  </a:lnTo>
                  <a:lnTo>
                    <a:pt x="78" y="146"/>
                  </a:lnTo>
                  <a:lnTo>
                    <a:pt x="62" y="146"/>
                  </a:lnTo>
                  <a:lnTo>
                    <a:pt x="63" y="169"/>
                  </a:lnTo>
                  <a:lnTo>
                    <a:pt x="56" y="199"/>
                  </a:lnTo>
                  <a:lnTo>
                    <a:pt x="52" y="217"/>
                  </a:lnTo>
                  <a:lnTo>
                    <a:pt x="54" y="233"/>
                  </a:lnTo>
                  <a:lnTo>
                    <a:pt x="66" y="233"/>
                  </a:lnTo>
                  <a:lnTo>
                    <a:pt x="75" y="252"/>
                  </a:lnTo>
                  <a:lnTo>
                    <a:pt x="79" y="270"/>
                  </a:lnTo>
                  <a:lnTo>
                    <a:pt x="90" y="282"/>
                  </a:lnTo>
                  <a:lnTo>
                    <a:pt x="101" y="284"/>
                  </a:lnTo>
                  <a:lnTo>
                    <a:pt x="111" y="295"/>
                  </a:lnTo>
                  <a:lnTo>
                    <a:pt x="106" y="304"/>
                  </a:lnTo>
                  <a:lnTo>
                    <a:pt x="93" y="306"/>
                  </a:lnTo>
                  <a:lnTo>
                    <a:pt x="91" y="295"/>
                  </a:lnTo>
                  <a:lnTo>
                    <a:pt x="76" y="286"/>
                  </a:lnTo>
                  <a:lnTo>
                    <a:pt x="73" y="290"/>
                  </a:lnTo>
                  <a:lnTo>
                    <a:pt x="66" y="282"/>
                  </a:lnTo>
                  <a:lnTo>
                    <a:pt x="62" y="272"/>
                  </a:lnTo>
                  <a:lnTo>
                    <a:pt x="51" y="260"/>
                  </a:lnTo>
                  <a:lnTo>
                    <a:pt x="42" y="250"/>
                  </a:lnTo>
                  <a:lnTo>
                    <a:pt x="40" y="263"/>
                  </a:lnTo>
                  <a:lnTo>
                    <a:pt x="36" y="251"/>
                  </a:lnTo>
                  <a:lnTo>
                    <a:pt x="37" y="238"/>
                  </a:lnTo>
                  <a:lnTo>
                    <a:pt x="41" y="218"/>
                  </a:lnTo>
                  <a:lnTo>
                    <a:pt x="48" y="197"/>
                  </a:lnTo>
                  <a:lnTo>
                    <a:pt x="56" y="177"/>
                  </a:lnTo>
                  <a:lnTo>
                    <a:pt x="47" y="158"/>
                  </a:lnTo>
                  <a:lnTo>
                    <a:pt x="46" y="149"/>
                  </a:lnTo>
                  <a:lnTo>
                    <a:pt x="43" y="137"/>
                  </a:lnTo>
                  <a:lnTo>
                    <a:pt x="29" y="121"/>
                  </a:lnTo>
                  <a:lnTo>
                    <a:pt x="24" y="110"/>
                  </a:lnTo>
                  <a:lnTo>
                    <a:pt x="30" y="106"/>
                  </a:lnTo>
                  <a:lnTo>
                    <a:pt x="34" y="88"/>
                  </a:lnTo>
                  <a:lnTo>
                    <a:pt x="25" y="75"/>
                  </a:lnTo>
                  <a:lnTo>
                    <a:pt x="11" y="60"/>
                  </a:lnTo>
                  <a:lnTo>
                    <a:pt x="0" y="41"/>
                  </a:lnTo>
                  <a:lnTo>
                    <a:pt x="7" y="37"/>
                  </a:lnTo>
                  <a:lnTo>
                    <a:pt x="12" y="15"/>
                  </a:lnTo>
                  <a:lnTo>
                    <a:pt x="25" y="14"/>
                  </a:lnTo>
                  <a:lnTo>
                    <a:pt x="34" y="5"/>
                  </a:lnTo>
                  <a:lnTo>
                    <a:pt x="43" y="0"/>
                  </a:lnTo>
                  <a:lnTo>
                    <a:pt x="52" y="7"/>
                  </a:lnTo>
                  <a:lnTo>
                    <a:pt x="55" y="19"/>
                  </a:lnTo>
                  <a:lnTo>
                    <a:pt x="67" y="20"/>
                  </a:lnTo>
                  <a:lnTo>
                    <a:pt x="66" y="42"/>
                  </a:lnTo>
                  <a:lnTo>
                    <a:pt x="69" y="61"/>
                  </a:lnTo>
                  <a:lnTo>
                    <a:pt x="87" y="48"/>
                  </a:lnTo>
                  <a:lnTo>
                    <a:pt x="93" y="52"/>
                  </a:lnTo>
                  <a:lnTo>
                    <a:pt x="103" y="51"/>
                  </a:lnTo>
                  <a:lnTo>
                    <a:pt x="106" y="44"/>
                  </a:lnTo>
                  <a:lnTo>
                    <a:pt x="120" y="45"/>
                  </a:lnTo>
                  <a:lnTo>
                    <a:pt x="136" y="62"/>
                  </a:lnTo>
                  <a:lnTo>
                    <a:pt x="140" y="83"/>
                  </a:lnTo>
                  <a:lnTo>
                    <a:pt x="157" y="101"/>
                  </a:lnTo>
                  <a:lnTo>
                    <a:pt x="159" y="119"/>
                  </a:lnTo>
                  <a:lnTo>
                    <a:pt x="154" y="128"/>
                  </a:lnTo>
                  <a:lnTo>
                    <a:pt x="136" y="125"/>
                  </a:lnTo>
                  <a:lnTo>
                    <a:pt x="113" y="129"/>
                  </a:lnTo>
                  <a:lnTo>
                    <a:pt x="103" y="146"/>
                  </a:lnTo>
                  <a:lnTo>
                    <a:pt x="110" y="171"/>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239" name="Freeform 193">
              <a:extLst>
                <a:ext uri="{FF2B5EF4-FFF2-40B4-BE49-F238E27FC236}">
                  <a16:creationId xmlns:a16="http://schemas.microsoft.com/office/drawing/2014/main" id="{8B463583-30FF-CF46-879A-205EB42C1908}"/>
                </a:ext>
              </a:extLst>
            </p:cNvPr>
            <p:cNvSpPr>
              <a:spLocks/>
            </p:cNvSpPr>
            <p:nvPr/>
          </p:nvSpPr>
          <p:spPr bwMode="auto">
            <a:xfrm>
              <a:off x="7526338" y="2559050"/>
              <a:ext cx="219075" cy="139700"/>
            </a:xfrm>
            <a:custGeom>
              <a:avLst/>
              <a:gdLst>
                <a:gd name="T0" fmla="*/ 54 w 138"/>
                <a:gd name="T1" fmla="*/ 15 h 88"/>
                <a:gd name="T2" fmla="*/ 50 w 138"/>
                <a:gd name="T3" fmla="*/ 22 h 88"/>
                <a:gd name="T4" fmla="*/ 30 w 138"/>
                <a:gd name="T5" fmla="*/ 18 h 88"/>
                <a:gd name="T6" fmla="*/ 32 w 138"/>
                <a:gd name="T7" fmla="*/ 30 h 88"/>
                <a:gd name="T8" fmla="*/ 50 w 138"/>
                <a:gd name="T9" fmla="*/ 29 h 88"/>
                <a:gd name="T10" fmla="*/ 73 w 138"/>
                <a:gd name="T11" fmla="*/ 35 h 88"/>
                <a:gd name="T12" fmla="*/ 104 w 138"/>
                <a:gd name="T13" fmla="*/ 32 h 88"/>
                <a:gd name="T14" fmla="*/ 113 w 138"/>
                <a:gd name="T15" fmla="*/ 51 h 88"/>
                <a:gd name="T16" fmla="*/ 119 w 138"/>
                <a:gd name="T17" fmla="*/ 49 h 88"/>
                <a:gd name="T18" fmla="*/ 130 w 138"/>
                <a:gd name="T19" fmla="*/ 54 h 88"/>
                <a:gd name="T20" fmla="*/ 132 w 138"/>
                <a:gd name="T21" fmla="*/ 62 h 88"/>
                <a:gd name="T22" fmla="*/ 138 w 138"/>
                <a:gd name="T23" fmla="*/ 74 h 88"/>
                <a:gd name="T24" fmla="*/ 120 w 138"/>
                <a:gd name="T25" fmla="*/ 74 h 88"/>
                <a:gd name="T26" fmla="*/ 108 w 138"/>
                <a:gd name="T27" fmla="*/ 72 h 88"/>
                <a:gd name="T28" fmla="*/ 99 w 138"/>
                <a:gd name="T29" fmla="*/ 81 h 88"/>
                <a:gd name="T30" fmla="*/ 92 w 138"/>
                <a:gd name="T31" fmla="*/ 83 h 88"/>
                <a:gd name="T32" fmla="*/ 88 w 138"/>
                <a:gd name="T33" fmla="*/ 88 h 88"/>
                <a:gd name="T34" fmla="*/ 79 w 138"/>
                <a:gd name="T35" fmla="*/ 81 h 88"/>
                <a:gd name="T36" fmla="*/ 76 w 138"/>
                <a:gd name="T37" fmla="*/ 64 h 88"/>
                <a:gd name="T38" fmla="*/ 71 w 138"/>
                <a:gd name="T39" fmla="*/ 63 h 88"/>
                <a:gd name="T40" fmla="*/ 71 w 138"/>
                <a:gd name="T41" fmla="*/ 56 h 88"/>
                <a:gd name="T42" fmla="*/ 60 w 138"/>
                <a:gd name="T43" fmla="*/ 51 h 88"/>
                <a:gd name="T44" fmla="*/ 55 w 138"/>
                <a:gd name="T45" fmla="*/ 59 h 88"/>
                <a:gd name="T46" fmla="*/ 55 w 138"/>
                <a:gd name="T47" fmla="*/ 67 h 88"/>
                <a:gd name="T48" fmla="*/ 53 w 138"/>
                <a:gd name="T49" fmla="*/ 70 h 88"/>
                <a:gd name="T50" fmla="*/ 43 w 138"/>
                <a:gd name="T51" fmla="*/ 70 h 88"/>
                <a:gd name="T52" fmla="*/ 40 w 138"/>
                <a:gd name="T53" fmla="*/ 79 h 88"/>
                <a:gd name="T54" fmla="*/ 33 w 138"/>
                <a:gd name="T55" fmla="*/ 75 h 88"/>
                <a:gd name="T56" fmla="*/ 22 w 138"/>
                <a:gd name="T57" fmla="*/ 82 h 88"/>
                <a:gd name="T58" fmla="*/ 16 w 138"/>
                <a:gd name="T59" fmla="*/ 79 h 88"/>
                <a:gd name="T60" fmla="*/ 21 w 138"/>
                <a:gd name="T61" fmla="*/ 58 h 88"/>
                <a:gd name="T62" fmla="*/ 13 w 138"/>
                <a:gd name="T63" fmla="*/ 43 h 88"/>
                <a:gd name="T64" fmla="*/ 0 w 138"/>
                <a:gd name="T65" fmla="*/ 38 h 88"/>
                <a:gd name="T66" fmla="*/ 2 w 138"/>
                <a:gd name="T67" fmla="*/ 29 h 88"/>
                <a:gd name="T68" fmla="*/ 16 w 138"/>
                <a:gd name="T69" fmla="*/ 30 h 88"/>
                <a:gd name="T70" fmla="*/ 21 w 138"/>
                <a:gd name="T71" fmla="*/ 19 h 88"/>
                <a:gd name="T72" fmla="*/ 23 w 138"/>
                <a:gd name="T73" fmla="*/ 5 h 88"/>
                <a:gd name="T74" fmla="*/ 44 w 138"/>
                <a:gd name="T75" fmla="*/ 0 h 88"/>
                <a:gd name="T76" fmla="*/ 43 w 138"/>
                <a:gd name="T77" fmla="*/ 10 h 88"/>
                <a:gd name="T78" fmla="*/ 47 w 138"/>
                <a:gd name="T79" fmla="*/ 16 h 88"/>
                <a:gd name="T80" fmla="*/ 54 w 138"/>
                <a:gd name="T81" fmla="*/ 1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8" h="88">
                  <a:moveTo>
                    <a:pt x="54" y="15"/>
                  </a:moveTo>
                  <a:lnTo>
                    <a:pt x="50" y="22"/>
                  </a:lnTo>
                  <a:lnTo>
                    <a:pt x="30" y="18"/>
                  </a:lnTo>
                  <a:lnTo>
                    <a:pt x="32" y="30"/>
                  </a:lnTo>
                  <a:lnTo>
                    <a:pt x="50" y="29"/>
                  </a:lnTo>
                  <a:lnTo>
                    <a:pt x="73" y="35"/>
                  </a:lnTo>
                  <a:lnTo>
                    <a:pt x="104" y="32"/>
                  </a:lnTo>
                  <a:lnTo>
                    <a:pt x="113" y="51"/>
                  </a:lnTo>
                  <a:lnTo>
                    <a:pt x="119" y="49"/>
                  </a:lnTo>
                  <a:lnTo>
                    <a:pt x="130" y="54"/>
                  </a:lnTo>
                  <a:lnTo>
                    <a:pt x="132" y="62"/>
                  </a:lnTo>
                  <a:lnTo>
                    <a:pt x="138" y="74"/>
                  </a:lnTo>
                  <a:lnTo>
                    <a:pt x="120" y="74"/>
                  </a:lnTo>
                  <a:lnTo>
                    <a:pt x="108" y="72"/>
                  </a:lnTo>
                  <a:lnTo>
                    <a:pt x="99" y="81"/>
                  </a:lnTo>
                  <a:lnTo>
                    <a:pt x="92" y="83"/>
                  </a:lnTo>
                  <a:lnTo>
                    <a:pt x="88" y="88"/>
                  </a:lnTo>
                  <a:lnTo>
                    <a:pt x="79" y="81"/>
                  </a:lnTo>
                  <a:lnTo>
                    <a:pt x="76" y="64"/>
                  </a:lnTo>
                  <a:lnTo>
                    <a:pt x="71" y="63"/>
                  </a:lnTo>
                  <a:lnTo>
                    <a:pt x="71" y="56"/>
                  </a:lnTo>
                  <a:lnTo>
                    <a:pt x="60" y="51"/>
                  </a:lnTo>
                  <a:lnTo>
                    <a:pt x="55" y="59"/>
                  </a:lnTo>
                  <a:lnTo>
                    <a:pt x="55" y="67"/>
                  </a:lnTo>
                  <a:lnTo>
                    <a:pt x="53" y="70"/>
                  </a:lnTo>
                  <a:lnTo>
                    <a:pt x="43" y="70"/>
                  </a:lnTo>
                  <a:lnTo>
                    <a:pt x="40" y="79"/>
                  </a:lnTo>
                  <a:lnTo>
                    <a:pt x="33" y="75"/>
                  </a:lnTo>
                  <a:lnTo>
                    <a:pt x="22" y="82"/>
                  </a:lnTo>
                  <a:lnTo>
                    <a:pt x="16" y="79"/>
                  </a:lnTo>
                  <a:lnTo>
                    <a:pt x="21" y="58"/>
                  </a:lnTo>
                  <a:lnTo>
                    <a:pt x="13" y="43"/>
                  </a:lnTo>
                  <a:lnTo>
                    <a:pt x="0" y="38"/>
                  </a:lnTo>
                  <a:lnTo>
                    <a:pt x="2" y="29"/>
                  </a:lnTo>
                  <a:lnTo>
                    <a:pt x="16" y="30"/>
                  </a:lnTo>
                  <a:lnTo>
                    <a:pt x="21" y="19"/>
                  </a:lnTo>
                  <a:lnTo>
                    <a:pt x="23" y="5"/>
                  </a:lnTo>
                  <a:lnTo>
                    <a:pt x="44" y="0"/>
                  </a:lnTo>
                  <a:lnTo>
                    <a:pt x="43" y="10"/>
                  </a:lnTo>
                  <a:lnTo>
                    <a:pt x="47" y="16"/>
                  </a:lnTo>
                  <a:lnTo>
                    <a:pt x="54" y="15"/>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240" name="Freeform 194">
              <a:extLst>
                <a:ext uri="{FF2B5EF4-FFF2-40B4-BE49-F238E27FC236}">
                  <a16:creationId xmlns:a16="http://schemas.microsoft.com/office/drawing/2014/main" id="{E1BE352C-9B58-D448-B5CB-D756E48D34A7}"/>
                </a:ext>
              </a:extLst>
            </p:cNvPr>
            <p:cNvSpPr>
              <a:spLocks/>
            </p:cNvSpPr>
            <p:nvPr/>
          </p:nvSpPr>
          <p:spPr bwMode="auto">
            <a:xfrm>
              <a:off x="7104063" y="2501901"/>
              <a:ext cx="411163" cy="244475"/>
            </a:xfrm>
            <a:custGeom>
              <a:avLst/>
              <a:gdLst>
                <a:gd name="T0" fmla="*/ 176 w 259"/>
                <a:gd name="T1" fmla="*/ 146 h 154"/>
                <a:gd name="T2" fmla="*/ 170 w 259"/>
                <a:gd name="T3" fmla="*/ 129 h 154"/>
                <a:gd name="T4" fmla="*/ 157 w 259"/>
                <a:gd name="T5" fmla="*/ 128 h 154"/>
                <a:gd name="T6" fmla="*/ 134 w 259"/>
                <a:gd name="T7" fmla="*/ 110 h 154"/>
                <a:gd name="T8" fmla="*/ 120 w 259"/>
                <a:gd name="T9" fmla="*/ 107 h 154"/>
                <a:gd name="T10" fmla="*/ 99 w 259"/>
                <a:gd name="T11" fmla="*/ 97 h 154"/>
                <a:gd name="T12" fmla="*/ 86 w 259"/>
                <a:gd name="T13" fmla="*/ 95 h 154"/>
                <a:gd name="T14" fmla="*/ 79 w 259"/>
                <a:gd name="T15" fmla="*/ 99 h 154"/>
                <a:gd name="T16" fmla="*/ 68 w 259"/>
                <a:gd name="T17" fmla="*/ 98 h 154"/>
                <a:gd name="T18" fmla="*/ 58 w 259"/>
                <a:gd name="T19" fmla="*/ 110 h 154"/>
                <a:gd name="T20" fmla="*/ 44 w 259"/>
                <a:gd name="T21" fmla="*/ 114 h 154"/>
                <a:gd name="T22" fmla="*/ 38 w 259"/>
                <a:gd name="T23" fmla="*/ 100 h 154"/>
                <a:gd name="T24" fmla="*/ 36 w 259"/>
                <a:gd name="T25" fmla="*/ 78 h 154"/>
                <a:gd name="T26" fmla="*/ 21 w 259"/>
                <a:gd name="T27" fmla="*/ 71 h 154"/>
                <a:gd name="T28" fmla="*/ 23 w 259"/>
                <a:gd name="T29" fmla="*/ 57 h 154"/>
                <a:gd name="T30" fmla="*/ 11 w 259"/>
                <a:gd name="T31" fmla="*/ 56 h 154"/>
                <a:gd name="T32" fmla="*/ 11 w 259"/>
                <a:gd name="T33" fmla="*/ 38 h 154"/>
                <a:gd name="T34" fmla="*/ 28 w 259"/>
                <a:gd name="T35" fmla="*/ 43 h 154"/>
                <a:gd name="T36" fmla="*/ 41 w 259"/>
                <a:gd name="T37" fmla="*/ 37 h 154"/>
                <a:gd name="T38" fmla="*/ 27 w 259"/>
                <a:gd name="T39" fmla="*/ 25 h 154"/>
                <a:gd name="T40" fmla="*/ 19 w 259"/>
                <a:gd name="T41" fmla="*/ 13 h 154"/>
                <a:gd name="T42" fmla="*/ 7 w 259"/>
                <a:gd name="T43" fmla="*/ 18 h 154"/>
                <a:gd name="T44" fmla="*/ 8 w 259"/>
                <a:gd name="T45" fmla="*/ 33 h 154"/>
                <a:gd name="T46" fmla="*/ 0 w 259"/>
                <a:gd name="T47" fmla="*/ 20 h 154"/>
                <a:gd name="T48" fmla="*/ 6 w 259"/>
                <a:gd name="T49" fmla="*/ 13 h 154"/>
                <a:gd name="T50" fmla="*/ 24 w 259"/>
                <a:gd name="T51" fmla="*/ 9 h 154"/>
                <a:gd name="T52" fmla="*/ 37 w 259"/>
                <a:gd name="T53" fmla="*/ 14 h 154"/>
                <a:gd name="T54" fmla="*/ 52 w 259"/>
                <a:gd name="T55" fmla="*/ 30 h 154"/>
                <a:gd name="T56" fmla="*/ 61 w 259"/>
                <a:gd name="T57" fmla="*/ 29 h 154"/>
                <a:gd name="T58" fmla="*/ 80 w 259"/>
                <a:gd name="T59" fmla="*/ 29 h 154"/>
                <a:gd name="T60" fmla="*/ 74 w 259"/>
                <a:gd name="T61" fmla="*/ 19 h 154"/>
                <a:gd name="T62" fmla="*/ 87 w 259"/>
                <a:gd name="T63" fmla="*/ 12 h 154"/>
                <a:gd name="T64" fmla="*/ 98 w 259"/>
                <a:gd name="T65" fmla="*/ 0 h 154"/>
                <a:gd name="T66" fmla="*/ 123 w 259"/>
                <a:gd name="T67" fmla="*/ 11 h 154"/>
                <a:gd name="T68" fmla="*/ 129 w 259"/>
                <a:gd name="T69" fmla="*/ 27 h 154"/>
                <a:gd name="T70" fmla="*/ 137 w 259"/>
                <a:gd name="T71" fmla="*/ 31 h 154"/>
                <a:gd name="T72" fmla="*/ 155 w 259"/>
                <a:gd name="T73" fmla="*/ 30 h 154"/>
                <a:gd name="T74" fmla="*/ 161 w 259"/>
                <a:gd name="T75" fmla="*/ 34 h 154"/>
                <a:gd name="T76" fmla="*/ 175 w 259"/>
                <a:gd name="T77" fmla="*/ 55 h 154"/>
                <a:gd name="T78" fmla="*/ 198 w 259"/>
                <a:gd name="T79" fmla="*/ 69 h 154"/>
                <a:gd name="T80" fmla="*/ 211 w 259"/>
                <a:gd name="T81" fmla="*/ 79 h 154"/>
                <a:gd name="T82" fmla="*/ 231 w 259"/>
                <a:gd name="T83" fmla="*/ 89 h 154"/>
                <a:gd name="T84" fmla="*/ 256 w 259"/>
                <a:gd name="T85" fmla="*/ 98 h 154"/>
                <a:gd name="T86" fmla="*/ 259 w 259"/>
                <a:gd name="T87" fmla="*/ 111 h 154"/>
                <a:gd name="T88" fmla="*/ 254 w 259"/>
                <a:gd name="T89" fmla="*/ 110 h 154"/>
                <a:gd name="T90" fmla="*/ 244 w 259"/>
                <a:gd name="T91" fmla="*/ 105 h 154"/>
                <a:gd name="T92" fmla="*/ 243 w 259"/>
                <a:gd name="T93" fmla="*/ 112 h 154"/>
                <a:gd name="T94" fmla="*/ 230 w 259"/>
                <a:gd name="T95" fmla="*/ 116 h 154"/>
                <a:gd name="T96" fmla="*/ 230 w 259"/>
                <a:gd name="T97" fmla="*/ 133 h 154"/>
                <a:gd name="T98" fmla="*/ 222 w 259"/>
                <a:gd name="T99" fmla="*/ 139 h 154"/>
                <a:gd name="T100" fmla="*/ 209 w 259"/>
                <a:gd name="T101" fmla="*/ 142 h 154"/>
                <a:gd name="T102" fmla="*/ 207 w 259"/>
                <a:gd name="T103" fmla="*/ 151 h 154"/>
                <a:gd name="T104" fmla="*/ 195 w 259"/>
                <a:gd name="T105" fmla="*/ 154 h 154"/>
                <a:gd name="T106" fmla="*/ 176 w 259"/>
                <a:gd name="T107" fmla="*/ 14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9" h="154">
                  <a:moveTo>
                    <a:pt x="176" y="146"/>
                  </a:moveTo>
                  <a:lnTo>
                    <a:pt x="170" y="129"/>
                  </a:lnTo>
                  <a:lnTo>
                    <a:pt x="157" y="128"/>
                  </a:lnTo>
                  <a:lnTo>
                    <a:pt x="134" y="110"/>
                  </a:lnTo>
                  <a:lnTo>
                    <a:pt x="120" y="107"/>
                  </a:lnTo>
                  <a:lnTo>
                    <a:pt x="99" y="97"/>
                  </a:lnTo>
                  <a:lnTo>
                    <a:pt x="86" y="95"/>
                  </a:lnTo>
                  <a:lnTo>
                    <a:pt x="79" y="99"/>
                  </a:lnTo>
                  <a:lnTo>
                    <a:pt x="68" y="98"/>
                  </a:lnTo>
                  <a:lnTo>
                    <a:pt x="58" y="110"/>
                  </a:lnTo>
                  <a:lnTo>
                    <a:pt x="44" y="114"/>
                  </a:lnTo>
                  <a:lnTo>
                    <a:pt x="38" y="100"/>
                  </a:lnTo>
                  <a:lnTo>
                    <a:pt x="36" y="78"/>
                  </a:lnTo>
                  <a:lnTo>
                    <a:pt x="21" y="71"/>
                  </a:lnTo>
                  <a:lnTo>
                    <a:pt x="23" y="57"/>
                  </a:lnTo>
                  <a:lnTo>
                    <a:pt x="11" y="56"/>
                  </a:lnTo>
                  <a:lnTo>
                    <a:pt x="11" y="38"/>
                  </a:lnTo>
                  <a:lnTo>
                    <a:pt x="28" y="43"/>
                  </a:lnTo>
                  <a:lnTo>
                    <a:pt x="41" y="37"/>
                  </a:lnTo>
                  <a:lnTo>
                    <a:pt x="27" y="25"/>
                  </a:lnTo>
                  <a:lnTo>
                    <a:pt x="19" y="13"/>
                  </a:lnTo>
                  <a:lnTo>
                    <a:pt x="7" y="18"/>
                  </a:lnTo>
                  <a:lnTo>
                    <a:pt x="8" y="33"/>
                  </a:lnTo>
                  <a:lnTo>
                    <a:pt x="0" y="20"/>
                  </a:lnTo>
                  <a:lnTo>
                    <a:pt x="6" y="13"/>
                  </a:lnTo>
                  <a:lnTo>
                    <a:pt x="24" y="9"/>
                  </a:lnTo>
                  <a:lnTo>
                    <a:pt x="37" y="14"/>
                  </a:lnTo>
                  <a:lnTo>
                    <a:pt x="52" y="30"/>
                  </a:lnTo>
                  <a:lnTo>
                    <a:pt x="61" y="29"/>
                  </a:lnTo>
                  <a:lnTo>
                    <a:pt x="80" y="29"/>
                  </a:lnTo>
                  <a:lnTo>
                    <a:pt x="74" y="19"/>
                  </a:lnTo>
                  <a:lnTo>
                    <a:pt x="87" y="12"/>
                  </a:lnTo>
                  <a:lnTo>
                    <a:pt x="98" y="0"/>
                  </a:lnTo>
                  <a:lnTo>
                    <a:pt x="123" y="11"/>
                  </a:lnTo>
                  <a:lnTo>
                    <a:pt x="129" y="27"/>
                  </a:lnTo>
                  <a:lnTo>
                    <a:pt x="137" y="31"/>
                  </a:lnTo>
                  <a:lnTo>
                    <a:pt x="155" y="30"/>
                  </a:lnTo>
                  <a:lnTo>
                    <a:pt x="161" y="34"/>
                  </a:lnTo>
                  <a:lnTo>
                    <a:pt x="175" y="55"/>
                  </a:lnTo>
                  <a:lnTo>
                    <a:pt x="198" y="69"/>
                  </a:lnTo>
                  <a:lnTo>
                    <a:pt x="211" y="79"/>
                  </a:lnTo>
                  <a:lnTo>
                    <a:pt x="231" y="89"/>
                  </a:lnTo>
                  <a:lnTo>
                    <a:pt x="256" y="98"/>
                  </a:lnTo>
                  <a:lnTo>
                    <a:pt x="259" y="111"/>
                  </a:lnTo>
                  <a:lnTo>
                    <a:pt x="254" y="110"/>
                  </a:lnTo>
                  <a:lnTo>
                    <a:pt x="244" y="105"/>
                  </a:lnTo>
                  <a:lnTo>
                    <a:pt x="243" y="112"/>
                  </a:lnTo>
                  <a:lnTo>
                    <a:pt x="230" y="116"/>
                  </a:lnTo>
                  <a:lnTo>
                    <a:pt x="230" y="133"/>
                  </a:lnTo>
                  <a:lnTo>
                    <a:pt x="222" y="139"/>
                  </a:lnTo>
                  <a:lnTo>
                    <a:pt x="209" y="142"/>
                  </a:lnTo>
                  <a:lnTo>
                    <a:pt x="207" y="151"/>
                  </a:lnTo>
                  <a:lnTo>
                    <a:pt x="195" y="154"/>
                  </a:lnTo>
                  <a:lnTo>
                    <a:pt x="176" y="146"/>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241" name="Freeform 195">
              <a:extLst>
                <a:ext uri="{FF2B5EF4-FFF2-40B4-BE49-F238E27FC236}">
                  <a16:creationId xmlns:a16="http://schemas.microsoft.com/office/drawing/2014/main" id="{DBF7FB53-5ED4-2D46-92AB-A81D43972DC9}"/>
                </a:ext>
              </a:extLst>
            </p:cNvPr>
            <p:cNvSpPr>
              <a:spLocks/>
            </p:cNvSpPr>
            <p:nvPr/>
          </p:nvSpPr>
          <p:spPr bwMode="auto">
            <a:xfrm>
              <a:off x="9339262" y="4181476"/>
              <a:ext cx="69850" cy="36513"/>
            </a:xfrm>
            <a:custGeom>
              <a:avLst/>
              <a:gdLst>
                <a:gd name="T0" fmla="*/ 0 w 44"/>
                <a:gd name="T1" fmla="*/ 13 h 23"/>
                <a:gd name="T2" fmla="*/ 2 w 44"/>
                <a:gd name="T3" fmla="*/ 8 h 23"/>
                <a:gd name="T4" fmla="*/ 19 w 44"/>
                <a:gd name="T5" fmla="*/ 4 h 23"/>
                <a:gd name="T6" fmla="*/ 32 w 44"/>
                <a:gd name="T7" fmla="*/ 3 h 23"/>
                <a:gd name="T8" fmla="*/ 37 w 44"/>
                <a:gd name="T9" fmla="*/ 0 h 23"/>
                <a:gd name="T10" fmla="*/ 44 w 44"/>
                <a:gd name="T11" fmla="*/ 3 h 23"/>
                <a:gd name="T12" fmla="*/ 37 w 44"/>
                <a:gd name="T13" fmla="*/ 9 h 23"/>
                <a:gd name="T14" fmla="*/ 17 w 44"/>
                <a:gd name="T15" fmla="*/ 18 h 23"/>
                <a:gd name="T16" fmla="*/ 1 w 44"/>
                <a:gd name="T17" fmla="*/ 23 h 23"/>
                <a:gd name="T18" fmla="*/ 1 w 44"/>
                <a:gd name="T19" fmla="*/ 17 h 23"/>
                <a:gd name="T20" fmla="*/ 0 w 44"/>
                <a:gd name="T21"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23">
                  <a:moveTo>
                    <a:pt x="0" y="13"/>
                  </a:moveTo>
                  <a:lnTo>
                    <a:pt x="2" y="8"/>
                  </a:lnTo>
                  <a:lnTo>
                    <a:pt x="19" y="4"/>
                  </a:lnTo>
                  <a:lnTo>
                    <a:pt x="32" y="3"/>
                  </a:lnTo>
                  <a:lnTo>
                    <a:pt x="37" y="0"/>
                  </a:lnTo>
                  <a:lnTo>
                    <a:pt x="44" y="3"/>
                  </a:lnTo>
                  <a:lnTo>
                    <a:pt x="37" y="9"/>
                  </a:lnTo>
                  <a:lnTo>
                    <a:pt x="17" y="18"/>
                  </a:lnTo>
                  <a:lnTo>
                    <a:pt x="1" y="23"/>
                  </a:lnTo>
                  <a:lnTo>
                    <a:pt x="1" y="17"/>
                  </a:lnTo>
                  <a:lnTo>
                    <a:pt x="0" y="13"/>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242" name="Freeform 196">
              <a:extLst>
                <a:ext uri="{FF2B5EF4-FFF2-40B4-BE49-F238E27FC236}">
                  <a16:creationId xmlns:a16="http://schemas.microsoft.com/office/drawing/2014/main" id="{36AC785D-92C0-6646-84BF-6FFDA72997AE}"/>
                </a:ext>
              </a:extLst>
            </p:cNvPr>
            <p:cNvSpPr>
              <a:spLocks/>
            </p:cNvSpPr>
            <p:nvPr/>
          </p:nvSpPr>
          <p:spPr bwMode="auto">
            <a:xfrm>
              <a:off x="3906837" y="3549651"/>
              <a:ext cx="31750" cy="30163"/>
            </a:xfrm>
            <a:custGeom>
              <a:avLst/>
              <a:gdLst>
                <a:gd name="T0" fmla="*/ 6 w 20"/>
                <a:gd name="T1" fmla="*/ 3 h 19"/>
                <a:gd name="T2" fmla="*/ 16 w 20"/>
                <a:gd name="T3" fmla="*/ 0 h 19"/>
                <a:gd name="T4" fmla="*/ 20 w 20"/>
                <a:gd name="T5" fmla="*/ 1 h 19"/>
                <a:gd name="T6" fmla="*/ 19 w 20"/>
                <a:gd name="T7" fmla="*/ 16 h 19"/>
                <a:gd name="T8" fmla="*/ 3 w 20"/>
                <a:gd name="T9" fmla="*/ 19 h 19"/>
                <a:gd name="T10" fmla="*/ 0 w 20"/>
                <a:gd name="T11" fmla="*/ 17 h 19"/>
                <a:gd name="T12" fmla="*/ 6 w 20"/>
                <a:gd name="T13" fmla="*/ 11 h 19"/>
                <a:gd name="T14" fmla="*/ 6 w 20"/>
                <a:gd name="T15" fmla="*/ 3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9">
                  <a:moveTo>
                    <a:pt x="6" y="3"/>
                  </a:moveTo>
                  <a:lnTo>
                    <a:pt x="16" y="0"/>
                  </a:lnTo>
                  <a:lnTo>
                    <a:pt x="20" y="1"/>
                  </a:lnTo>
                  <a:lnTo>
                    <a:pt x="19" y="16"/>
                  </a:lnTo>
                  <a:lnTo>
                    <a:pt x="3" y="19"/>
                  </a:lnTo>
                  <a:lnTo>
                    <a:pt x="0" y="17"/>
                  </a:lnTo>
                  <a:lnTo>
                    <a:pt x="6" y="11"/>
                  </a:lnTo>
                  <a:lnTo>
                    <a:pt x="6" y="3"/>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243" name="Freeform 197">
              <a:extLst>
                <a:ext uri="{FF2B5EF4-FFF2-40B4-BE49-F238E27FC236}">
                  <a16:creationId xmlns:a16="http://schemas.microsoft.com/office/drawing/2014/main" id="{A864BC15-1376-7E49-9852-036F2D11C4A0}"/>
                </a:ext>
              </a:extLst>
            </p:cNvPr>
            <p:cNvSpPr>
              <a:spLocks/>
            </p:cNvSpPr>
            <p:nvPr/>
          </p:nvSpPr>
          <p:spPr bwMode="auto">
            <a:xfrm>
              <a:off x="5913438" y="2678113"/>
              <a:ext cx="111125" cy="231775"/>
            </a:xfrm>
            <a:custGeom>
              <a:avLst/>
              <a:gdLst>
                <a:gd name="T0" fmla="*/ 36 w 70"/>
                <a:gd name="T1" fmla="*/ 146 h 146"/>
                <a:gd name="T2" fmla="*/ 28 w 70"/>
                <a:gd name="T3" fmla="*/ 109 h 146"/>
                <a:gd name="T4" fmla="*/ 17 w 70"/>
                <a:gd name="T5" fmla="*/ 100 h 146"/>
                <a:gd name="T6" fmla="*/ 17 w 70"/>
                <a:gd name="T7" fmla="*/ 95 h 146"/>
                <a:gd name="T8" fmla="*/ 2 w 70"/>
                <a:gd name="T9" fmla="*/ 83 h 146"/>
                <a:gd name="T10" fmla="*/ 0 w 70"/>
                <a:gd name="T11" fmla="*/ 67 h 146"/>
                <a:gd name="T12" fmla="*/ 10 w 70"/>
                <a:gd name="T13" fmla="*/ 56 h 146"/>
                <a:gd name="T14" fmla="*/ 14 w 70"/>
                <a:gd name="T15" fmla="*/ 39 h 146"/>
                <a:gd name="T16" fmla="*/ 11 w 70"/>
                <a:gd name="T17" fmla="*/ 19 h 146"/>
                <a:gd name="T18" fmla="*/ 14 w 70"/>
                <a:gd name="T19" fmla="*/ 8 h 146"/>
                <a:gd name="T20" fmla="*/ 32 w 70"/>
                <a:gd name="T21" fmla="*/ 0 h 146"/>
                <a:gd name="T22" fmla="*/ 44 w 70"/>
                <a:gd name="T23" fmla="*/ 3 h 146"/>
                <a:gd name="T24" fmla="*/ 44 w 70"/>
                <a:gd name="T25" fmla="*/ 13 h 146"/>
                <a:gd name="T26" fmla="*/ 59 w 70"/>
                <a:gd name="T27" fmla="*/ 6 h 146"/>
                <a:gd name="T28" fmla="*/ 60 w 70"/>
                <a:gd name="T29" fmla="*/ 9 h 146"/>
                <a:gd name="T30" fmla="*/ 52 w 70"/>
                <a:gd name="T31" fmla="*/ 19 h 146"/>
                <a:gd name="T32" fmla="*/ 52 w 70"/>
                <a:gd name="T33" fmla="*/ 29 h 146"/>
                <a:gd name="T34" fmla="*/ 58 w 70"/>
                <a:gd name="T35" fmla="*/ 34 h 146"/>
                <a:gd name="T36" fmla="*/ 56 w 70"/>
                <a:gd name="T37" fmla="*/ 52 h 146"/>
                <a:gd name="T38" fmla="*/ 45 w 70"/>
                <a:gd name="T39" fmla="*/ 63 h 146"/>
                <a:gd name="T40" fmla="*/ 49 w 70"/>
                <a:gd name="T41" fmla="*/ 74 h 146"/>
                <a:gd name="T42" fmla="*/ 58 w 70"/>
                <a:gd name="T43" fmla="*/ 74 h 146"/>
                <a:gd name="T44" fmla="*/ 63 w 70"/>
                <a:gd name="T45" fmla="*/ 84 h 146"/>
                <a:gd name="T46" fmla="*/ 70 w 70"/>
                <a:gd name="T47" fmla="*/ 87 h 146"/>
                <a:gd name="T48" fmla="*/ 69 w 70"/>
                <a:gd name="T49" fmla="*/ 103 h 146"/>
                <a:gd name="T50" fmla="*/ 61 w 70"/>
                <a:gd name="T51" fmla="*/ 109 h 146"/>
                <a:gd name="T52" fmla="*/ 56 w 70"/>
                <a:gd name="T53" fmla="*/ 116 h 146"/>
                <a:gd name="T54" fmla="*/ 44 w 70"/>
                <a:gd name="T55" fmla="*/ 124 h 146"/>
                <a:gd name="T56" fmla="*/ 46 w 70"/>
                <a:gd name="T57" fmla="*/ 132 h 146"/>
                <a:gd name="T58" fmla="*/ 45 w 70"/>
                <a:gd name="T59" fmla="*/ 141 h 146"/>
                <a:gd name="T60" fmla="*/ 36 w 70"/>
                <a:gd name="T61"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0" h="146">
                  <a:moveTo>
                    <a:pt x="36" y="146"/>
                  </a:moveTo>
                  <a:lnTo>
                    <a:pt x="28" y="109"/>
                  </a:lnTo>
                  <a:lnTo>
                    <a:pt x="17" y="100"/>
                  </a:lnTo>
                  <a:lnTo>
                    <a:pt x="17" y="95"/>
                  </a:lnTo>
                  <a:lnTo>
                    <a:pt x="2" y="83"/>
                  </a:lnTo>
                  <a:lnTo>
                    <a:pt x="0" y="67"/>
                  </a:lnTo>
                  <a:lnTo>
                    <a:pt x="10" y="56"/>
                  </a:lnTo>
                  <a:lnTo>
                    <a:pt x="14" y="39"/>
                  </a:lnTo>
                  <a:lnTo>
                    <a:pt x="11" y="19"/>
                  </a:lnTo>
                  <a:lnTo>
                    <a:pt x="14" y="8"/>
                  </a:lnTo>
                  <a:lnTo>
                    <a:pt x="32" y="0"/>
                  </a:lnTo>
                  <a:lnTo>
                    <a:pt x="44" y="3"/>
                  </a:lnTo>
                  <a:lnTo>
                    <a:pt x="44" y="13"/>
                  </a:lnTo>
                  <a:lnTo>
                    <a:pt x="59" y="6"/>
                  </a:lnTo>
                  <a:lnTo>
                    <a:pt x="60" y="9"/>
                  </a:lnTo>
                  <a:lnTo>
                    <a:pt x="52" y="19"/>
                  </a:lnTo>
                  <a:lnTo>
                    <a:pt x="52" y="29"/>
                  </a:lnTo>
                  <a:lnTo>
                    <a:pt x="58" y="34"/>
                  </a:lnTo>
                  <a:lnTo>
                    <a:pt x="56" y="52"/>
                  </a:lnTo>
                  <a:lnTo>
                    <a:pt x="45" y="63"/>
                  </a:lnTo>
                  <a:lnTo>
                    <a:pt x="49" y="74"/>
                  </a:lnTo>
                  <a:lnTo>
                    <a:pt x="58" y="74"/>
                  </a:lnTo>
                  <a:lnTo>
                    <a:pt x="63" y="84"/>
                  </a:lnTo>
                  <a:lnTo>
                    <a:pt x="70" y="87"/>
                  </a:lnTo>
                  <a:lnTo>
                    <a:pt x="69" y="103"/>
                  </a:lnTo>
                  <a:lnTo>
                    <a:pt x="61" y="109"/>
                  </a:lnTo>
                  <a:lnTo>
                    <a:pt x="56" y="116"/>
                  </a:lnTo>
                  <a:lnTo>
                    <a:pt x="44" y="124"/>
                  </a:lnTo>
                  <a:lnTo>
                    <a:pt x="46" y="132"/>
                  </a:lnTo>
                  <a:lnTo>
                    <a:pt x="45" y="141"/>
                  </a:lnTo>
                  <a:lnTo>
                    <a:pt x="36" y="146"/>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244" name="Freeform 198">
              <a:extLst>
                <a:ext uri="{FF2B5EF4-FFF2-40B4-BE49-F238E27FC236}">
                  <a16:creationId xmlns:a16="http://schemas.microsoft.com/office/drawing/2014/main" id="{7CE17CF4-395F-C74E-A53E-C763B357F059}"/>
                </a:ext>
              </a:extLst>
            </p:cNvPr>
            <p:cNvSpPr>
              <a:spLocks/>
            </p:cNvSpPr>
            <p:nvPr/>
          </p:nvSpPr>
          <p:spPr bwMode="auto">
            <a:xfrm>
              <a:off x="6410325" y="2524125"/>
              <a:ext cx="514350" cy="204788"/>
            </a:xfrm>
            <a:custGeom>
              <a:avLst/>
              <a:gdLst>
                <a:gd name="T0" fmla="*/ 177 w 324"/>
                <a:gd name="T1" fmla="*/ 15 h 129"/>
                <a:gd name="T2" fmla="*/ 202 w 324"/>
                <a:gd name="T3" fmla="*/ 23 h 129"/>
                <a:gd name="T4" fmla="*/ 222 w 324"/>
                <a:gd name="T5" fmla="*/ 20 h 129"/>
                <a:gd name="T6" fmla="*/ 236 w 324"/>
                <a:gd name="T7" fmla="*/ 22 h 129"/>
                <a:gd name="T8" fmla="*/ 254 w 324"/>
                <a:gd name="T9" fmla="*/ 11 h 129"/>
                <a:gd name="T10" fmla="*/ 272 w 324"/>
                <a:gd name="T11" fmla="*/ 10 h 129"/>
                <a:gd name="T12" fmla="*/ 290 w 324"/>
                <a:gd name="T13" fmla="*/ 20 h 129"/>
                <a:gd name="T14" fmla="*/ 294 w 324"/>
                <a:gd name="T15" fmla="*/ 27 h 129"/>
                <a:gd name="T16" fmla="*/ 294 w 324"/>
                <a:gd name="T17" fmla="*/ 37 h 129"/>
                <a:gd name="T18" fmla="*/ 308 w 324"/>
                <a:gd name="T19" fmla="*/ 42 h 129"/>
                <a:gd name="T20" fmla="*/ 316 w 324"/>
                <a:gd name="T21" fmla="*/ 48 h 129"/>
                <a:gd name="T22" fmla="*/ 305 w 324"/>
                <a:gd name="T23" fmla="*/ 54 h 129"/>
                <a:gd name="T24" fmla="*/ 314 w 324"/>
                <a:gd name="T25" fmla="*/ 78 h 129"/>
                <a:gd name="T26" fmla="*/ 312 w 324"/>
                <a:gd name="T27" fmla="*/ 84 h 129"/>
                <a:gd name="T28" fmla="*/ 324 w 324"/>
                <a:gd name="T29" fmla="*/ 101 h 129"/>
                <a:gd name="T30" fmla="*/ 316 w 324"/>
                <a:gd name="T31" fmla="*/ 104 h 129"/>
                <a:gd name="T32" fmla="*/ 310 w 324"/>
                <a:gd name="T33" fmla="*/ 99 h 129"/>
                <a:gd name="T34" fmla="*/ 289 w 324"/>
                <a:gd name="T35" fmla="*/ 96 h 129"/>
                <a:gd name="T36" fmla="*/ 282 w 324"/>
                <a:gd name="T37" fmla="*/ 100 h 129"/>
                <a:gd name="T38" fmla="*/ 263 w 324"/>
                <a:gd name="T39" fmla="*/ 103 h 129"/>
                <a:gd name="T40" fmla="*/ 254 w 324"/>
                <a:gd name="T41" fmla="*/ 103 h 129"/>
                <a:gd name="T42" fmla="*/ 235 w 324"/>
                <a:gd name="T43" fmla="*/ 110 h 129"/>
                <a:gd name="T44" fmla="*/ 221 w 324"/>
                <a:gd name="T45" fmla="*/ 110 h 129"/>
                <a:gd name="T46" fmla="*/ 212 w 324"/>
                <a:gd name="T47" fmla="*/ 106 h 129"/>
                <a:gd name="T48" fmla="*/ 193 w 324"/>
                <a:gd name="T49" fmla="*/ 112 h 129"/>
                <a:gd name="T50" fmla="*/ 187 w 324"/>
                <a:gd name="T51" fmla="*/ 108 h 129"/>
                <a:gd name="T52" fmla="*/ 188 w 324"/>
                <a:gd name="T53" fmla="*/ 120 h 129"/>
                <a:gd name="T54" fmla="*/ 184 w 324"/>
                <a:gd name="T55" fmla="*/ 124 h 129"/>
                <a:gd name="T56" fmla="*/ 180 w 324"/>
                <a:gd name="T57" fmla="*/ 129 h 129"/>
                <a:gd name="T58" fmla="*/ 172 w 324"/>
                <a:gd name="T59" fmla="*/ 119 h 129"/>
                <a:gd name="T60" fmla="*/ 178 w 324"/>
                <a:gd name="T61" fmla="*/ 112 h 129"/>
                <a:gd name="T62" fmla="*/ 167 w 324"/>
                <a:gd name="T63" fmla="*/ 113 h 129"/>
                <a:gd name="T64" fmla="*/ 153 w 324"/>
                <a:gd name="T65" fmla="*/ 109 h 129"/>
                <a:gd name="T66" fmla="*/ 142 w 324"/>
                <a:gd name="T67" fmla="*/ 120 h 129"/>
                <a:gd name="T68" fmla="*/ 116 w 324"/>
                <a:gd name="T69" fmla="*/ 123 h 129"/>
                <a:gd name="T70" fmla="*/ 101 w 324"/>
                <a:gd name="T71" fmla="*/ 112 h 129"/>
                <a:gd name="T72" fmla="*/ 82 w 324"/>
                <a:gd name="T73" fmla="*/ 111 h 129"/>
                <a:gd name="T74" fmla="*/ 80 w 324"/>
                <a:gd name="T75" fmla="*/ 120 h 129"/>
                <a:gd name="T76" fmla="*/ 68 w 324"/>
                <a:gd name="T77" fmla="*/ 122 h 129"/>
                <a:gd name="T78" fmla="*/ 50 w 324"/>
                <a:gd name="T79" fmla="*/ 111 h 129"/>
                <a:gd name="T80" fmla="*/ 31 w 324"/>
                <a:gd name="T81" fmla="*/ 111 h 129"/>
                <a:gd name="T82" fmla="*/ 19 w 324"/>
                <a:gd name="T83" fmla="*/ 91 h 129"/>
                <a:gd name="T84" fmla="*/ 6 w 324"/>
                <a:gd name="T85" fmla="*/ 79 h 129"/>
                <a:gd name="T86" fmla="*/ 12 w 324"/>
                <a:gd name="T87" fmla="*/ 63 h 129"/>
                <a:gd name="T88" fmla="*/ 0 w 324"/>
                <a:gd name="T89" fmla="*/ 53 h 129"/>
                <a:gd name="T90" fmla="*/ 17 w 324"/>
                <a:gd name="T91" fmla="*/ 34 h 129"/>
                <a:gd name="T92" fmla="*/ 43 w 324"/>
                <a:gd name="T93" fmla="*/ 33 h 129"/>
                <a:gd name="T94" fmla="*/ 48 w 324"/>
                <a:gd name="T95" fmla="*/ 17 h 129"/>
                <a:gd name="T96" fmla="*/ 81 w 324"/>
                <a:gd name="T97" fmla="*/ 20 h 129"/>
                <a:gd name="T98" fmla="*/ 99 w 324"/>
                <a:gd name="T99" fmla="*/ 7 h 129"/>
                <a:gd name="T100" fmla="*/ 118 w 324"/>
                <a:gd name="T101" fmla="*/ 1 h 129"/>
                <a:gd name="T102" fmla="*/ 145 w 324"/>
                <a:gd name="T103" fmla="*/ 0 h 129"/>
                <a:gd name="T104" fmla="*/ 177 w 324"/>
                <a:gd name="T105" fmla="*/ 1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4" h="129">
                  <a:moveTo>
                    <a:pt x="177" y="15"/>
                  </a:moveTo>
                  <a:lnTo>
                    <a:pt x="202" y="23"/>
                  </a:lnTo>
                  <a:lnTo>
                    <a:pt x="222" y="20"/>
                  </a:lnTo>
                  <a:lnTo>
                    <a:pt x="236" y="22"/>
                  </a:lnTo>
                  <a:lnTo>
                    <a:pt x="254" y="11"/>
                  </a:lnTo>
                  <a:lnTo>
                    <a:pt x="272" y="10"/>
                  </a:lnTo>
                  <a:lnTo>
                    <a:pt x="290" y="20"/>
                  </a:lnTo>
                  <a:lnTo>
                    <a:pt x="294" y="27"/>
                  </a:lnTo>
                  <a:lnTo>
                    <a:pt x="294" y="37"/>
                  </a:lnTo>
                  <a:lnTo>
                    <a:pt x="308" y="42"/>
                  </a:lnTo>
                  <a:lnTo>
                    <a:pt x="316" y="48"/>
                  </a:lnTo>
                  <a:lnTo>
                    <a:pt x="305" y="54"/>
                  </a:lnTo>
                  <a:lnTo>
                    <a:pt x="314" y="78"/>
                  </a:lnTo>
                  <a:lnTo>
                    <a:pt x="312" y="84"/>
                  </a:lnTo>
                  <a:lnTo>
                    <a:pt x="324" y="101"/>
                  </a:lnTo>
                  <a:lnTo>
                    <a:pt x="316" y="104"/>
                  </a:lnTo>
                  <a:lnTo>
                    <a:pt x="310" y="99"/>
                  </a:lnTo>
                  <a:lnTo>
                    <a:pt x="289" y="96"/>
                  </a:lnTo>
                  <a:lnTo>
                    <a:pt x="282" y="100"/>
                  </a:lnTo>
                  <a:lnTo>
                    <a:pt x="263" y="103"/>
                  </a:lnTo>
                  <a:lnTo>
                    <a:pt x="254" y="103"/>
                  </a:lnTo>
                  <a:lnTo>
                    <a:pt x="235" y="110"/>
                  </a:lnTo>
                  <a:lnTo>
                    <a:pt x="221" y="110"/>
                  </a:lnTo>
                  <a:lnTo>
                    <a:pt x="212" y="106"/>
                  </a:lnTo>
                  <a:lnTo>
                    <a:pt x="193" y="112"/>
                  </a:lnTo>
                  <a:lnTo>
                    <a:pt x="187" y="108"/>
                  </a:lnTo>
                  <a:lnTo>
                    <a:pt x="188" y="120"/>
                  </a:lnTo>
                  <a:lnTo>
                    <a:pt x="184" y="124"/>
                  </a:lnTo>
                  <a:lnTo>
                    <a:pt x="180" y="129"/>
                  </a:lnTo>
                  <a:lnTo>
                    <a:pt x="172" y="119"/>
                  </a:lnTo>
                  <a:lnTo>
                    <a:pt x="178" y="112"/>
                  </a:lnTo>
                  <a:lnTo>
                    <a:pt x="167" y="113"/>
                  </a:lnTo>
                  <a:lnTo>
                    <a:pt x="153" y="109"/>
                  </a:lnTo>
                  <a:lnTo>
                    <a:pt x="142" y="120"/>
                  </a:lnTo>
                  <a:lnTo>
                    <a:pt x="116" y="123"/>
                  </a:lnTo>
                  <a:lnTo>
                    <a:pt x="101" y="112"/>
                  </a:lnTo>
                  <a:lnTo>
                    <a:pt x="82" y="111"/>
                  </a:lnTo>
                  <a:lnTo>
                    <a:pt x="80" y="120"/>
                  </a:lnTo>
                  <a:lnTo>
                    <a:pt x="68" y="122"/>
                  </a:lnTo>
                  <a:lnTo>
                    <a:pt x="50" y="111"/>
                  </a:lnTo>
                  <a:lnTo>
                    <a:pt x="31" y="111"/>
                  </a:lnTo>
                  <a:lnTo>
                    <a:pt x="19" y="91"/>
                  </a:lnTo>
                  <a:lnTo>
                    <a:pt x="6" y="79"/>
                  </a:lnTo>
                  <a:lnTo>
                    <a:pt x="12" y="63"/>
                  </a:lnTo>
                  <a:lnTo>
                    <a:pt x="0" y="53"/>
                  </a:lnTo>
                  <a:lnTo>
                    <a:pt x="17" y="34"/>
                  </a:lnTo>
                  <a:lnTo>
                    <a:pt x="43" y="33"/>
                  </a:lnTo>
                  <a:lnTo>
                    <a:pt x="48" y="17"/>
                  </a:lnTo>
                  <a:lnTo>
                    <a:pt x="81" y="20"/>
                  </a:lnTo>
                  <a:lnTo>
                    <a:pt x="99" y="7"/>
                  </a:lnTo>
                  <a:lnTo>
                    <a:pt x="118" y="1"/>
                  </a:lnTo>
                  <a:lnTo>
                    <a:pt x="145" y="0"/>
                  </a:lnTo>
                  <a:lnTo>
                    <a:pt x="177" y="15"/>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245" name="Freeform 199">
              <a:extLst>
                <a:ext uri="{FF2B5EF4-FFF2-40B4-BE49-F238E27FC236}">
                  <a16:creationId xmlns:a16="http://schemas.microsoft.com/office/drawing/2014/main" id="{0F1EE5F3-3564-4042-A131-FE77FB574525}"/>
                </a:ext>
              </a:extLst>
            </p:cNvPr>
            <p:cNvSpPr>
              <a:spLocks/>
            </p:cNvSpPr>
            <p:nvPr/>
          </p:nvSpPr>
          <p:spPr bwMode="auto">
            <a:xfrm>
              <a:off x="6400801" y="2520950"/>
              <a:ext cx="79375" cy="65088"/>
            </a:xfrm>
            <a:custGeom>
              <a:avLst/>
              <a:gdLst>
                <a:gd name="T0" fmla="*/ 21 w 50"/>
                <a:gd name="T1" fmla="*/ 30 h 41"/>
                <a:gd name="T2" fmla="*/ 8 w 50"/>
                <a:gd name="T3" fmla="*/ 41 h 41"/>
                <a:gd name="T4" fmla="*/ 2 w 50"/>
                <a:gd name="T5" fmla="*/ 32 h 41"/>
                <a:gd name="T6" fmla="*/ 2 w 50"/>
                <a:gd name="T7" fmla="*/ 27 h 41"/>
                <a:gd name="T8" fmla="*/ 5 w 50"/>
                <a:gd name="T9" fmla="*/ 25 h 41"/>
                <a:gd name="T10" fmla="*/ 9 w 50"/>
                <a:gd name="T11" fmla="*/ 12 h 41"/>
                <a:gd name="T12" fmla="*/ 0 w 50"/>
                <a:gd name="T13" fmla="*/ 7 h 41"/>
                <a:gd name="T14" fmla="*/ 17 w 50"/>
                <a:gd name="T15" fmla="*/ 0 h 41"/>
                <a:gd name="T16" fmla="*/ 32 w 50"/>
                <a:gd name="T17" fmla="*/ 3 h 41"/>
                <a:gd name="T18" fmla="*/ 35 w 50"/>
                <a:gd name="T19" fmla="*/ 11 h 41"/>
                <a:gd name="T20" fmla="*/ 50 w 50"/>
                <a:gd name="T21" fmla="*/ 18 h 41"/>
                <a:gd name="T22" fmla="*/ 47 w 50"/>
                <a:gd name="T23" fmla="*/ 23 h 41"/>
                <a:gd name="T24" fmla="*/ 28 w 50"/>
                <a:gd name="T25" fmla="*/ 24 h 41"/>
                <a:gd name="T26" fmla="*/ 21 w 50"/>
                <a:gd name="T27" fmla="*/ 3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41">
                  <a:moveTo>
                    <a:pt x="21" y="30"/>
                  </a:moveTo>
                  <a:lnTo>
                    <a:pt x="8" y="41"/>
                  </a:lnTo>
                  <a:lnTo>
                    <a:pt x="2" y="32"/>
                  </a:lnTo>
                  <a:lnTo>
                    <a:pt x="2" y="27"/>
                  </a:lnTo>
                  <a:lnTo>
                    <a:pt x="5" y="25"/>
                  </a:lnTo>
                  <a:lnTo>
                    <a:pt x="9" y="12"/>
                  </a:lnTo>
                  <a:lnTo>
                    <a:pt x="0" y="7"/>
                  </a:lnTo>
                  <a:lnTo>
                    <a:pt x="17" y="0"/>
                  </a:lnTo>
                  <a:lnTo>
                    <a:pt x="32" y="3"/>
                  </a:lnTo>
                  <a:lnTo>
                    <a:pt x="35" y="11"/>
                  </a:lnTo>
                  <a:lnTo>
                    <a:pt x="50" y="18"/>
                  </a:lnTo>
                  <a:lnTo>
                    <a:pt x="47" y="23"/>
                  </a:lnTo>
                  <a:lnTo>
                    <a:pt x="28" y="24"/>
                  </a:lnTo>
                  <a:lnTo>
                    <a:pt x="21" y="30"/>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246" name="Freeform 200">
              <a:extLst>
                <a:ext uri="{FF2B5EF4-FFF2-40B4-BE49-F238E27FC236}">
                  <a16:creationId xmlns:a16="http://schemas.microsoft.com/office/drawing/2014/main" id="{A5BE2AE8-7743-FD41-81D7-99697DB86604}"/>
                </a:ext>
              </a:extLst>
            </p:cNvPr>
            <p:cNvSpPr>
              <a:spLocks/>
            </p:cNvSpPr>
            <p:nvPr/>
          </p:nvSpPr>
          <p:spPr bwMode="auto">
            <a:xfrm>
              <a:off x="9123362" y="3074987"/>
              <a:ext cx="39688" cy="109538"/>
            </a:xfrm>
            <a:custGeom>
              <a:avLst/>
              <a:gdLst>
                <a:gd name="T0" fmla="*/ 25 w 25"/>
                <a:gd name="T1" fmla="*/ 19 h 69"/>
                <a:gd name="T2" fmla="*/ 22 w 25"/>
                <a:gd name="T3" fmla="*/ 52 h 69"/>
                <a:gd name="T4" fmla="*/ 19 w 25"/>
                <a:gd name="T5" fmla="*/ 69 h 69"/>
                <a:gd name="T6" fmla="*/ 5 w 25"/>
                <a:gd name="T7" fmla="*/ 51 h 69"/>
                <a:gd name="T8" fmla="*/ 0 w 25"/>
                <a:gd name="T9" fmla="*/ 36 h 69"/>
                <a:gd name="T10" fmla="*/ 5 w 25"/>
                <a:gd name="T11" fmla="*/ 16 h 69"/>
                <a:gd name="T12" fmla="*/ 15 w 25"/>
                <a:gd name="T13" fmla="*/ 0 h 69"/>
                <a:gd name="T14" fmla="*/ 25 w 25"/>
                <a:gd name="T15" fmla="*/ 6 h 69"/>
                <a:gd name="T16" fmla="*/ 25 w 25"/>
                <a:gd name="T17" fmla="*/ 1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69">
                  <a:moveTo>
                    <a:pt x="25" y="19"/>
                  </a:moveTo>
                  <a:lnTo>
                    <a:pt x="22" y="52"/>
                  </a:lnTo>
                  <a:lnTo>
                    <a:pt x="19" y="69"/>
                  </a:lnTo>
                  <a:lnTo>
                    <a:pt x="5" y="51"/>
                  </a:lnTo>
                  <a:lnTo>
                    <a:pt x="0" y="36"/>
                  </a:lnTo>
                  <a:lnTo>
                    <a:pt x="5" y="16"/>
                  </a:lnTo>
                  <a:lnTo>
                    <a:pt x="15" y="0"/>
                  </a:lnTo>
                  <a:lnTo>
                    <a:pt x="25" y="6"/>
                  </a:lnTo>
                  <a:lnTo>
                    <a:pt x="25" y="19"/>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247" name="Freeform 201">
              <a:extLst>
                <a:ext uri="{FF2B5EF4-FFF2-40B4-BE49-F238E27FC236}">
                  <a16:creationId xmlns:a16="http://schemas.microsoft.com/office/drawing/2014/main" id="{A59E5788-8B16-4249-AFA5-824D5B6C2206}"/>
                </a:ext>
              </a:extLst>
            </p:cNvPr>
            <p:cNvSpPr>
              <a:spLocks/>
            </p:cNvSpPr>
            <p:nvPr/>
          </p:nvSpPr>
          <p:spPr bwMode="auto">
            <a:xfrm>
              <a:off x="6561138" y="3940175"/>
              <a:ext cx="315913" cy="355600"/>
            </a:xfrm>
            <a:custGeom>
              <a:avLst/>
              <a:gdLst>
                <a:gd name="T0" fmla="*/ 84 w 199"/>
                <a:gd name="T1" fmla="*/ 0 h 224"/>
                <a:gd name="T2" fmla="*/ 87 w 199"/>
                <a:gd name="T3" fmla="*/ 2 h 224"/>
                <a:gd name="T4" fmla="*/ 154 w 199"/>
                <a:gd name="T5" fmla="*/ 45 h 224"/>
                <a:gd name="T6" fmla="*/ 155 w 199"/>
                <a:gd name="T7" fmla="*/ 57 h 224"/>
                <a:gd name="T8" fmla="*/ 181 w 199"/>
                <a:gd name="T9" fmla="*/ 78 h 224"/>
                <a:gd name="T10" fmla="*/ 172 w 199"/>
                <a:gd name="T11" fmla="*/ 103 h 224"/>
                <a:gd name="T12" fmla="*/ 173 w 199"/>
                <a:gd name="T13" fmla="*/ 115 h 224"/>
                <a:gd name="T14" fmla="*/ 184 w 199"/>
                <a:gd name="T15" fmla="*/ 123 h 224"/>
                <a:gd name="T16" fmla="*/ 185 w 199"/>
                <a:gd name="T17" fmla="*/ 128 h 224"/>
                <a:gd name="T18" fmla="*/ 180 w 199"/>
                <a:gd name="T19" fmla="*/ 141 h 224"/>
                <a:gd name="T20" fmla="*/ 181 w 199"/>
                <a:gd name="T21" fmla="*/ 147 h 224"/>
                <a:gd name="T22" fmla="*/ 179 w 199"/>
                <a:gd name="T23" fmla="*/ 157 h 224"/>
                <a:gd name="T24" fmla="*/ 185 w 199"/>
                <a:gd name="T25" fmla="*/ 170 h 224"/>
                <a:gd name="T26" fmla="*/ 192 w 199"/>
                <a:gd name="T27" fmla="*/ 190 h 224"/>
                <a:gd name="T28" fmla="*/ 199 w 199"/>
                <a:gd name="T29" fmla="*/ 195 h 224"/>
                <a:gd name="T30" fmla="*/ 184 w 199"/>
                <a:gd name="T31" fmla="*/ 207 h 224"/>
                <a:gd name="T32" fmla="*/ 164 w 199"/>
                <a:gd name="T33" fmla="*/ 215 h 224"/>
                <a:gd name="T34" fmla="*/ 153 w 199"/>
                <a:gd name="T35" fmla="*/ 215 h 224"/>
                <a:gd name="T36" fmla="*/ 146 w 199"/>
                <a:gd name="T37" fmla="*/ 221 h 224"/>
                <a:gd name="T38" fmla="*/ 133 w 199"/>
                <a:gd name="T39" fmla="*/ 221 h 224"/>
                <a:gd name="T40" fmla="*/ 128 w 199"/>
                <a:gd name="T41" fmla="*/ 224 h 224"/>
                <a:gd name="T42" fmla="*/ 107 w 199"/>
                <a:gd name="T43" fmla="*/ 218 h 224"/>
                <a:gd name="T44" fmla="*/ 93 w 199"/>
                <a:gd name="T45" fmla="*/ 220 h 224"/>
                <a:gd name="T46" fmla="*/ 89 w 199"/>
                <a:gd name="T47" fmla="*/ 192 h 224"/>
                <a:gd name="T48" fmla="*/ 82 w 199"/>
                <a:gd name="T49" fmla="*/ 182 h 224"/>
                <a:gd name="T50" fmla="*/ 79 w 199"/>
                <a:gd name="T51" fmla="*/ 176 h 224"/>
                <a:gd name="T52" fmla="*/ 61 w 199"/>
                <a:gd name="T53" fmla="*/ 172 h 224"/>
                <a:gd name="T54" fmla="*/ 51 w 199"/>
                <a:gd name="T55" fmla="*/ 166 h 224"/>
                <a:gd name="T56" fmla="*/ 39 w 199"/>
                <a:gd name="T57" fmla="*/ 163 h 224"/>
                <a:gd name="T58" fmla="*/ 32 w 199"/>
                <a:gd name="T59" fmla="*/ 159 h 224"/>
                <a:gd name="T60" fmla="*/ 25 w 199"/>
                <a:gd name="T61" fmla="*/ 154 h 224"/>
                <a:gd name="T62" fmla="*/ 15 w 199"/>
                <a:gd name="T63" fmla="*/ 127 h 224"/>
                <a:gd name="T64" fmla="*/ 5 w 199"/>
                <a:gd name="T65" fmla="*/ 116 h 224"/>
                <a:gd name="T66" fmla="*/ 1 w 199"/>
                <a:gd name="T67" fmla="*/ 104 h 224"/>
                <a:gd name="T68" fmla="*/ 3 w 199"/>
                <a:gd name="T69" fmla="*/ 93 h 224"/>
                <a:gd name="T70" fmla="*/ 0 w 199"/>
                <a:gd name="T71" fmla="*/ 74 h 224"/>
                <a:gd name="T72" fmla="*/ 7 w 199"/>
                <a:gd name="T73" fmla="*/ 73 h 224"/>
                <a:gd name="T74" fmla="*/ 14 w 199"/>
                <a:gd name="T75" fmla="*/ 65 h 224"/>
                <a:gd name="T76" fmla="*/ 22 w 199"/>
                <a:gd name="T77" fmla="*/ 54 h 224"/>
                <a:gd name="T78" fmla="*/ 26 w 199"/>
                <a:gd name="T79" fmla="*/ 50 h 224"/>
                <a:gd name="T80" fmla="*/ 26 w 199"/>
                <a:gd name="T81" fmla="*/ 43 h 224"/>
                <a:gd name="T82" fmla="*/ 22 w 199"/>
                <a:gd name="T83" fmla="*/ 39 h 224"/>
                <a:gd name="T84" fmla="*/ 21 w 199"/>
                <a:gd name="T85" fmla="*/ 31 h 224"/>
                <a:gd name="T86" fmla="*/ 26 w 199"/>
                <a:gd name="T87" fmla="*/ 28 h 224"/>
                <a:gd name="T88" fmla="*/ 28 w 199"/>
                <a:gd name="T89" fmla="*/ 16 h 224"/>
                <a:gd name="T90" fmla="*/ 20 w 199"/>
                <a:gd name="T91" fmla="*/ 4 h 224"/>
                <a:gd name="T92" fmla="*/ 27 w 199"/>
                <a:gd name="T93" fmla="*/ 2 h 224"/>
                <a:gd name="T94" fmla="*/ 47 w 199"/>
                <a:gd name="T95" fmla="*/ 2 h 224"/>
                <a:gd name="T96" fmla="*/ 84 w 199"/>
                <a:gd name="T97"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9" h="224">
                  <a:moveTo>
                    <a:pt x="84" y="0"/>
                  </a:moveTo>
                  <a:lnTo>
                    <a:pt x="87" y="2"/>
                  </a:lnTo>
                  <a:lnTo>
                    <a:pt x="154" y="45"/>
                  </a:lnTo>
                  <a:lnTo>
                    <a:pt x="155" y="57"/>
                  </a:lnTo>
                  <a:lnTo>
                    <a:pt x="181" y="78"/>
                  </a:lnTo>
                  <a:lnTo>
                    <a:pt x="172" y="103"/>
                  </a:lnTo>
                  <a:lnTo>
                    <a:pt x="173" y="115"/>
                  </a:lnTo>
                  <a:lnTo>
                    <a:pt x="184" y="123"/>
                  </a:lnTo>
                  <a:lnTo>
                    <a:pt x="185" y="128"/>
                  </a:lnTo>
                  <a:lnTo>
                    <a:pt x="180" y="141"/>
                  </a:lnTo>
                  <a:lnTo>
                    <a:pt x="181" y="147"/>
                  </a:lnTo>
                  <a:lnTo>
                    <a:pt x="179" y="157"/>
                  </a:lnTo>
                  <a:lnTo>
                    <a:pt x="185" y="170"/>
                  </a:lnTo>
                  <a:lnTo>
                    <a:pt x="192" y="190"/>
                  </a:lnTo>
                  <a:lnTo>
                    <a:pt x="199" y="195"/>
                  </a:lnTo>
                  <a:lnTo>
                    <a:pt x="184" y="207"/>
                  </a:lnTo>
                  <a:lnTo>
                    <a:pt x="164" y="215"/>
                  </a:lnTo>
                  <a:lnTo>
                    <a:pt x="153" y="215"/>
                  </a:lnTo>
                  <a:lnTo>
                    <a:pt x="146" y="221"/>
                  </a:lnTo>
                  <a:lnTo>
                    <a:pt x="133" y="221"/>
                  </a:lnTo>
                  <a:lnTo>
                    <a:pt x="128" y="224"/>
                  </a:lnTo>
                  <a:lnTo>
                    <a:pt x="107" y="218"/>
                  </a:lnTo>
                  <a:lnTo>
                    <a:pt x="93" y="220"/>
                  </a:lnTo>
                  <a:lnTo>
                    <a:pt x="89" y="192"/>
                  </a:lnTo>
                  <a:lnTo>
                    <a:pt x="82" y="182"/>
                  </a:lnTo>
                  <a:lnTo>
                    <a:pt x="79" y="176"/>
                  </a:lnTo>
                  <a:lnTo>
                    <a:pt x="61" y="172"/>
                  </a:lnTo>
                  <a:lnTo>
                    <a:pt x="51" y="166"/>
                  </a:lnTo>
                  <a:lnTo>
                    <a:pt x="39" y="163"/>
                  </a:lnTo>
                  <a:lnTo>
                    <a:pt x="32" y="159"/>
                  </a:lnTo>
                  <a:lnTo>
                    <a:pt x="25" y="154"/>
                  </a:lnTo>
                  <a:lnTo>
                    <a:pt x="15" y="127"/>
                  </a:lnTo>
                  <a:lnTo>
                    <a:pt x="5" y="116"/>
                  </a:lnTo>
                  <a:lnTo>
                    <a:pt x="1" y="104"/>
                  </a:lnTo>
                  <a:lnTo>
                    <a:pt x="3" y="93"/>
                  </a:lnTo>
                  <a:lnTo>
                    <a:pt x="0" y="74"/>
                  </a:lnTo>
                  <a:lnTo>
                    <a:pt x="7" y="73"/>
                  </a:lnTo>
                  <a:lnTo>
                    <a:pt x="14" y="65"/>
                  </a:lnTo>
                  <a:lnTo>
                    <a:pt x="22" y="54"/>
                  </a:lnTo>
                  <a:lnTo>
                    <a:pt x="26" y="50"/>
                  </a:lnTo>
                  <a:lnTo>
                    <a:pt x="26" y="43"/>
                  </a:lnTo>
                  <a:lnTo>
                    <a:pt x="22" y="39"/>
                  </a:lnTo>
                  <a:lnTo>
                    <a:pt x="21" y="31"/>
                  </a:lnTo>
                  <a:lnTo>
                    <a:pt x="26" y="28"/>
                  </a:lnTo>
                  <a:lnTo>
                    <a:pt x="28" y="16"/>
                  </a:lnTo>
                  <a:lnTo>
                    <a:pt x="20" y="4"/>
                  </a:lnTo>
                  <a:lnTo>
                    <a:pt x="27" y="2"/>
                  </a:lnTo>
                  <a:lnTo>
                    <a:pt x="47" y="2"/>
                  </a:lnTo>
                  <a:lnTo>
                    <a:pt x="84" y="0"/>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248" name="Freeform 202">
              <a:extLst>
                <a:ext uri="{FF2B5EF4-FFF2-40B4-BE49-F238E27FC236}">
                  <a16:creationId xmlns:a16="http://schemas.microsoft.com/office/drawing/2014/main" id="{764DE5FD-57D6-2B4E-B591-93A5607EDB42}"/>
                </a:ext>
              </a:extLst>
            </p:cNvPr>
            <p:cNvSpPr>
              <a:spLocks/>
            </p:cNvSpPr>
            <p:nvPr/>
          </p:nvSpPr>
          <p:spPr bwMode="auto">
            <a:xfrm>
              <a:off x="6569075" y="3768726"/>
              <a:ext cx="158750" cy="187325"/>
            </a:xfrm>
            <a:custGeom>
              <a:avLst/>
              <a:gdLst>
                <a:gd name="T0" fmla="*/ 42 w 100"/>
                <a:gd name="T1" fmla="*/ 110 h 118"/>
                <a:gd name="T2" fmla="*/ 22 w 100"/>
                <a:gd name="T3" fmla="*/ 110 h 118"/>
                <a:gd name="T4" fmla="*/ 15 w 100"/>
                <a:gd name="T5" fmla="*/ 112 h 118"/>
                <a:gd name="T6" fmla="*/ 4 w 100"/>
                <a:gd name="T7" fmla="*/ 118 h 118"/>
                <a:gd name="T8" fmla="*/ 0 w 100"/>
                <a:gd name="T9" fmla="*/ 116 h 118"/>
                <a:gd name="T10" fmla="*/ 0 w 100"/>
                <a:gd name="T11" fmla="*/ 101 h 118"/>
                <a:gd name="T12" fmla="*/ 4 w 100"/>
                <a:gd name="T13" fmla="*/ 93 h 118"/>
                <a:gd name="T14" fmla="*/ 5 w 100"/>
                <a:gd name="T15" fmla="*/ 76 h 118"/>
                <a:gd name="T16" fmla="*/ 9 w 100"/>
                <a:gd name="T17" fmla="*/ 66 h 118"/>
                <a:gd name="T18" fmla="*/ 16 w 100"/>
                <a:gd name="T19" fmla="*/ 56 h 118"/>
                <a:gd name="T20" fmla="*/ 23 w 100"/>
                <a:gd name="T21" fmla="*/ 50 h 118"/>
                <a:gd name="T22" fmla="*/ 29 w 100"/>
                <a:gd name="T23" fmla="*/ 43 h 118"/>
                <a:gd name="T24" fmla="*/ 22 w 100"/>
                <a:gd name="T25" fmla="*/ 40 h 118"/>
                <a:gd name="T26" fmla="*/ 23 w 100"/>
                <a:gd name="T27" fmla="*/ 16 h 118"/>
                <a:gd name="T28" fmla="*/ 30 w 100"/>
                <a:gd name="T29" fmla="*/ 10 h 118"/>
                <a:gd name="T30" fmla="*/ 42 w 100"/>
                <a:gd name="T31" fmla="*/ 14 h 118"/>
                <a:gd name="T32" fmla="*/ 57 w 100"/>
                <a:gd name="T33" fmla="*/ 10 h 118"/>
                <a:gd name="T34" fmla="*/ 69 w 100"/>
                <a:gd name="T35" fmla="*/ 10 h 118"/>
                <a:gd name="T36" fmla="*/ 81 w 100"/>
                <a:gd name="T37" fmla="*/ 0 h 118"/>
                <a:gd name="T38" fmla="*/ 90 w 100"/>
                <a:gd name="T39" fmla="*/ 15 h 118"/>
                <a:gd name="T40" fmla="*/ 92 w 100"/>
                <a:gd name="T41" fmla="*/ 25 h 118"/>
                <a:gd name="T42" fmla="*/ 100 w 100"/>
                <a:gd name="T43" fmla="*/ 49 h 118"/>
                <a:gd name="T44" fmla="*/ 93 w 100"/>
                <a:gd name="T45" fmla="*/ 64 h 118"/>
                <a:gd name="T46" fmla="*/ 84 w 100"/>
                <a:gd name="T47" fmla="*/ 78 h 118"/>
                <a:gd name="T48" fmla="*/ 79 w 100"/>
                <a:gd name="T49" fmla="*/ 86 h 118"/>
                <a:gd name="T50" fmla="*/ 79 w 100"/>
                <a:gd name="T51" fmla="*/ 108 h 118"/>
                <a:gd name="T52" fmla="*/ 42 w 100"/>
                <a:gd name="T53" fmla="*/ 11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0" h="118">
                  <a:moveTo>
                    <a:pt x="42" y="110"/>
                  </a:moveTo>
                  <a:lnTo>
                    <a:pt x="22" y="110"/>
                  </a:lnTo>
                  <a:lnTo>
                    <a:pt x="15" y="112"/>
                  </a:lnTo>
                  <a:lnTo>
                    <a:pt x="4" y="118"/>
                  </a:lnTo>
                  <a:lnTo>
                    <a:pt x="0" y="116"/>
                  </a:lnTo>
                  <a:lnTo>
                    <a:pt x="0" y="101"/>
                  </a:lnTo>
                  <a:lnTo>
                    <a:pt x="4" y="93"/>
                  </a:lnTo>
                  <a:lnTo>
                    <a:pt x="5" y="76"/>
                  </a:lnTo>
                  <a:lnTo>
                    <a:pt x="9" y="66"/>
                  </a:lnTo>
                  <a:lnTo>
                    <a:pt x="16" y="56"/>
                  </a:lnTo>
                  <a:lnTo>
                    <a:pt x="23" y="50"/>
                  </a:lnTo>
                  <a:lnTo>
                    <a:pt x="29" y="43"/>
                  </a:lnTo>
                  <a:lnTo>
                    <a:pt x="22" y="40"/>
                  </a:lnTo>
                  <a:lnTo>
                    <a:pt x="23" y="16"/>
                  </a:lnTo>
                  <a:lnTo>
                    <a:pt x="30" y="10"/>
                  </a:lnTo>
                  <a:lnTo>
                    <a:pt x="42" y="14"/>
                  </a:lnTo>
                  <a:lnTo>
                    <a:pt x="57" y="10"/>
                  </a:lnTo>
                  <a:lnTo>
                    <a:pt x="69" y="10"/>
                  </a:lnTo>
                  <a:lnTo>
                    <a:pt x="81" y="0"/>
                  </a:lnTo>
                  <a:lnTo>
                    <a:pt x="90" y="15"/>
                  </a:lnTo>
                  <a:lnTo>
                    <a:pt x="92" y="25"/>
                  </a:lnTo>
                  <a:lnTo>
                    <a:pt x="100" y="49"/>
                  </a:lnTo>
                  <a:lnTo>
                    <a:pt x="93" y="64"/>
                  </a:lnTo>
                  <a:lnTo>
                    <a:pt x="84" y="78"/>
                  </a:lnTo>
                  <a:lnTo>
                    <a:pt x="79" y="86"/>
                  </a:lnTo>
                  <a:lnTo>
                    <a:pt x="79" y="108"/>
                  </a:lnTo>
                  <a:lnTo>
                    <a:pt x="42" y="110"/>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249" name="Freeform 203">
              <a:extLst>
                <a:ext uri="{FF2B5EF4-FFF2-40B4-BE49-F238E27FC236}">
                  <a16:creationId xmlns:a16="http://schemas.microsoft.com/office/drawing/2014/main" id="{0398901C-7C8D-A441-9B77-C8809145576B}"/>
                </a:ext>
              </a:extLst>
            </p:cNvPr>
            <p:cNvSpPr>
              <a:spLocks/>
            </p:cNvSpPr>
            <p:nvPr/>
          </p:nvSpPr>
          <p:spPr bwMode="auto">
            <a:xfrm>
              <a:off x="6272212" y="2192338"/>
              <a:ext cx="457200" cy="257175"/>
            </a:xfrm>
            <a:custGeom>
              <a:avLst/>
              <a:gdLst>
                <a:gd name="T0" fmla="*/ 149 w 288"/>
                <a:gd name="T1" fmla="*/ 6 h 162"/>
                <a:gd name="T2" fmla="*/ 157 w 288"/>
                <a:gd name="T3" fmla="*/ 2 h 162"/>
                <a:gd name="T4" fmla="*/ 186 w 288"/>
                <a:gd name="T5" fmla="*/ 11 h 162"/>
                <a:gd name="T6" fmla="*/ 185 w 288"/>
                <a:gd name="T7" fmla="*/ 22 h 162"/>
                <a:gd name="T8" fmla="*/ 205 w 288"/>
                <a:gd name="T9" fmla="*/ 31 h 162"/>
                <a:gd name="T10" fmla="*/ 227 w 288"/>
                <a:gd name="T11" fmla="*/ 42 h 162"/>
                <a:gd name="T12" fmla="*/ 251 w 288"/>
                <a:gd name="T13" fmla="*/ 49 h 162"/>
                <a:gd name="T14" fmla="*/ 285 w 288"/>
                <a:gd name="T15" fmla="*/ 55 h 162"/>
                <a:gd name="T16" fmla="*/ 282 w 288"/>
                <a:gd name="T17" fmla="*/ 72 h 162"/>
                <a:gd name="T18" fmla="*/ 287 w 288"/>
                <a:gd name="T19" fmla="*/ 89 h 162"/>
                <a:gd name="T20" fmla="*/ 264 w 288"/>
                <a:gd name="T21" fmla="*/ 97 h 162"/>
                <a:gd name="T22" fmla="*/ 253 w 288"/>
                <a:gd name="T23" fmla="*/ 107 h 162"/>
                <a:gd name="T24" fmla="*/ 228 w 288"/>
                <a:gd name="T25" fmla="*/ 115 h 162"/>
                <a:gd name="T26" fmla="*/ 218 w 288"/>
                <a:gd name="T27" fmla="*/ 135 h 162"/>
                <a:gd name="T28" fmla="*/ 244 w 288"/>
                <a:gd name="T29" fmla="*/ 139 h 162"/>
                <a:gd name="T30" fmla="*/ 224 w 288"/>
                <a:gd name="T31" fmla="*/ 150 h 162"/>
                <a:gd name="T32" fmla="*/ 194 w 288"/>
                <a:gd name="T33" fmla="*/ 158 h 162"/>
                <a:gd name="T34" fmla="*/ 177 w 288"/>
                <a:gd name="T35" fmla="*/ 142 h 162"/>
                <a:gd name="T36" fmla="*/ 194 w 288"/>
                <a:gd name="T37" fmla="*/ 131 h 162"/>
                <a:gd name="T38" fmla="*/ 162 w 288"/>
                <a:gd name="T39" fmla="*/ 121 h 162"/>
                <a:gd name="T40" fmla="*/ 145 w 288"/>
                <a:gd name="T41" fmla="*/ 116 h 162"/>
                <a:gd name="T42" fmla="*/ 130 w 288"/>
                <a:gd name="T43" fmla="*/ 143 h 162"/>
                <a:gd name="T44" fmla="*/ 115 w 288"/>
                <a:gd name="T45" fmla="*/ 142 h 162"/>
                <a:gd name="T46" fmla="*/ 111 w 288"/>
                <a:gd name="T47" fmla="*/ 137 h 162"/>
                <a:gd name="T48" fmla="*/ 117 w 288"/>
                <a:gd name="T49" fmla="*/ 123 h 162"/>
                <a:gd name="T50" fmla="*/ 118 w 288"/>
                <a:gd name="T51" fmla="*/ 118 h 162"/>
                <a:gd name="T52" fmla="*/ 130 w 288"/>
                <a:gd name="T53" fmla="*/ 121 h 162"/>
                <a:gd name="T54" fmla="*/ 131 w 288"/>
                <a:gd name="T55" fmla="*/ 118 h 162"/>
                <a:gd name="T56" fmla="*/ 125 w 288"/>
                <a:gd name="T57" fmla="*/ 109 h 162"/>
                <a:gd name="T58" fmla="*/ 115 w 288"/>
                <a:gd name="T59" fmla="*/ 98 h 162"/>
                <a:gd name="T60" fmla="*/ 107 w 288"/>
                <a:gd name="T61" fmla="*/ 85 h 162"/>
                <a:gd name="T62" fmla="*/ 87 w 288"/>
                <a:gd name="T63" fmla="*/ 78 h 162"/>
                <a:gd name="T64" fmla="*/ 74 w 288"/>
                <a:gd name="T65" fmla="*/ 83 h 162"/>
                <a:gd name="T66" fmla="*/ 63 w 288"/>
                <a:gd name="T67" fmla="*/ 88 h 162"/>
                <a:gd name="T68" fmla="*/ 46 w 288"/>
                <a:gd name="T69" fmla="*/ 93 h 162"/>
                <a:gd name="T70" fmla="*/ 28 w 288"/>
                <a:gd name="T71" fmla="*/ 88 h 162"/>
                <a:gd name="T72" fmla="*/ 11 w 288"/>
                <a:gd name="T73" fmla="*/ 90 h 162"/>
                <a:gd name="T74" fmla="*/ 0 w 288"/>
                <a:gd name="T75" fmla="*/ 79 h 162"/>
                <a:gd name="T76" fmla="*/ 6 w 288"/>
                <a:gd name="T77" fmla="*/ 66 h 162"/>
                <a:gd name="T78" fmla="*/ 4 w 288"/>
                <a:gd name="T79" fmla="*/ 58 h 162"/>
                <a:gd name="T80" fmla="*/ 24 w 288"/>
                <a:gd name="T81" fmla="*/ 39 h 162"/>
                <a:gd name="T82" fmla="*/ 15 w 288"/>
                <a:gd name="T83" fmla="*/ 15 h 162"/>
                <a:gd name="T84" fmla="*/ 30 w 288"/>
                <a:gd name="T85" fmla="*/ 9 h 162"/>
                <a:gd name="T86" fmla="*/ 58 w 288"/>
                <a:gd name="T87" fmla="*/ 10 h 162"/>
                <a:gd name="T88" fmla="*/ 89 w 288"/>
                <a:gd name="T89" fmla="*/ 15 h 162"/>
                <a:gd name="T90" fmla="*/ 101 w 288"/>
                <a:gd name="T91" fmla="*/ 15 h 162"/>
                <a:gd name="T92" fmla="*/ 120 w 288"/>
                <a:gd name="T93" fmla="*/ 19 h 162"/>
                <a:gd name="T94" fmla="*/ 126 w 288"/>
                <a:gd name="T95" fmla="*/ 10 h 162"/>
                <a:gd name="T96" fmla="*/ 143 w 288"/>
                <a:gd name="T97" fmla="*/ 5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 h="162">
                  <a:moveTo>
                    <a:pt x="143" y="5"/>
                  </a:moveTo>
                  <a:lnTo>
                    <a:pt x="149" y="6"/>
                  </a:lnTo>
                  <a:lnTo>
                    <a:pt x="152" y="1"/>
                  </a:lnTo>
                  <a:lnTo>
                    <a:pt x="157" y="2"/>
                  </a:lnTo>
                  <a:lnTo>
                    <a:pt x="173" y="0"/>
                  </a:lnTo>
                  <a:lnTo>
                    <a:pt x="186" y="11"/>
                  </a:lnTo>
                  <a:lnTo>
                    <a:pt x="182" y="15"/>
                  </a:lnTo>
                  <a:lnTo>
                    <a:pt x="185" y="22"/>
                  </a:lnTo>
                  <a:lnTo>
                    <a:pt x="198" y="23"/>
                  </a:lnTo>
                  <a:lnTo>
                    <a:pt x="205" y="31"/>
                  </a:lnTo>
                  <a:lnTo>
                    <a:pt x="206" y="35"/>
                  </a:lnTo>
                  <a:lnTo>
                    <a:pt x="227" y="42"/>
                  </a:lnTo>
                  <a:lnTo>
                    <a:pt x="239" y="39"/>
                  </a:lnTo>
                  <a:lnTo>
                    <a:pt x="251" y="49"/>
                  </a:lnTo>
                  <a:lnTo>
                    <a:pt x="260" y="49"/>
                  </a:lnTo>
                  <a:lnTo>
                    <a:pt x="285" y="55"/>
                  </a:lnTo>
                  <a:lnTo>
                    <a:pt x="286" y="61"/>
                  </a:lnTo>
                  <a:lnTo>
                    <a:pt x="282" y="72"/>
                  </a:lnTo>
                  <a:lnTo>
                    <a:pt x="288" y="83"/>
                  </a:lnTo>
                  <a:lnTo>
                    <a:pt x="287" y="89"/>
                  </a:lnTo>
                  <a:lnTo>
                    <a:pt x="271" y="91"/>
                  </a:lnTo>
                  <a:lnTo>
                    <a:pt x="264" y="97"/>
                  </a:lnTo>
                  <a:lnTo>
                    <a:pt x="265" y="106"/>
                  </a:lnTo>
                  <a:lnTo>
                    <a:pt x="253" y="107"/>
                  </a:lnTo>
                  <a:lnTo>
                    <a:pt x="243" y="114"/>
                  </a:lnTo>
                  <a:lnTo>
                    <a:pt x="228" y="115"/>
                  </a:lnTo>
                  <a:lnTo>
                    <a:pt x="215" y="123"/>
                  </a:lnTo>
                  <a:lnTo>
                    <a:pt x="218" y="135"/>
                  </a:lnTo>
                  <a:lnTo>
                    <a:pt x="227" y="140"/>
                  </a:lnTo>
                  <a:lnTo>
                    <a:pt x="244" y="139"/>
                  </a:lnTo>
                  <a:lnTo>
                    <a:pt x="242" y="146"/>
                  </a:lnTo>
                  <a:lnTo>
                    <a:pt x="224" y="150"/>
                  </a:lnTo>
                  <a:lnTo>
                    <a:pt x="204" y="162"/>
                  </a:lnTo>
                  <a:lnTo>
                    <a:pt x="194" y="158"/>
                  </a:lnTo>
                  <a:lnTo>
                    <a:pt x="196" y="148"/>
                  </a:lnTo>
                  <a:lnTo>
                    <a:pt x="177" y="142"/>
                  </a:lnTo>
                  <a:lnTo>
                    <a:pt x="179" y="138"/>
                  </a:lnTo>
                  <a:lnTo>
                    <a:pt x="194" y="131"/>
                  </a:lnTo>
                  <a:lnTo>
                    <a:pt x="189" y="127"/>
                  </a:lnTo>
                  <a:lnTo>
                    <a:pt x="162" y="121"/>
                  </a:lnTo>
                  <a:lnTo>
                    <a:pt x="160" y="114"/>
                  </a:lnTo>
                  <a:lnTo>
                    <a:pt x="145" y="116"/>
                  </a:lnTo>
                  <a:lnTo>
                    <a:pt x="141" y="128"/>
                  </a:lnTo>
                  <a:lnTo>
                    <a:pt x="130" y="143"/>
                  </a:lnTo>
                  <a:lnTo>
                    <a:pt x="123" y="139"/>
                  </a:lnTo>
                  <a:lnTo>
                    <a:pt x="115" y="142"/>
                  </a:lnTo>
                  <a:lnTo>
                    <a:pt x="107" y="139"/>
                  </a:lnTo>
                  <a:lnTo>
                    <a:pt x="111" y="137"/>
                  </a:lnTo>
                  <a:lnTo>
                    <a:pt x="113" y="130"/>
                  </a:lnTo>
                  <a:lnTo>
                    <a:pt x="117" y="123"/>
                  </a:lnTo>
                  <a:lnTo>
                    <a:pt x="115" y="119"/>
                  </a:lnTo>
                  <a:lnTo>
                    <a:pt x="118" y="118"/>
                  </a:lnTo>
                  <a:lnTo>
                    <a:pt x="120" y="120"/>
                  </a:lnTo>
                  <a:lnTo>
                    <a:pt x="130" y="121"/>
                  </a:lnTo>
                  <a:lnTo>
                    <a:pt x="134" y="120"/>
                  </a:lnTo>
                  <a:lnTo>
                    <a:pt x="131" y="118"/>
                  </a:lnTo>
                  <a:lnTo>
                    <a:pt x="131" y="115"/>
                  </a:lnTo>
                  <a:lnTo>
                    <a:pt x="125" y="109"/>
                  </a:lnTo>
                  <a:lnTo>
                    <a:pt x="121" y="101"/>
                  </a:lnTo>
                  <a:lnTo>
                    <a:pt x="115" y="98"/>
                  </a:lnTo>
                  <a:lnTo>
                    <a:pt x="115" y="90"/>
                  </a:lnTo>
                  <a:lnTo>
                    <a:pt x="107" y="85"/>
                  </a:lnTo>
                  <a:lnTo>
                    <a:pt x="100" y="84"/>
                  </a:lnTo>
                  <a:lnTo>
                    <a:pt x="87" y="78"/>
                  </a:lnTo>
                  <a:lnTo>
                    <a:pt x="77" y="80"/>
                  </a:lnTo>
                  <a:lnTo>
                    <a:pt x="74" y="83"/>
                  </a:lnTo>
                  <a:lnTo>
                    <a:pt x="67" y="83"/>
                  </a:lnTo>
                  <a:lnTo>
                    <a:pt x="63" y="88"/>
                  </a:lnTo>
                  <a:lnTo>
                    <a:pt x="52" y="90"/>
                  </a:lnTo>
                  <a:lnTo>
                    <a:pt x="46" y="93"/>
                  </a:lnTo>
                  <a:lnTo>
                    <a:pt x="38" y="88"/>
                  </a:lnTo>
                  <a:lnTo>
                    <a:pt x="28" y="88"/>
                  </a:lnTo>
                  <a:lnTo>
                    <a:pt x="18" y="86"/>
                  </a:lnTo>
                  <a:lnTo>
                    <a:pt x="11" y="90"/>
                  </a:lnTo>
                  <a:lnTo>
                    <a:pt x="9" y="84"/>
                  </a:lnTo>
                  <a:lnTo>
                    <a:pt x="0" y="79"/>
                  </a:lnTo>
                  <a:lnTo>
                    <a:pt x="2" y="71"/>
                  </a:lnTo>
                  <a:lnTo>
                    <a:pt x="6" y="66"/>
                  </a:lnTo>
                  <a:lnTo>
                    <a:pt x="9" y="67"/>
                  </a:lnTo>
                  <a:lnTo>
                    <a:pt x="4" y="58"/>
                  </a:lnTo>
                  <a:lnTo>
                    <a:pt x="17" y="41"/>
                  </a:lnTo>
                  <a:lnTo>
                    <a:pt x="24" y="39"/>
                  </a:lnTo>
                  <a:lnTo>
                    <a:pt x="25" y="33"/>
                  </a:lnTo>
                  <a:lnTo>
                    <a:pt x="15" y="15"/>
                  </a:lnTo>
                  <a:lnTo>
                    <a:pt x="22" y="14"/>
                  </a:lnTo>
                  <a:lnTo>
                    <a:pt x="30" y="9"/>
                  </a:lnTo>
                  <a:lnTo>
                    <a:pt x="42" y="8"/>
                  </a:lnTo>
                  <a:lnTo>
                    <a:pt x="58" y="10"/>
                  </a:lnTo>
                  <a:lnTo>
                    <a:pt x="77" y="15"/>
                  </a:lnTo>
                  <a:lnTo>
                    <a:pt x="89" y="15"/>
                  </a:lnTo>
                  <a:lnTo>
                    <a:pt x="95" y="18"/>
                  </a:lnTo>
                  <a:lnTo>
                    <a:pt x="101" y="15"/>
                  </a:lnTo>
                  <a:lnTo>
                    <a:pt x="106" y="19"/>
                  </a:lnTo>
                  <a:lnTo>
                    <a:pt x="120" y="19"/>
                  </a:lnTo>
                  <a:lnTo>
                    <a:pt x="126" y="20"/>
                  </a:lnTo>
                  <a:lnTo>
                    <a:pt x="126" y="10"/>
                  </a:lnTo>
                  <a:lnTo>
                    <a:pt x="130" y="6"/>
                  </a:lnTo>
                  <a:lnTo>
                    <a:pt x="143" y="5"/>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250" name="Freeform 204">
              <a:extLst>
                <a:ext uri="{FF2B5EF4-FFF2-40B4-BE49-F238E27FC236}">
                  <a16:creationId xmlns:a16="http://schemas.microsoft.com/office/drawing/2014/main" id="{6B5D00FB-F685-1242-9E17-E35D2A59F3CF}"/>
                </a:ext>
              </a:extLst>
            </p:cNvPr>
            <p:cNvSpPr>
              <a:spLocks/>
            </p:cNvSpPr>
            <p:nvPr/>
          </p:nvSpPr>
          <p:spPr bwMode="auto">
            <a:xfrm>
              <a:off x="4090988" y="4902200"/>
              <a:ext cx="142875" cy="158750"/>
            </a:xfrm>
            <a:custGeom>
              <a:avLst/>
              <a:gdLst>
                <a:gd name="T0" fmla="*/ 3 w 90"/>
                <a:gd name="T1" fmla="*/ 2 h 100"/>
                <a:gd name="T2" fmla="*/ 14 w 90"/>
                <a:gd name="T3" fmla="*/ 0 h 100"/>
                <a:gd name="T4" fmla="*/ 35 w 90"/>
                <a:gd name="T5" fmla="*/ 16 h 100"/>
                <a:gd name="T6" fmla="*/ 41 w 90"/>
                <a:gd name="T7" fmla="*/ 15 h 100"/>
                <a:gd name="T8" fmla="*/ 61 w 90"/>
                <a:gd name="T9" fmla="*/ 29 h 100"/>
                <a:gd name="T10" fmla="*/ 77 w 90"/>
                <a:gd name="T11" fmla="*/ 40 h 100"/>
                <a:gd name="T12" fmla="*/ 89 w 90"/>
                <a:gd name="T13" fmla="*/ 54 h 100"/>
                <a:gd name="T14" fmla="*/ 83 w 90"/>
                <a:gd name="T15" fmla="*/ 64 h 100"/>
                <a:gd name="T16" fmla="*/ 90 w 90"/>
                <a:gd name="T17" fmla="*/ 76 h 100"/>
                <a:gd name="T18" fmla="*/ 84 w 90"/>
                <a:gd name="T19" fmla="*/ 89 h 100"/>
                <a:gd name="T20" fmla="*/ 67 w 90"/>
                <a:gd name="T21" fmla="*/ 100 h 100"/>
                <a:gd name="T22" fmla="*/ 53 w 90"/>
                <a:gd name="T23" fmla="*/ 96 h 100"/>
                <a:gd name="T24" fmla="*/ 44 w 90"/>
                <a:gd name="T25" fmla="*/ 98 h 100"/>
                <a:gd name="T26" fmla="*/ 27 w 90"/>
                <a:gd name="T27" fmla="*/ 89 h 100"/>
                <a:gd name="T28" fmla="*/ 15 w 90"/>
                <a:gd name="T29" fmla="*/ 90 h 100"/>
                <a:gd name="T30" fmla="*/ 2 w 90"/>
                <a:gd name="T31" fmla="*/ 79 h 100"/>
                <a:gd name="T32" fmla="*/ 1 w 90"/>
                <a:gd name="T33" fmla="*/ 65 h 100"/>
                <a:gd name="T34" fmla="*/ 4 w 90"/>
                <a:gd name="T35" fmla="*/ 61 h 100"/>
                <a:gd name="T36" fmla="*/ 0 w 90"/>
                <a:gd name="T37" fmla="*/ 40 h 100"/>
                <a:gd name="T38" fmla="*/ 2 w 90"/>
                <a:gd name="T39" fmla="*/ 19 h 100"/>
                <a:gd name="T40" fmla="*/ 3 w 90"/>
                <a:gd name="T41" fmla="*/ 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0" h="100">
                  <a:moveTo>
                    <a:pt x="3" y="2"/>
                  </a:moveTo>
                  <a:lnTo>
                    <a:pt x="14" y="0"/>
                  </a:lnTo>
                  <a:lnTo>
                    <a:pt x="35" y="16"/>
                  </a:lnTo>
                  <a:lnTo>
                    <a:pt x="41" y="15"/>
                  </a:lnTo>
                  <a:lnTo>
                    <a:pt x="61" y="29"/>
                  </a:lnTo>
                  <a:lnTo>
                    <a:pt x="77" y="40"/>
                  </a:lnTo>
                  <a:lnTo>
                    <a:pt x="89" y="54"/>
                  </a:lnTo>
                  <a:lnTo>
                    <a:pt x="83" y="64"/>
                  </a:lnTo>
                  <a:lnTo>
                    <a:pt x="90" y="76"/>
                  </a:lnTo>
                  <a:lnTo>
                    <a:pt x="84" y="89"/>
                  </a:lnTo>
                  <a:lnTo>
                    <a:pt x="67" y="100"/>
                  </a:lnTo>
                  <a:lnTo>
                    <a:pt x="53" y="96"/>
                  </a:lnTo>
                  <a:lnTo>
                    <a:pt x="44" y="98"/>
                  </a:lnTo>
                  <a:lnTo>
                    <a:pt x="27" y="89"/>
                  </a:lnTo>
                  <a:lnTo>
                    <a:pt x="15" y="90"/>
                  </a:lnTo>
                  <a:lnTo>
                    <a:pt x="2" y="79"/>
                  </a:lnTo>
                  <a:lnTo>
                    <a:pt x="1" y="65"/>
                  </a:lnTo>
                  <a:lnTo>
                    <a:pt x="4" y="61"/>
                  </a:lnTo>
                  <a:lnTo>
                    <a:pt x="0" y="40"/>
                  </a:lnTo>
                  <a:lnTo>
                    <a:pt x="2" y="19"/>
                  </a:lnTo>
                  <a:lnTo>
                    <a:pt x="3" y="2"/>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251" name="Freeform 205">
              <a:extLst>
                <a:ext uri="{FF2B5EF4-FFF2-40B4-BE49-F238E27FC236}">
                  <a16:creationId xmlns:a16="http://schemas.microsoft.com/office/drawing/2014/main" id="{C0B53FFC-12D6-324C-BF69-5D7AD1D8F267}"/>
                </a:ext>
              </a:extLst>
            </p:cNvPr>
            <p:cNvSpPr>
              <a:spLocks/>
            </p:cNvSpPr>
            <p:nvPr/>
          </p:nvSpPr>
          <p:spPr bwMode="auto">
            <a:xfrm>
              <a:off x="1998662" y="2014537"/>
              <a:ext cx="76200" cy="39688"/>
            </a:xfrm>
            <a:custGeom>
              <a:avLst/>
              <a:gdLst>
                <a:gd name="T0" fmla="*/ 25 w 48"/>
                <a:gd name="T1" fmla="*/ 17 h 25"/>
                <a:gd name="T2" fmla="*/ 3 w 48"/>
                <a:gd name="T3" fmla="*/ 25 h 25"/>
                <a:gd name="T4" fmla="*/ 0 w 48"/>
                <a:gd name="T5" fmla="*/ 19 h 25"/>
                <a:gd name="T6" fmla="*/ 7 w 48"/>
                <a:gd name="T7" fmla="*/ 10 h 25"/>
                <a:gd name="T8" fmla="*/ 28 w 48"/>
                <a:gd name="T9" fmla="*/ 3 h 25"/>
                <a:gd name="T10" fmla="*/ 40 w 48"/>
                <a:gd name="T11" fmla="*/ 0 h 25"/>
                <a:gd name="T12" fmla="*/ 48 w 48"/>
                <a:gd name="T13" fmla="*/ 2 h 25"/>
                <a:gd name="T14" fmla="*/ 48 w 48"/>
                <a:gd name="T15" fmla="*/ 8 h 25"/>
                <a:gd name="T16" fmla="*/ 25 w 48"/>
                <a:gd name="T17" fmla="*/ 1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25">
                  <a:moveTo>
                    <a:pt x="25" y="17"/>
                  </a:moveTo>
                  <a:lnTo>
                    <a:pt x="3" y="25"/>
                  </a:lnTo>
                  <a:lnTo>
                    <a:pt x="0" y="19"/>
                  </a:lnTo>
                  <a:lnTo>
                    <a:pt x="7" y="10"/>
                  </a:lnTo>
                  <a:lnTo>
                    <a:pt x="28" y="3"/>
                  </a:lnTo>
                  <a:lnTo>
                    <a:pt x="40" y="0"/>
                  </a:lnTo>
                  <a:lnTo>
                    <a:pt x="48" y="2"/>
                  </a:lnTo>
                  <a:lnTo>
                    <a:pt x="48" y="8"/>
                  </a:lnTo>
                  <a:lnTo>
                    <a:pt x="25" y="17"/>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252" name="Freeform 207">
              <a:extLst>
                <a:ext uri="{FF2B5EF4-FFF2-40B4-BE49-F238E27FC236}">
                  <a16:creationId xmlns:a16="http://schemas.microsoft.com/office/drawing/2014/main" id="{04F66F5F-A90B-5C4E-A5FE-47DE998CC443}"/>
                </a:ext>
              </a:extLst>
            </p:cNvPr>
            <p:cNvSpPr>
              <a:spLocks/>
            </p:cNvSpPr>
            <p:nvPr/>
          </p:nvSpPr>
          <p:spPr bwMode="auto">
            <a:xfrm>
              <a:off x="1804987" y="1941512"/>
              <a:ext cx="44450" cy="19050"/>
            </a:xfrm>
            <a:custGeom>
              <a:avLst/>
              <a:gdLst>
                <a:gd name="T0" fmla="*/ 21 w 28"/>
                <a:gd name="T1" fmla="*/ 9 h 12"/>
                <a:gd name="T2" fmla="*/ 8 w 28"/>
                <a:gd name="T3" fmla="*/ 12 h 12"/>
                <a:gd name="T4" fmla="*/ 3 w 28"/>
                <a:gd name="T5" fmla="*/ 8 h 12"/>
                <a:gd name="T6" fmla="*/ 0 w 28"/>
                <a:gd name="T7" fmla="*/ 3 h 12"/>
                <a:gd name="T8" fmla="*/ 19 w 28"/>
                <a:gd name="T9" fmla="*/ 0 h 12"/>
                <a:gd name="T10" fmla="*/ 28 w 28"/>
                <a:gd name="T11" fmla="*/ 1 h 12"/>
                <a:gd name="T12" fmla="*/ 21 w 28"/>
                <a:gd name="T13" fmla="*/ 9 h 12"/>
              </a:gdLst>
              <a:ahLst/>
              <a:cxnLst>
                <a:cxn ang="0">
                  <a:pos x="T0" y="T1"/>
                </a:cxn>
                <a:cxn ang="0">
                  <a:pos x="T2" y="T3"/>
                </a:cxn>
                <a:cxn ang="0">
                  <a:pos x="T4" y="T5"/>
                </a:cxn>
                <a:cxn ang="0">
                  <a:pos x="T6" y="T7"/>
                </a:cxn>
                <a:cxn ang="0">
                  <a:pos x="T8" y="T9"/>
                </a:cxn>
                <a:cxn ang="0">
                  <a:pos x="T10" y="T11"/>
                </a:cxn>
                <a:cxn ang="0">
                  <a:pos x="T12" y="T13"/>
                </a:cxn>
              </a:cxnLst>
              <a:rect l="0" t="0" r="r" b="b"/>
              <a:pathLst>
                <a:path w="28" h="12">
                  <a:moveTo>
                    <a:pt x="21" y="9"/>
                  </a:moveTo>
                  <a:lnTo>
                    <a:pt x="8" y="12"/>
                  </a:lnTo>
                  <a:lnTo>
                    <a:pt x="3" y="8"/>
                  </a:lnTo>
                  <a:lnTo>
                    <a:pt x="0" y="3"/>
                  </a:lnTo>
                  <a:lnTo>
                    <a:pt x="19" y="0"/>
                  </a:lnTo>
                  <a:lnTo>
                    <a:pt x="28" y="1"/>
                  </a:lnTo>
                  <a:lnTo>
                    <a:pt x="21" y="9"/>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253" name="Freeform 208">
              <a:extLst>
                <a:ext uri="{FF2B5EF4-FFF2-40B4-BE49-F238E27FC236}">
                  <a16:creationId xmlns:a16="http://schemas.microsoft.com/office/drawing/2014/main" id="{284E235C-7891-814F-B865-48658EA6251D}"/>
                </a:ext>
              </a:extLst>
            </p:cNvPr>
            <p:cNvSpPr>
              <a:spLocks/>
            </p:cNvSpPr>
            <p:nvPr/>
          </p:nvSpPr>
          <p:spPr bwMode="auto">
            <a:xfrm>
              <a:off x="1831975" y="1838326"/>
              <a:ext cx="65088" cy="23813"/>
            </a:xfrm>
            <a:custGeom>
              <a:avLst/>
              <a:gdLst>
                <a:gd name="T0" fmla="*/ 10 w 41"/>
                <a:gd name="T1" fmla="*/ 0 h 15"/>
                <a:gd name="T2" fmla="*/ 14 w 41"/>
                <a:gd name="T3" fmla="*/ 4 h 15"/>
                <a:gd name="T4" fmla="*/ 26 w 41"/>
                <a:gd name="T5" fmla="*/ 2 h 15"/>
                <a:gd name="T6" fmla="*/ 30 w 41"/>
                <a:gd name="T7" fmla="*/ 7 h 15"/>
                <a:gd name="T8" fmla="*/ 41 w 41"/>
                <a:gd name="T9" fmla="*/ 9 h 15"/>
                <a:gd name="T10" fmla="*/ 37 w 41"/>
                <a:gd name="T11" fmla="*/ 11 h 15"/>
                <a:gd name="T12" fmla="*/ 21 w 41"/>
                <a:gd name="T13" fmla="*/ 15 h 15"/>
                <a:gd name="T14" fmla="*/ 16 w 41"/>
                <a:gd name="T15" fmla="*/ 11 h 15"/>
                <a:gd name="T16" fmla="*/ 15 w 41"/>
                <a:gd name="T17" fmla="*/ 8 h 15"/>
                <a:gd name="T18" fmla="*/ 1 w 41"/>
                <a:gd name="T19" fmla="*/ 9 h 15"/>
                <a:gd name="T20" fmla="*/ 0 w 41"/>
                <a:gd name="T21" fmla="*/ 7 h 15"/>
                <a:gd name="T22" fmla="*/ 10 w 41"/>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15">
                  <a:moveTo>
                    <a:pt x="10" y="0"/>
                  </a:moveTo>
                  <a:lnTo>
                    <a:pt x="14" y="4"/>
                  </a:lnTo>
                  <a:lnTo>
                    <a:pt x="26" y="2"/>
                  </a:lnTo>
                  <a:lnTo>
                    <a:pt x="30" y="7"/>
                  </a:lnTo>
                  <a:lnTo>
                    <a:pt x="41" y="9"/>
                  </a:lnTo>
                  <a:lnTo>
                    <a:pt x="37" y="11"/>
                  </a:lnTo>
                  <a:lnTo>
                    <a:pt x="21" y="15"/>
                  </a:lnTo>
                  <a:lnTo>
                    <a:pt x="16" y="11"/>
                  </a:lnTo>
                  <a:lnTo>
                    <a:pt x="15" y="8"/>
                  </a:lnTo>
                  <a:lnTo>
                    <a:pt x="1" y="9"/>
                  </a:lnTo>
                  <a:lnTo>
                    <a:pt x="0" y="7"/>
                  </a:lnTo>
                  <a:lnTo>
                    <a:pt x="10" y="0"/>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254" name="Freeform 209">
              <a:extLst>
                <a:ext uri="{FF2B5EF4-FFF2-40B4-BE49-F238E27FC236}">
                  <a16:creationId xmlns:a16="http://schemas.microsoft.com/office/drawing/2014/main" id="{836E5047-FAC0-2F4E-80BE-8157E762366E}"/>
                </a:ext>
              </a:extLst>
            </p:cNvPr>
            <p:cNvSpPr>
              <a:spLocks/>
            </p:cNvSpPr>
            <p:nvPr/>
          </p:nvSpPr>
          <p:spPr bwMode="auto">
            <a:xfrm>
              <a:off x="1665288" y="1624012"/>
              <a:ext cx="1082675" cy="503238"/>
            </a:xfrm>
            <a:custGeom>
              <a:avLst/>
              <a:gdLst>
                <a:gd name="T0" fmla="*/ 542 w 682"/>
                <a:gd name="T1" fmla="*/ 8 h 317"/>
                <a:gd name="T2" fmla="*/ 572 w 682"/>
                <a:gd name="T3" fmla="*/ 16 h 317"/>
                <a:gd name="T4" fmla="*/ 630 w 682"/>
                <a:gd name="T5" fmla="*/ 21 h 317"/>
                <a:gd name="T6" fmla="*/ 671 w 682"/>
                <a:gd name="T7" fmla="*/ 26 h 317"/>
                <a:gd name="T8" fmla="*/ 598 w 682"/>
                <a:gd name="T9" fmla="*/ 94 h 317"/>
                <a:gd name="T10" fmla="*/ 501 w 682"/>
                <a:gd name="T11" fmla="*/ 207 h 317"/>
                <a:gd name="T12" fmla="*/ 529 w 682"/>
                <a:gd name="T13" fmla="*/ 217 h 317"/>
                <a:gd name="T14" fmla="*/ 550 w 682"/>
                <a:gd name="T15" fmla="*/ 229 h 317"/>
                <a:gd name="T16" fmla="*/ 547 w 682"/>
                <a:gd name="T17" fmla="*/ 274 h 317"/>
                <a:gd name="T18" fmla="*/ 536 w 682"/>
                <a:gd name="T19" fmla="*/ 309 h 317"/>
                <a:gd name="T20" fmla="*/ 536 w 682"/>
                <a:gd name="T21" fmla="*/ 278 h 317"/>
                <a:gd name="T22" fmla="*/ 526 w 682"/>
                <a:gd name="T23" fmla="*/ 242 h 317"/>
                <a:gd name="T24" fmla="*/ 480 w 682"/>
                <a:gd name="T25" fmla="*/ 216 h 317"/>
                <a:gd name="T26" fmla="*/ 429 w 682"/>
                <a:gd name="T27" fmla="*/ 207 h 317"/>
                <a:gd name="T28" fmla="*/ 380 w 682"/>
                <a:gd name="T29" fmla="*/ 194 h 317"/>
                <a:gd name="T30" fmla="*/ 338 w 682"/>
                <a:gd name="T31" fmla="*/ 213 h 317"/>
                <a:gd name="T32" fmla="*/ 307 w 682"/>
                <a:gd name="T33" fmla="*/ 212 h 317"/>
                <a:gd name="T34" fmla="*/ 358 w 682"/>
                <a:gd name="T35" fmla="*/ 183 h 317"/>
                <a:gd name="T36" fmla="*/ 267 w 682"/>
                <a:gd name="T37" fmla="*/ 220 h 317"/>
                <a:gd name="T38" fmla="*/ 213 w 682"/>
                <a:gd name="T39" fmla="*/ 251 h 317"/>
                <a:gd name="T40" fmla="*/ 145 w 682"/>
                <a:gd name="T41" fmla="*/ 276 h 317"/>
                <a:gd name="T42" fmla="*/ 95 w 682"/>
                <a:gd name="T43" fmla="*/ 292 h 317"/>
                <a:gd name="T44" fmla="*/ 32 w 682"/>
                <a:gd name="T45" fmla="*/ 311 h 317"/>
                <a:gd name="T46" fmla="*/ 28 w 682"/>
                <a:gd name="T47" fmla="*/ 304 h 317"/>
                <a:gd name="T48" fmla="*/ 98 w 682"/>
                <a:gd name="T49" fmla="*/ 285 h 317"/>
                <a:gd name="T50" fmla="*/ 155 w 682"/>
                <a:gd name="T51" fmla="*/ 261 h 317"/>
                <a:gd name="T52" fmla="*/ 213 w 682"/>
                <a:gd name="T53" fmla="*/ 228 h 317"/>
                <a:gd name="T54" fmla="*/ 172 w 682"/>
                <a:gd name="T55" fmla="*/ 238 h 317"/>
                <a:gd name="T56" fmla="*/ 167 w 682"/>
                <a:gd name="T57" fmla="*/ 225 h 317"/>
                <a:gd name="T58" fmla="*/ 146 w 682"/>
                <a:gd name="T59" fmla="*/ 221 h 317"/>
                <a:gd name="T60" fmla="*/ 132 w 682"/>
                <a:gd name="T61" fmla="*/ 211 h 317"/>
                <a:gd name="T62" fmla="*/ 139 w 682"/>
                <a:gd name="T63" fmla="*/ 186 h 317"/>
                <a:gd name="T64" fmla="*/ 183 w 682"/>
                <a:gd name="T65" fmla="*/ 157 h 317"/>
                <a:gd name="T66" fmla="*/ 220 w 682"/>
                <a:gd name="T67" fmla="*/ 149 h 317"/>
                <a:gd name="T68" fmla="*/ 270 w 682"/>
                <a:gd name="T69" fmla="*/ 136 h 317"/>
                <a:gd name="T70" fmla="*/ 295 w 682"/>
                <a:gd name="T71" fmla="*/ 117 h 317"/>
                <a:gd name="T72" fmla="*/ 256 w 682"/>
                <a:gd name="T73" fmla="*/ 125 h 317"/>
                <a:gd name="T74" fmla="*/ 213 w 682"/>
                <a:gd name="T75" fmla="*/ 119 h 317"/>
                <a:gd name="T76" fmla="*/ 246 w 682"/>
                <a:gd name="T77" fmla="*/ 93 h 317"/>
                <a:gd name="T78" fmla="*/ 286 w 682"/>
                <a:gd name="T79" fmla="*/ 93 h 317"/>
                <a:gd name="T80" fmla="*/ 313 w 682"/>
                <a:gd name="T81" fmla="*/ 74 h 317"/>
                <a:gd name="T82" fmla="*/ 305 w 682"/>
                <a:gd name="T83" fmla="*/ 52 h 317"/>
                <a:gd name="T84" fmla="*/ 380 w 682"/>
                <a:gd name="T85" fmla="*/ 34 h 317"/>
                <a:gd name="T86" fmla="*/ 439 w 682"/>
                <a:gd name="T87" fmla="*/ 16 h 317"/>
                <a:gd name="T88" fmla="*/ 519 w 682"/>
                <a:gd name="T89"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82" h="317">
                  <a:moveTo>
                    <a:pt x="533" y="4"/>
                  </a:moveTo>
                  <a:lnTo>
                    <a:pt x="531" y="12"/>
                  </a:lnTo>
                  <a:lnTo>
                    <a:pt x="542" y="8"/>
                  </a:lnTo>
                  <a:lnTo>
                    <a:pt x="562" y="9"/>
                  </a:lnTo>
                  <a:lnTo>
                    <a:pt x="556" y="13"/>
                  </a:lnTo>
                  <a:lnTo>
                    <a:pt x="572" y="16"/>
                  </a:lnTo>
                  <a:lnTo>
                    <a:pt x="587" y="14"/>
                  </a:lnTo>
                  <a:lnTo>
                    <a:pt x="607" y="20"/>
                  </a:lnTo>
                  <a:lnTo>
                    <a:pt x="630" y="21"/>
                  </a:lnTo>
                  <a:lnTo>
                    <a:pt x="637" y="23"/>
                  </a:lnTo>
                  <a:lnTo>
                    <a:pt x="658" y="21"/>
                  </a:lnTo>
                  <a:lnTo>
                    <a:pt x="671" y="26"/>
                  </a:lnTo>
                  <a:lnTo>
                    <a:pt x="682" y="28"/>
                  </a:lnTo>
                  <a:lnTo>
                    <a:pt x="682" y="28"/>
                  </a:lnTo>
                  <a:lnTo>
                    <a:pt x="598" y="94"/>
                  </a:lnTo>
                  <a:lnTo>
                    <a:pt x="478" y="201"/>
                  </a:lnTo>
                  <a:lnTo>
                    <a:pt x="492" y="202"/>
                  </a:lnTo>
                  <a:lnTo>
                    <a:pt x="501" y="207"/>
                  </a:lnTo>
                  <a:lnTo>
                    <a:pt x="503" y="215"/>
                  </a:lnTo>
                  <a:lnTo>
                    <a:pt x="503" y="228"/>
                  </a:lnTo>
                  <a:lnTo>
                    <a:pt x="529" y="217"/>
                  </a:lnTo>
                  <a:lnTo>
                    <a:pt x="549" y="211"/>
                  </a:lnTo>
                  <a:lnTo>
                    <a:pt x="548" y="221"/>
                  </a:lnTo>
                  <a:lnTo>
                    <a:pt x="550" y="229"/>
                  </a:lnTo>
                  <a:lnTo>
                    <a:pt x="555" y="238"/>
                  </a:lnTo>
                  <a:lnTo>
                    <a:pt x="552" y="252"/>
                  </a:lnTo>
                  <a:lnTo>
                    <a:pt x="547" y="274"/>
                  </a:lnTo>
                  <a:lnTo>
                    <a:pt x="562" y="287"/>
                  </a:lnTo>
                  <a:lnTo>
                    <a:pt x="552" y="299"/>
                  </a:lnTo>
                  <a:lnTo>
                    <a:pt x="536" y="309"/>
                  </a:lnTo>
                  <a:lnTo>
                    <a:pt x="533" y="301"/>
                  </a:lnTo>
                  <a:lnTo>
                    <a:pt x="525" y="295"/>
                  </a:lnTo>
                  <a:lnTo>
                    <a:pt x="536" y="278"/>
                  </a:lnTo>
                  <a:lnTo>
                    <a:pt x="530" y="262"/>
                  </a:lnTo>
                  <a:lnTo>
                    <a:pt x="539" y="244"/>
                  </a:lnTo>
                  <a:lnTo>
                    <a:pt x="526" y="242"/>
                  </a:lnTo>
                  <a:lnTo>
                    <a:pt x="503" y="242"/>
                  </a:lnTo>
                  <a:lnTo>
                    <a:pt x="491" y="236"/>
                  </a:lnTo>
                  <a:lnTo>
                    <a:pt x="480" y="216"/>
                  </a:lnTo>
                  <a:lnTo>
                    <a:pt x="470" y="212"/>
                  </a:lnTo>
                  <a:lnTo>
                    <a:pt x="451" y="205"/>
                  </a:lnTo>
                  <a:lnTo>
                    <a:pt x="429" y="207"/>
                  </a:lnTo>
                  <a:lnTo>
                    <a:pt x="409" y="198"/>
                  </a:lnTo>
                  <a:lnTo>
                    <a:pt x="401" y="190"/>
                  </a:lnTo>
                  <a:lnTo>
                    <a:pt x="380" y="194"/>
                  </a:lnTo>
                  <a:lnTo>
                    <a:pt x="369" y="207"/>
                  </a:lnTo>
                  <a:lnTo>
                    <a:pt x="359" y="209"/>
                  </a:lnTo>
                  <a:lnTo>
                    <a:pt x="338" y="213"/>
                  </a:lnTo>
                  <a:lnTo>
                    <a:pt x="318" y="219"/>
                  </a:lnTo>
                  <a:lnTo>
                    <a:pt x="297" y="223"/>
                  </a:lnTo>
                  <a:lnTo>
                    <a:pt x="307" y="212"/>
                  </a:lnTo>
                  <a:lnTo>
                    <a:pt x="335" y="193"/>
                  </a:lnTo>
                  <a:lnTo>
                    <a:pt x="357" y="187"/>
                  </a:lnTo>
                  <a:lnTo>
                    <a:pt x="358" y="183"/>
                  </a:lnTo>
                  <a:lnTo>
                    <a:pt x="328" y="193"/>
                  </a:lnTo>
                  <a:lnTo>
                    <a:pt x="303" y="206"/>
                  </a:lnTo>
                  <a:lnTo>
                    <a:pt x="267" y="220"/>
                  </a:lnTo>
                  <a:lnTo>
                    <a:pt x="267" y="229"/>
                  </a:lnTo>
                  <a:lnTo>
                    <a:pt x="238" y="243"/>
                  </a:lnTo>
                  <a:lnTo>
                    <a:pt x="213" y="251"/>
                  </a:lnTo>
                  <a:lnTo>
                    <a:pt x="192" y="257"/>
                  </a:lnTo>
                  <a:lnTo>
                    <a:pt x="179" y="266"/>
                  </a:lnTo>
                  <a:lnTo>
                    <a:pt x="145" y="276"/>
                  </a:lnTo>
                  <a:lnTo>
                    <a:pt x="130" y="285"/>
                  </a:lnTo>
                  <a:lnTo>
                    <a:pt x="104" y="294"/>
                  </a:lnTo>
                  <a:lnTo>
                    <a:pt x="95" y="292"/>
                  </a:lnTo>
                  <a:lnTo>
                    <a:pt x="75" y="298"/>
                  </a:lnTo>
                  <a:lnTo>
                    <a:pt x="52" y="304"/>
                  </a:lnTo>
                  <a:lnTo>
                    <a:pt x="32" y="311"/>
                  </a:lnTo>
                  <a:lnTo>
                    <a:pt x="0" y="317"/>
                  </a:lnTo>
                  <a:lnTo>
                    <a:pt x="1" y="313"/>
                  </a:lnTo>
                  <a:lnTo>
                    <a:pt x="28" y="304"/>
                  </a:lnTo>
                  <a:lnTo>
                    <a:pt x="49" y="298"/>
                  </a:lnTo>
                  <a:lnTo>
                    <a:pt x="77" y="287"/>
                  </a:lnTo>
                  <a:lnTo>
                    <a:pt x="98" y="285"/>
                  </a:lnTo>
                  <a:lnTo>
                    <a:pt x="114" y="277"/>
                  </a:lnTo>
                  <a:lnTo>
                    <a:pt x="148" y="265"/>
                  </a:lnTo>
                  <a:lnTo>
                    <a:pt x="155" y="261"/>
                  </a:lnTo>
                  <a:lnTo>
                    <a:pt x="174" y="254"/>
                  </a:lnTo>
                  <a:lnTo>
                    <a:pt x="192" y="239"/>
                  </a:lnTo>
                  <a:lnTo>
                    <a:pt x="213" y="228"/>
                  </a:lnTo>
                  <a:lnTo>
                    <a:pt x="189" y="234"/>
                  </a:lnTo>
                  <a:lnTo>
                    <a:pt x="188" y="231"/>
                  </a:lnTo>
                  <a:lnTo>
                    <a:pt x="172" y="238"/>
                  </a:lnTo>
                  <a:lnTo>
                    <a:pt x="173" y="228"/>
                  </a:lnTo>
                  <a:lnTo>
                    <a:pt x="161" y="235"/>
                  </a:lnTo>
                  <a:lnTo>
                    <a:pt x="167" y="225"/>
                  </a:lnTo>
                  <a:lnTo>
                    <a:pt x="143" y="233"/>
                  </a:lnTo>
                  <a:lnTo>
                    <a:pt x="134" y="233"/>
                  </a:lnTo>
                  <a:lnTo>
                    <a:pt x="146" y="221"/>
                  </a:lnTo>
                  <a:lnTo>
                    <a:pt x="157" y="214"/>
                  </a:lnTo>
                  <a:lnTo>
                    <a:pt x="156" y="207"/>
                  </a:lnTo>
                  <a:lnTo>
                    <a:pt x="132" y="211"/>
                  </a:lnTo>
                  <a:lnTo>
                    <a:pt x="131" y="202"/>
                  </a:lnTo>
                  <a:lnTo>
                    <a:pt x="126" y="197"/>
                  </a:lnTo>
                  <a:lnTo>
                    <a:pt x="139" y="186"/>
                  </a:lnTo>
                  <a:lnTo>
                    <a:pt x="138" y="178"/>
                  </a:lnTo>
                  <a:lnTo>
                    <a:pt x="158" y="167"/>
                  </a:lnTo>
                  <a:lnTo>
                    <a:pt x="183" y="157"/>
                  </a:lnTo>
                  <a:lnTo>
                    <a:pt x="201" y="147"/>
                  </a:lnTo>
                  <a:lnTo>
                    <a:pt x="214" y="146"/>
                  </a:lnTo>
                  <a:lnTo>
                    <a:pt x="220" y="149"/>
                  </a:lnTo>
                  <a:lnTo>
                    <a:pt x="243" y="140"/>
                  </a:lnTo>
                  <a:lnTo>
                    <a:pt x="252" y="142"/>
                  </a:lnTo>
                  <a:lnTo>
                    <a:pt x="270" y="136"/>
                  </a:lnTo>
                  <a:lnTo>
                    <a:pt x="279" y="127"/>
                  </a:lnTo>
                  <a:lnTo>
                    <a:pt x="275" y="124"/>
                  </a:lnTo>
                  <a:lnTo>
                    <a:pt x="295" y="117"/>
                  </a:lnTo>
                  <a:lnTo>
                    <a:pt x="286" y="117"/>
                  </a:lnTo>
                  <a:lnTo>
                    <a:pt x="266" y="121"/>
                  </a:lnTo>
                  <a:lnTo>
                    <a:pt x="256" y="125"/>
                  </a:lnTo>
                  <a:lnTo>
                    <a:pt x="251" y="121"/>
                  </a:lnTo>
                  <a:lnTo>
                    <a:pt x="228" y="123"/>
                  </a:lnTo>
                  <a:lnTo>
                    <a:pt x="213" y="119"/>
                  </a:lnTo>
                  <a:lnTo>
                    <a:pt x="218" y="111"/>
                  </a:lnTo>
                  <a:lnTo>
                    <a:pt x="215" y="101"/>
                  </a:lnTo>
                  <a:lnTo>
                    <a:pt x="246" y="93"/>
                  </a:lnTo>
                  <a:lnTo>
                    <a:pt x="289" y="84"/>
                  </a:lnTo>
                  <a:lnTo>
                    <a:pt x="300" y="84"/>
                  </a:lnTo>
                  <a:lnTo>
                    <a:pt x="286" y="93"/>
                  </a:lnTo>
                  <a:lnTo>
                    <a:pt x="316" y="92"/>
                  </a:lnTo>
                  <a:lnTo>
                    <a:pt x="320" y="81"/>
                  </a:lnTo>
                  <a:lnTo>
                    <a:pt x="313" y="74"/>
                  </a:lnTo>
                  <a:lnTo>
                    <a:pt x="317" y="65"/>
                  </a:lnTo>
                  <a:lnTo>
                    <a:pt x="315" y="58"/>
                  </a:lnTo>
                  <a:lnTo>
                    <a:pt x="305" y="52"/>
                  </a:lnTo>
                  <a:lnTo>
                    <a:pt x="327" y="43"/>
                  </a:lnTo>
                  <a:lnTo>
                    <a:pt x="351" y="42"/>
                  </a:lnTo>
                  <a:lnTo>
                    <a:pt x="380" y="34"/>
                  </a:lnTo>
                  <a:lnTo>
                    <a:pt x="397" y="26"/>
                  </a:lnTo>
                  <a:lnTo>
                    <a:pt x="423" y="18"/>
                  </a:lnTo>
                  <a:lnTo>
                    <a:pt x="439" y="16"/>
                  </a:lnTo>
                  <a:lnTo>
                    <a:pt x="475" y="8"/>
                  </a:lnTo>
                  <a:lnTo>
                    <a:pt x="485" y="9"/>
                  </a:lnTo>
                  <a:lnTo>
                    <a:pt x="519" y="0"/>
                  </a:lnTo>
                  <a:lnTo>
                    <a:pt x="533" y="4"/>
                  </a:lnTo>
                  <a:close/>
                </a:path>
              </a:pathLst>
            </a:custGeom>
            <a:solidFill>
              <a:srgbClr val="FF0000"/>
            </a:solid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255" name="Freeform 210">
              <a:extLst>
                <a:ext uri="{FF2B5EF4-FFF2-40B4-BE49-F238E27FC236}">
                  <a16:creationId xmlns:a16="http://schemas.microsoft.com/office/drawing/2014/main" id="{9BA3E997-0015-1745-A91B-2E48D254E484}"/>
                </a:ext>
              </a:extLst>
            </p:cNvPr>
            <p:cNvSpPr>
              <a:spLocks/>
            </p:cNvSpPr>
            <p:nvPr/>
          </p:nvSpPr>
          <p:spPr bwMode="auto">
            <a:xfrm>
              <a:off x="2365375" y="2286000"/>
              <a:ext cx="1589088" cy="795338"/>
            </a:xfrm>
            <a:custGeom>
              <a:avLst/>
              <a:gdLst>
                <a:gd name="T0" fmla="*/ 595 w 1001"/>
                <a:gd name="T1" fmla="*/ 16 h 501"/>
                <a:gd name="T2" fmla="*/ 655 w 1001"/>
                <a:gd name="T3" fmla="*/ 28 h 501"/>
                <a:gd name="T4" fmla="*/ 701 w 1001"/>
                <a:gd name="T5" fmla="*/ 38 h 501"/>
                <a:gd name="T6" fmla="*/ 724 w 1001"/>
                <a:gd name="T7" fmla="*/ 58 h 501"/>
                <a:gd name="T8" fmla="*/ 729 w 1001"/>
                <a:gd name="T9" fmla="*/ 64 h 501"/>
                <a:gd name="T10" fmla="*/ 733 w 1001"/>
                <a:gd name="T11" fmla="*/ 73 h 501"/>
                <a:gd name="T12" fmla="*/ 730 w 1001"/>
                <a:gd name="T13" fmla="*/ 131 h 501"/>
                <a:gd name="T14" fmla="*/ 712 w 1001"/>
                <a:gd name="T15" fmla="*/ 155 h 501"/>
                <a:gd name="T16" fmla="*/ 762 w 1001"/>
                <a:gd name="T17" fmla="*/ 144 h 501"/>
                <a:gd name="T18" fmla="*/ 788 w 1001"/>
                <a:gd name="T19" fmla="*/ 121 h 501"/>
                <a:gd name="T20" fmla="*/ 836 w 1001"/>
                <a:gd name="T21" fmla="*/ 110 h 501"/>
                <a:gd name="T22" fmla="*/ 896 w 1001"/>
                <a:gd name="T23" fmla="*/ 90 h 501"/>
                <a:gd name="T24" fmla="*/ 943 w 1001"/>
                <a:gd name="T25" fmla="*/ 80 h 501"/>
                <a:gd name="T26" fmla="*/ 984 w 1001"/>
                <a:gd name="T27" fmla="*/ 45 h 501"/>
                <a:gd name="T28" fmla="*/ 999 w 1001"/>
                <a:gd name="T29" fmla="*/ 87 h 501"/>
                <a:gd name="T30" fmla="*/ 940 w 1001"/>
                <a:gd name="T31" fmla="*/ 117 h 501"/>
                <a:gd name="T32" fmla="*/ 922 w 1001"/>
                <a:gd name="T33" fmla="*/ 155 h 501"/>
                <a:gd name="T34" fmla="*/ 930 w 1001"/>
                <a:gd name="T35" fmla="*/ 159 h 501"/>
                <a:gd name="T36" fmla="*/ 888 w 1001"/>
                <a:gd name="T37" fmla="*/ 166 h 501"/>
                <a:gd name="T38" fmla="*/ 892 w 1001"/>
                <a:gd name="T39" fmla="*/ 173 h 501"/>
                <a:gd name="T40" fmla="*/ 850 w 1001"/>
                <a:gd name="T41" fmla="*/ 183 h 501"/>
                <a:gd name="T42" fmla="*/ 830 w 1001"/>
                <a:gd name="T43" fmla="*/ 209 h 501"/>
                <a:gd name="T44" fmla="*/ 826 w 1001"/>
                <a:gd name="T45" fmla="*/ 217 h 501"/>
                <a:gd name="T46" fmla="*/ 801 w 1001"/>
                <a:gd name="T47" fmla="*/ 249 h 501"/>
                <a:gd name="T48" fmla="*/ 801 w 1001"/>
                <a:gd name="T49" fmla="*/ 219 h 501"/>
                <a:gd name="T50" fmla="*/ 796 w 1001"/>
                <a:gd name="T51" fmla="*/ 255 h 501"/>
                <a:gd name="T52" fmla="*/ 782 w 1001"/>
                <a:gd name="T53" fmla="*/ 300 h 501"/>
                <a:gd name="T54" fmla="*/ 729 w 1001"/>
                <a:gd name="T55" fmla="*/ 327 h 501"/>
                <a:gd name="T56" fmla="*/ 679 w 1001"/>
                <a:gd name="T57" fmla="*/ 369 h 501"/>
                <a:gd name="T58" fmla="*/ 680 w 1001"/>
                <a:gd name="T59" fmla="*/ 431 h 501"/>
                <a:gd name="T60" fmla="*/ 676 w 1001"/>
                <a:gd name="T61" fmla="*/ 486 h 501"/>
                <a:gd name="T62" fmla="*/ 654 w 1001"/>
                <a:gd name="T63" fmla="*/ 490 h 501"/>
                <a:gd name="T64" fmla="*/ 636 w 1001"/>
                <a:gd name="T65" fmla="*/ 443 h 501"/>
                <a:gd name="T66" fmla="*/ 624 w 1001"/>
                <a:gd name="T67" fmla="*/ 397 h 501"/>
                <a:gd name="T68" fmla="*/ 585 w 1001"/>
                <a:gd name="T69" fmla="*/ 391 h 501"/>
                <a:gd name="T70" fmla="*/ 528 w 1001"/>
                <a:gd name="T71" fmla="*/ 396 h 501"/>
                <a:gd name="T72" fmla="*/ 526 w 1001"/>
                <a:gd name="T73" fmla="*/ 417 h 501"/>
                <a:gd name="T74" fmla="*/ 489 w 1001"/>
                <a:gd name="T75" fmla="*/ 406 h 501"/>
                <a:gd name="T76" fmla="*/ 434 w 1001"/>
                <a:gd name="T77" fmla="*/ 410 h 501"/>
                <a:gd name="T78" fmla="*/ 376 w 1001"/>
                <a:gd name="T79" fmla="*/ 454 h 501"/>
                <a:gd name="T80" fmla="*/ 366 w 1001"/>
                <a:gd name="T81" fmla="*/ 486 h 501"/>
                <a:gd name="T82" fmla="*/ 339 w 1001"/>
                <a:gd name="T83" fmla="*/ 450 h 501"/>
                <a:gd name="T84" fmla="*/ 313 w 1001"/>
                <a:gd name="T85" fmla="*/ 404 h 501"/>
                <a:gd name="T86" fmla="*/ 262 w 1001"/>
                <a:gd name="T87" fmla="*/ 408 h 501"/>
                <a:gd name="T88" fmla="*/ 244 w 1001"/>
                <a:gd name="T89" fmla="*/ 370 h 501"/>
                <a:gd name="T90" fmla="*/ 193 w 1001"/>
                <a:gd name="T91" fmla="*/ 371 h 501"/>
                <a:gd name="T92" fmla="*/ 102 w 1001"/>
                <a:gd name="T93" fmla="*/ 343 h 501"/>
                <a:gd name="T94" fmla="*/ 53 w 1001"/>
                <a:gd name="T95" fmla="*/ 324 h 501"/>
                <a:gd name="T96" fmla="*/ 33 w 1001"/>
                <a:gd name="T97" fmla="*/ 309 h 501"/>
                <a:gd name="T98" fmla="*/ 8 w 1001"/>
                <a:gd name="T99" fmla="*/ 272 h 501"/>
                <a:gd name="T100" fmla="*/ 0 w 1001"/>
                <a:gd name="T101" fmla="*/ 214 h 501"/>
                <a:gd name="T102" fmla="*/ 23 w 1001"/>
                <a:gd name="T103" fmla="*/ 151 h 501"/>
                <a:gd name="T104" fmla="*/ 69 w 1001"/>
                <a:gd name="T105" fmla="*/ 79 h 501"/>
                <a:gd name="T106" fmla="*/ 94 w 1001"/>
                <a:gd name="T107" fmla="*/ 21 h 501"/>
                <a:gd name="T108" fmla="*/ 124 w 1001"/>
                <a:gd name="T109" fmla="*/ 25 h 501"/>
                <a:gd name="T110" fmla="*/ 239 w 1001"/>
                <a:gd name="T111" fmla="*/ 8 h 501"/>
                <a:gd name="T112" fmla="*/ 432 w 1001"/>
                <a:gd name="T113" fmla="*/ 8 h 501"/>
                <a:gd name="T114" fmla="*/ 579 w 1001"/>
                <a:gd name="T115" fmla="*/ 0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01" h="501">
                  <a:moveTo>
                    <a:pt x="584" y="0"/>
                  </a:moveTo>
                  <a:lnTo>
                    <a:pt x="582" y="11"/>
                  </a:lnTo>
                  <a:lnTo>
                    <a:pt x="585" y="15"/>
                  </a:lnTo>
                  <a:lnTo>
                    <a:pt x="595" y="16"/>
                  </a:lnTo>
                  <a:lnTo>
                    <a:pt x="610" y="19"/>
                  </a:lnTo>
                  <a:lnTo>
                    <a:pt x="623" y="26"/>
                  </a:lnTo>
                  <a:lnTo>
                    <a:pt x="637" y="23"/>
                  </a:lnTo>
                  <a:lnTo>
                    <a:pt x="655" y="28"/>
                  </a:lnTo>
                  <a:lnTo>
                    <a:pt x="660" y="28"/>
                  </a:lnTo>
                  <a:lnTo>
                    <a:pt x="677" y="22"/>
                  </a:lnTo>
                  <a:lnTo>
                    <a:pt x="689" y="30"/>
                  </a:lnTo>
                  <a:lnTo>
                    <a:pt x="701" y="38"/>
                  </a:lnTo>
                  <a:lnTo>
                    <a:pt x="711" y="44"/>
                  </a:lnTo>
                  <a:lnTo>
                    <a:pt x="721" y="51"/>
                  </a:lnTo>
                  <a:lnTo>
                    <a:pt x="721" y="56"/>
                  </a:lnTo>
                  <a:lnTo>
                    <a:pt x="724" y="58"/>
                  </a:lnTo>
                  <a:lnTo>
                    <a:pt x="722" y="60"/>
                  </a:lnTo>
                  <a:lnTo>
                    <a:pt x="726" y="61"/>
                  </a:lnTo>
                  <a:lnTo>
                    <a:pt x="730" y="59"/>
                  </a:lnTo>
                  <a:lnTo>
                    <a:pt x="729" y="64"/>
                  </a:lnTo>
                  <a:lnTo>
                    <a:pt x="731" y="67"/>
                  </a:lnTo>
                  <a:lnTo>
                    <a:pt x="735" y="67"/>
                  </a:lnTo>
                  <a:lnTo>
                    <a:pt x="737" y="69"/>
                  </a:lnTo>
                  <a:lnTo>
                    <a:pt x="733" y="73"/>
                  </a:lnTo>
                  <a:lnTo>
                    <a:pt x="747" y="83"/>
                  </a:lnTo>
                  <a:lnTo>
                    <a:pt x="743" y="101"/>
                  </a:lnTo>
                  <a:lnTo>
                    <a:pt x="739" y="119"/>
                  </a:lnTo>
                  <a:lnTo>
                    <a:pt x="730" y="131"/>
                  </a:lnTo>
                  <a:lnTo>
                    <a:pt x="718" y="142"/>
                  </a:lnTo>
                  <a:lnTo>
                    <a:pt x="712" y="150"/>
                  </a:lnTo>
                  <a:lnTo>
                    <a:pt x="711" y="152"/>
                  </a:lnTo>
                  <a:lnTo>
                    <a:pt x="712" y="155"/>
                  </a:lnTo>
                  <a:lnTo>
                    <a:pt x="716" y="158"/>
                  </a:lnTo>
                  <a:lnTo>
                    <a:pt x="720" y="158"/>
                  </a:lnTo>
                  <a:lnTo>
                    <a:pt x="744" y="147"/>
                  </a:lnTo>
                  <a:lnTo>
                    <a:pt x="762" y="144"/>
                  </a:lnTo>
                  <a:lnTo>
                    <a:pt x="788" y="133"/>
                  </a:lnTo>
                  <a:lnTo>
                    <a:pt x="789" y="132"/>
                  </a:lnTo>
                  <a:lnTo>
                    <a:pt x="789" y="125"/>
                  </a:lnTo>
                  <a:lnTo>
                    <a:pt x="788" y="121"/>
                  </a:lnTo>
                  <a:lnTo>
                    <a:pt x="797" y="118"/>
                  </a:lnTo>
                  <a:lnTo>
                    <a:pt x="813" y="118"/>
                  </a:lnTo>
                  <a:lnTo>
                    <a:pt x="828" y="118"/>
                  </a:lnTo>
                  <a:lnTo>
                    <a:pt x="836" y="110"/>
                  </a:lnTo>
                  <a:lnTo>
                    <a:pt x="839" y="108"/>
                  </a:lnTo>
                  <a:lnTo>
                    <a:pt x="862" y="93"/>
                  </a:lnTo>
                  <a:lnTo>
                    <a:pt x="870" y="90"/>
                  </a:lnTo>
                  <a:lnTo>
                    <a:pt x="896" y="90"/>
                  </a:lnTo>
                  <a:lnTo>
                    <a:pt x="926" y="90"/>
                  </a:lnTo>
                  <a:lnTo>
                    <a:pt x="929" y="84"/>
                  </a:lnTo>
                  <a:lnTo>
                    <a:pt x="935" y="83"/>
                  </a:lnTo>
                  <a:lnTo>
                    <a:pt x="943" y="80"/>
                  </a:lnTo>
                  <a:lnTo>
                    <a:pt x="952" y="71"/>
                  </a:lnTo>
                  <a:lnTo>
                    <a:pt x="962" y="55"/>
                  </a:lnTo>
                  <a:lnTo>
                    <a:pt x="980" y="40"/>
                  </a:lnTo>
                  <a:lnTo>
                    <a:pt x="984" y="45"/>
                  </a:lnTo>
                  <a:lnTo>
                    <a:pt x="996" y="42"/>
                  </a:lnTo>
                  <a:lnTo>
                    <a:pt x="1001" y="48"/>
                  </a:lnTo>
                  <a:lnTo>
                    <a:pt x="992" y="75"/>
                  </a:lnTo>
                  <a:lnTo>
                    <a:pt x="999" y="87"/>
                  </a:lnTo>
                  <a:lnTo>
                    <a:pt x="999" y="94"/>
                  </a:lnTo>
                  <a:lnTo>
                    <a:pt x="979" y="103"/>
                  </a:lnTo>
                  <a:lnTo>
                    <a:pt x="959" y="111"/>
                  </a:lnTo>
                  <a:lnTo>
                    <a:pt x="940" y="117"/>
                  </a:lnTo>
                  <a:lnTo>
                    <a:pt x="927" y="129"/>
                  </a:lnTo>
                  <a:lnTo>
                    <a:pt x="923" y="133"/>
                  </a:lnTo>
                  <a:lnTo>
                    <a:pt x="920" y="144"/>
                  </a:lnTo>
                  <a:lnTo>
                    <a:pt x="922" y="155"/>
                  </a:lnTo>
                  <a:lnTo>
                    <a:pt x="929" y="156"/>
                  </a:lnTo>
                  <a:lnTo>
                    <a:pt x="929" y="148"/>
                  </a:lnTo>
                  <a:lnTo>
                    <a:pt x="933" y="153"/>
                  </a:lnTo>
                  <a:lnTo>
                    <a:pt x="930" y="159"/>
                  </a:lnTo>
                  <a:lnTo>
                    <a:pt x="917" y="162"/>
                  </a:lnTo>
                  <a:lnTo>
                    <a:pt x="909" y="162"/>
                  </a:lnTo>
                  <a:lnTo>
                    <a:pt x="896" y="165"/>
                  </a:lnTo>
                  <a:lnTo>
                    <a:pt x="888" y="166"/>
                  </a:lnTo>
                  <a:lnTo>
                    <a:pt x="878" y="167"/>
                  </a:lnTo>
                  <a:lnTo>
                    <a:pt x="862" y="173"/>
                  </a:lnTo>
                  <a:lnTo>
                    <a:pt x="888" y="169"/>
                  </a:lnTo>
                  <a:lnTo>
                    <a:pt x="892" y="173"/>
                  </a:lnTo>
                  <a:lnTo>
                    <a:pt x="867" y="179"/>
                  </a:lnTo>
                  <a:lnTo>
                    <a:pt x="856" y="179"/>
                  </a:lnTo>
                  <a:lnTo>
                    <a:pt x="857" y="177"/>
                  </a:lnTo>
                  <a:lnTo>
                    <a:pt x="850" y="183"/>
                  </a:lnTo>
                  <a:lnTo>
                    <a:pt x="855" y="183"/>
                  </a:lnTo>
                  <a:lnTo>
                    <a:pt x="847" y="198"/>
                  </a:lnTo>
                  <a:lnTo>
                    <a:pt x="830" y="214"/>
                  </a:lnTo>
                  <a:lnTo>
                    <a:pt x="830" y="209"/>
                  </a:lnTo>
                  <a:lnTo>
                    <a:pt x="827" y="208"/>
                  </a:lnTo>
                  <a:lnTo>
                    <a:pt x="823" y="203"/>
                  </a:lnTo>
                  <a:lnTo>
                    <a:pt x="823" y="214"/>
                  </a:lnTo>
                  <a:lnTo>
                    <a:pt x="826" y="217"/>
                  </a:lnTo>
                  <a:lnTo>
                    <a:pt x="824" y="225"/>
                  </a:lnTo>
                  <a:lnTo>
                    <a:pt x="817" y="233"/>
                  </a:lnTo>
                  <a:lnTo>
                    <a:pt x="802" y="250"/>
                  </a:lnTo>
                  <a:lnTo>
                    <a:pt x="801" y="249"/>
                  </a:lnTo>
                  <a:lnTo>
                    <a:pt x="810" y="235"/>
                  </a:lnTo>
                  <a:lnTo>
                    <a:pt x="804" y="227"/>
                  </a:lnTo>
                  <a:lnTo>
                    <a:pt x="807" y="210"/>
                  </a:lnTo>
                  <a:lnTo>
                    <a:pt x="801" y="219"/>
                  </a:lnTo>
                  <a:lnTo>
                    <a:pt x="801" y="232"/>
                  </a:lnTo>
                  <a:lnTo>
                    <a:pt x="791" y="229"/>
                  </a:lnTo>
                  <a:lnTo>
                    <a:pt x="800" y="235"/>
                  </a:lnTo>
                  <a:lnTo>
                    <a:pt x="796" y="255"/>
                  </a:lnTo>
                  <a:lnTo>
                    <a:pt x="800" y="256"/>
                  </a:lnTo>
                  <a:lnTo>
                    <a:pt x="800" y="264"/>
                  </a:lnTo>
                  <a:lnTo>
                    <a:pt x="797" y="284"/>
                  </a:lnTo>
                  <a:lnTo>
                    <a:pt x="782" y="300"/>
                  </a:lnTo>
                  <a:lnTo>
                    <a:pt x="763" y="306"/>
                  </a:lnTo>
                  <a:lnTo>
                    <a:pt x="748" y="318"/>
                  </a:lnTo>
                  <a:lnTo>
                    <a:pt x="739" y="319"/>
                  </a:lnTo>
                  <a:lnTo>
                    <a:pt x="729" y="327"/>
                  </a:lnTo>
                  <a:lnTo>
                    <a:pt x="725" y="334"/>
                  </a:lnTo>
                  <a:lnTo>
                    <a:pt x="702" y="347"/>
                  </a:lnTo>
                  <a:lnTo>
                    <a:pt x="690" y="357"/>
                  </a:lnTo>
                  <a:lnTo>
                    <a:pt x="679" y="369"/>
                  </a:lnTo>
                  <a:lnTo>
                    <a:pt x="673" y="384"/>
                  </a:lnTo>
                  <a:lnTo>
                    <a:pt x="673" y="398"/>
                  </a:lnTo>
                  <a:lnTo>
                    <a:pt x="675" y="416"/>
                  </a:lnTo>
                  <a:lnTo>
                    <a:pt x="680" y="431"/>
                  </a:lnTo>
                  <a:lnTo>
                    <a:pt x="678" y="440"/>
                  </a:lnTo>
                  <a:lnTo>
                    <a:pt x="682" y="464"/>
                  </a:lnTo>
                  <a:lnTo>
                    <a:pt x="679" y="478"/>
                  </a:lnTo>
                  <a:lnTo>
                    <a:pt x="676" y="486"/>
                  </a:lnTo>
                  <a:lnTo>
                    <a:pt x="670" y="499"/>
                  </a:lnTo>
                  <a:lnTo>
                    <a:pt x="664" y="501"/>
                  </a:lnTo>
                  <a:lnTo>
                    <a:pt x="656" y="499"/>
                  </a:lnTo>
                  <a:lnTo>
                    <a:pt x="654" y="490"/>
                  </a:lnTo>
                  <a:lnTo>
                    <a:pt x="648" y="485"/>
                  </a:lnTo>
                  <a:lnTo>
                    <a:pt x="642" y="467"/>
                  </a:lnTo>
                  <a:lnTo>
                    <a:pt x="637" y="451"/>
                  </a:lnTo>
                  <a:lnTo>
                    <a:pt x="636" y="443"/>
                  </a:lnTo>
                  <a:lnTo>
                    <a:pt x="643" y="429"/>
                  </a:lnTo>
                  <a:lnTo>
                    <a:pt x="640" y="418"/>
                  </a:lnTo>
                  <a:lnTo>
                    <a:pt x="630" y="401"/>
                  </a:lnTo>
                  <a:lnTo>
                    <a:pt x="624" y="397"/>
                  </a:lnTo>
                  <a:lnTo>
                    <a:pt x="604" y="407"/>
                  </a:lnTo>
                  <a:lnTo>
                    <a:pt x="601" y="406"/>
                  </a:lnTo>
                  <a:lnTo>
                    <a:pt x="595" y="396"/>
                  </a:lnTo>
                  <a:lnTo>
                    <a:pt x="585" y="391"/>
                  </a:lnTo>
                  <a:lnTo>
                    <a:pt x="564" y="394"/>
                  </a:lnTo>
                  <a:lnTo>
                    <a:pt x="549" y="391"/>
                  </a:lnTo>
                  <a:lnTo>
                    <a:pt x="536" y="393"/>
                  </a:lnTo>
                  <a:lnTo>
                    <a:pt x="528" y="396"/>
                  </a:lnTo>
                  <a:lnTo>
                    <a:pt x="529" y="401"/>
                  </a:lnTo>
                  <a:lnTo>
                    <a:pt x="527" y="410"/>
                  </a:lnTo>
                  <a:lnTo>
                    <a:pt x="530" y="414"/>
                  </a:lnTo>
                  <a:lnTo>
                    <a:pt x="526" y="417"/>
                  </a:lnTo>
                  <a:lnTo>
                    <a:pt x="520" y="414"/>
                  </a:lnTo>
                  <a:lnTo>
                    <a:pt x="512" y="417"/>
                  </a:lnTo>
                  <a:lnTo>
                    <a:pt x="500" y="417"/>
                  </a:lnTo>
                  <a:lnTo>
                    <a:pt x="489" y="406"/>
                  </a:lnTo>
                  <a:lnTo>
                    <a:pt x="473" y="408"/>
                  </a:lnTo>
                  <a:lnTo>
                    <a:pt x="462" y="404"/>
                  </a:lnTo>
                  <a:lnTo>
                    <a:pt x="450" y="405"/>
                  </a:lnTo>
                  <a:lnTo>
                    <a:pt x="434" y="410"/>
                  </a:lnTo>
                  <a:lnTo>
                    <a:pt x="415" y="426"/>
                  </a:lnTo>
                  <a:lnTo>
                    <a:pt x="395" y="434"/>
                  </a:lnTo>
                  <a:lnTo>
                    <a:pt x="383" y="444"/>
                  </a:lnTo>
                  <a:lnTo>
                    <a:pt x="376" y="454"/>
                  </a:lnTo>
                  <a:lnTo>
                    <a:pt x="373" y="468"/>
                  </a:lnTo>
                  <a:lnTo>
                    <a:pt x="372" y="478"/>
                  </a:lnTo>
                  <a:lnTo>
                    <a:pt x="374" y="485"/>
                  </a:lnTo>
                  <a:lnTo>
                    <a:pt x="366" y="486"/>
                  </a:lnTo>
                  <a:lnTo>
                    <a:pt x="355" y="481"/>
                  </a:lnTo>
                  <a:lnTo>
                    <a:pt x="342" y="475"/>
                  </a:lnTo>
                  <a:lnTo>
                    <a:pt x="340" y="465"/>
                  </a:lnTo>
                  <a:lnTo>
                    <a:pt x="339" y="450"/>
                  </a:lnTo>
                  <a:lnTo>
                    <a:pt x="332" y="438"/>
                  </a:lnTo>
                  <a:lnTo>
                    <a:pt x="328" y="426"/>
                  </a:lnTo>
                  <a:lnTo>
                    <a:pt x="323" y="412"/>
                  </a:lnTo>
                  <a:lnTo>
                    <a:pt x="313" y="404"/>
                  </a:lnTo>
                  <a:lnTo>
                    <a:pt x="299" y="404"/>
                  </a:lnTo>
                  <a:lnTo>
                    <a:pt x="283" y="421"/>
                  </a:lnTo>
                  <a:lnTo>
                    <a:pt x="270" y="414"/>
                  </a:lnTo>
                  <a:lnTo>
                    <a:pt x="262" y="408"/>
                  </a:lnTo>
                  <a:lnTo>
                    <a:pt x="261" y="397"/>
                  </a:lnTo>
                  <a:lnTo>
                    <a:pt x="259" y="386"/>
                  </a:lnTo>
                  <a:lnTo>
                    <a:pt x="251" y="377"/>
                  </a:lnTo>
                  <a:lnTo>
                    <a:pt x="244" y="370"/>
                  </a:lnTo>
                  <a:lnTo>
                    <a:pt x="240" y="363"/>
                  </a:lnTo>
                  <a:lnTo>
                    <a:pt x="209" y="363"/>
                  </a:lnTo>
                  <a:lnTo>
                    <a:pt x="207" y="371"/>
                  </a:lnTo>
                  <a:lnTo>
                    <a:pt x="193" y="371"/>
                  </a:lnTo>
                  <a:lnTo>
                    <a:pt x="158" y="372"/>
                  </a:lnTo>
                  <a:lnTo>
                    <a:pt x="123" y="357"/>
                  </a:lnTo>
                  <a:lnTo>
                    <a:pt x="100" y="347"/>
                  </a:lnTo>
                  <a:lnTo>
                    <a:pt x="102" y="343"/>
                  </a:lnTo>
                  <a:lnTo>
                    <a:pt x="80" y="345"/>
                  </a:lnTo>
                  <a:lnTo>
                    <a:pt x="59" y="347"/>
                  </a:lnTo>
                  <a:lnTo>
                    <a:pt x="60" y="336"/>
                  </a:lnTo>
                  <a:lnTo>
                    <a:pt x="53" y="324"/>
                  </a:lnTo>
                  <a:lnTo>
                    <a:pt x="46" y="322"/>
                  </a:lnTo>
                  <a:lnTo>
                    <a:pt x="46" y="316"/>
                  </a:lnTo>
                  <a:lnTo>
                    <a:pt x="37" y="315"/>
                  </a:lnTo>
                  <a:lnTo>
                    <a:pt x="33" y="309"/>
                  </a:lnTo>
                  <a:lnTo>
                    <a:pt x="18" y="307"/>
                  </a:lnTo>
                  <a:lnTo>
                    <a:pt x="14" y="304"/>
                  </a:lnTo>
                  <a:lnTo>
                    <a:pt x="17" y="292"/>
                  </a:lnTo>
                  <a:lnTo>
                    <a:pt x="8" y="272"/>
                  </a:lnTo>
                  <a:lnTo>
                    <a:pt x="7" y="243"/>
                  </a:lnTo>
                  <a:lnTo>
                    <a:pt x="9" y="238"/>
                  </a:lnTo>
                  <a:lnTo>
                    <a:pt x="5" y="231"/>
                  </a:lnTo>
                  <a:lnTo>
                    <a:pt x="0" y="214"/>
                  </a:lnTo>
                  <a:lnTo>
                    <a:pt x="5" y="197"/>
                  </a:lnTo>
                  <a:lnTo>
                    <a:pt x="2" y="186"/>
                  </a:lnTo>
                  <a:lnTo>
                    <a:pt x="14" y="169"/>
                  </a:lnTo>
                  <a:lnTo>
                    <a:pt x="23" y="151"/>
                  </a:lnTo>
                  <a:lnTo>
                    <a:pt x="26" y="135"/>
                  </a:lnTo>
                  <a:lnTo>
                    <a:pt x="43" y="116"/>
                  </a:lnTo>
                  <a:lnTo>
                    <a:pt x="56" y="98"/>
                  </a:lnTo>
                  <a:lnTo>
                    <a:pt x="69" y="79"/>
                  </a:lnTo>
                  <a:lnTo>
                    <a:pt x="82" y="52"/>
                  </a:lnTo>
                  <a:lnTo>
                    <a:pt x="88" y="34"/>
                  </a:lnTo>
                  <a:lnTo>
                    <a:pt x="89" y="25"/>
                  </a:lnTo>
                  <a:lnTo>
                    <a:pt x="94" y="21"/>
                  </a:lnTo>
                  <a:lnTo>
                    <a:pt x="113" y="28"/>
                  </a:lnTo>
                  <a:lnTo>
                    <a:pt x="109" y="47"/>
                  </a:lnTo>
                  <a:lnTo>
                    <a:pt x="117" y="41"/>
                  </a:lnTo>
                  <a:lnTo>
                    <a:pt x="124" y="25"/>
                  </a:lnTo>
                  <a:lnTo>
                    <a:pt x="130" y="8"/>
                  </a:lnTo>
                  <a:lnTo>
                    <a:pt x="175" y="8"/>
                  </a:lnTo>
                  <a:lnTo>
                    <a:pt x="223" y="8"/>
                  </a:lnTo>
                  <a:lnTo>
                    <a:pt x="239" y="8"/>
                  </a:lnTo>
                  <a:lnTo>
                    <a:pt x="288" y="8"/>
                  </a:lnTo>
                  <a:lnTo>
                    <a:pt x="335" y="8"/>
                  </a:lnTo>
                  <a:lnTo>
                    <a:pt x="384" y="8"/>
                  </a:lnTo>
                  <a:lnTo>
                    <a:pt x="432" y="8"/>
                  </a:lnTo>
                  <a:lnTo>
                    <a:pt x="487" y="8"/>
                  </a:lnTo>
                  <a:lnTo>
                    <a:pt x="541" y="8"/>
                  </a:lnTo>
                  <a:lnTo>
                    <a:pt x="575" y="8"/>
                  </a:lnTo>
                  <a:lnTo>
                    <a:pt x="579" y="0"/>
                  </a:lnTo>
                  <a:lnTo>
                    <a:pt x="584" y="0"/>
                  </a:lnTo>
                  <a:close/>
                </a:path>
              </a:pathLst>
            </a:custGeom>
            <a:solidFill>
              <a:srgbClr val="FF0000"/>
            </a:solid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256" name="Freeform 211">
              <a:extLst>
                <a:ext uri="{FF2B5EF4-FFF2-40B4-BE49-F238E27FC236}">
                  <a16:creationId xmlns:a16="http://schemas.microsoft.com/office/drawing/2014/main" id="{0959D030-4D6C-BF46-A765-4FAD356A2298}"/>
                </a:ext>
              </a:extLst>
            </p:cNvPr>
            <p:cNvSpPr>
              <a:spLocks/>
            </p:cNvSpPr>
            <p:nvPr/>
          </p:nvSpPr>
          <p:spPr bwMode="auto">
            <a:xfrm>
              <a:off x="7169151" y="2409825"/>
              <a:ext cx="492125" cy="274638"/>
            </a:xfrm>
            <a:custGeom>
              <a:avLst/>
              <a:gdLst>
                <a:gd name="T0" fmla="*/ 218 w 310"/>
                <a:gd name="T1" fmla="*/ 169 h 173"/>
                <a:gd name="T2" fmla="*/ 215 w 310"/>
                <a:gd name="T3" fmla="*/ 156 h 173"/>
                <a:gd name="T4" fmla="*/ 190 w 310"/>
                <a:gd name="T5" fmla="*/ 147 h 173"/>
                <a:gd name="T6" fmla="*/ 170 w 310"/>
                <a:gd name="T7" fmla="*/ 137 h 173"/>
                <a:gd name="T8" fmla="*/ 157 w 310"/>
                <a:gd name="T9" fmla="*/ 127 h 173"/>
                <a:gd name="T10" fmla="*/ 134 w 310"/>
                <a:gd name="T11" fmla="*/ 113 h 173"/>
                <a:gd name="T12" fmla="*/ 120 w 310"/>
                <a:gd name="T13" fmla="*/ 92 h 173"/>
                <a:gd name="T14" fmla="*/ 114 w 310"/>
                <a:gd name="T15" fmla="*/ 88 h 173"/>
                <a:gd name="T16" fmla="*/ 96 w 310"/>
                <a:gd name="T17" fmla="*/ 89 h 173"/>
                <a:gd name="T18" fmla="*/ 88 w 310"/>
                <a:gd name="T19" fmla="*/ 85 h 173"/>
                <a:gd name="T20" fmla="*/ 82 w 310"/>
                <a:gd name="T21" fmla="*/ 69 h 173"/>
                <a:gd name="T22" fmla="*/ 57 w 310"/>
                <a:gd name="T23" fmla="*/ 58 h 173"/>
                <a:gd name="T24" fmla="*/ 46 w 310"/>
                <a:gd name="T25" fmla="*/ 70 h 173"/>
                <a:gd name="T26" fmla="*/ 33 w 310"/>
                <a:gd name="T27" fmla="*/ 77 h 173"/>
                <a:gd name="T28" fmla="*/ 39 w 310"/>
                <a:gd name="T29" fmla="*/ 87 h 173"/>
                <a:gd name="T30" fmla="*/ 20 w 310"/>
                <a:gd name="T31" fmla="*/ 87 h 173"/>
                <a:gd name="T32" fmla="*/ 0 w 310"/>
                <a:gd name="T33" fmla="*/ 12 h 173"/>
                <a:gd name="T34" fmla="*/ 39 w 310"/>
                <a:gd name="T35" fmla="*/ 0 h 173"/>
                <a:gd name="T36" fmla="*/ 43 w 310"/>
                <a:gd name="T37" fmla="*/ 2 h 173"/>
                <a:gd name="T38" fmla="*/ 73 w 310"/>
                <a:gd name="T39" fmla="*/ 16 h 173"/>
                <a:gd name="T40" fmla="*/ 88 w 310"/>
                <a:gd name="T41" fmla="*/ 24 h 173"/>
                <a:gd name="T42" fmla="*/ 109 w 310"/>
                <a:gd name="T43" fmla="*/ 42 h 173"/>
                <a:gd name="T44" fmla="*/ 128 w 310"/>
                <a:gd name="T45" fmla="*/ 39 h 173"/>
                <a:gd name="T46" fmla="*/ 156 w 310"/>
                <a:gd name="T47" fmla="*/ 38 h 173"/>
                <a:gd name="T48" fmla="*/ 180 w 310"/>
                <a:gd name="T49" fmla="*/ 53 h 173"/>
                <a:gd name="T50" fmla="*/ 185 w 310"/>
                <a:gd name="T51" fmla="*/ 73 h 173"/>
                <a:gd name="T52" fmla="*/ 193 w 310"/>
                <a:gd name="T53" fmla="*/ 74 h 173"/>
                <a:gd name="T54" fmla="*/ 201 w 310"/>
                <a:gd name="T55" fmla="*/ 90 h 173"/>
                <a:gd name="T56" fmla="*/ 223 w 310"/>
                <a:gd name="T57" fmla="*/ 91 h 173"/>
                <a:gd name="T58" fmla="*/ 230 w 310"/>
                <a:gd name="T59" fmla="*/ 101 h 173"/>
                <a:gd name="T60" fmla="*/ 236 w 310"/>
                <a:gd name="T61" fmla="*/ 101 h 173"/>
                <a:gd name="T62" fmla="*/ 240 w 310"/>
                <a:gd name="T63" fmla="*/ 86 h 173"/>
                <a:gd name="T64" fmla="*/ 257 w 310"/>
                <a:gd name="T65" fmla="*/ 72 h 173"/>
                <a:gd name="T66" fmla="*/ 266 w 310"/>
                <a:gd name="T67" fmla="*/ 68 h 173"/>
                <a:gd name="T68" fmla="*/ 271 w 310"/>
                <a:gd name="T69" fmla="*/ 70 h 173"/>
                <a:gd name="T70" fmla="*/ 261 w 310"/>
                <a:gd name="T71" fmla="*/ 83 h 173"/>
                <a:gd name="T72" fmla="*/ 276 w 310"/>
                <a:gd name="T73" fmla="*/ 91 h 173"/>
                <a:gd name="T74" fmla="*/ 286 w 310"/>
                <a:gd name="T75" fmla="*/ 86 h 173"/>
                <a:gd name="T76" fmla="*/ 310 w 310"/>
                <a:gd name="T77" fmla="*/ 96 h 173"/>
                <a:gd name="T78" fmla="*/ 292 w 310"/>
                <a:gd name="T79" fmla="*/ 111 h 173"/>
                <a:gd name="T80" fmla="*/ 279 w 310"/>
                <a:gd name="T81" fmla="*/ 109 h 173"/>
                <a:gd name="T82" fmla="*/ 272 w 310"/>
                <a:gd name="T83" fmla="*/ 110 h 173"/>
                <a:gd name="T84" fmla="*/ 268 w 310"/>
                <a:gd name="T85" fmla="*/ 104 h 173"/>
                <a:gd name="T86" fmla="*/ 269 w 310"/>
                <a:gd name="T87" fmla="*/ 94 h 173"/>
                <a:gd name="T88" fmla="*/ 248 w 310"/>
                <a:gd name="T89" fmla="*/ 99 h 173"/>
                <a:gd name="T90" fmla="*/ 246 w 310"/>
                <a:gd name="T91" fmla="*/ 113 h 173"/>
                <a:gd name="T92" fmla="*/ 241 w 310"/>
                <a:gd name="T93" fmla="*/ 124 h 173"/>
                <a:gd name="T94" fmla="*/ 227 w 310"/>
                <a:gd name="T95" fmla="*/ 123 h 173"/>
                <a:gd name="T96" fmla="*/ 225 w 310"/>
                <a:gd name="T97" fmla="*/ 132 h 173"/>
                <a:gd name="T98" fmla="*/ 238 w 310"/>
                <a:gd name="T99" fmla="*/ 137 h 173"/>
                <a:gd name="T100" fmla="*/ 246 w 310"/>
                <a:gd name="T101" fmla="*/ 152 h 173"/>
                <a:gd name="T102" fmla="*/ 241 w 310"/>
                <a:gd name="T103" fmla="*/ 173 h 173"/>
                <a:gd name="T104" fmla="*/ 228 w 310"/>
                <a:gd name="T105" fmla="*/ 169 h 173"/>
                <a:gd name="T106" fmla="*/ 218 w 310"/>
                <a:gd name="T107" fmla="*/ 16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0" h="173">
                  <a:moveTo>
                    <a:pt x="218" y="169"/>
                  </a:moveTo>
                  <a:lnTo>
                    <a:pt x="215" y="156"/>
                  </a:lnTo>
                  <a:lnTo>
                    <a:pt x="190" y="147"/>
                  </a:lnTo>
                  <a:lnTo>
                    <a:pt x="170" y="137"/>
                  </a:lnTo>
                  <a:lnTo>
                    <a:pt x="157" y="127"/>
                  </a:lnTo>
                  <a:lnTo>
                    <a:pt x="134" y="113"/>
                  </a:lnTo>
                  <a:lnTo>
                    <a:pt x="120" y="92"/>
                  </a:lnTo>
                  <a:lnTo>
                    <a:pt x="114" y="88"/>
                  </a:lnTo>
                  <a:lnTo>
                    <a:pt x="96" y="89"/>
                  </a:lnTo>
                  <a:lnTo>
                    <a:pt x="88" y="85"/>
                  </a:lnTo>
                  <a:lnTo>
                    <a:pt x="82" y="69"/>
                  </a:lnTo>
                  <a:lnTo>
                    <a:pt x="57" y="58"/>
                  </a:lnTo>
                  <a:lnTo>
                    <a:pt x="46" y="70"/>
                  </a:lnTo>
                  <a:lnTo>
                    <a:pt x="33" y="77"/>
                  </a:lnTo>
                  <a:lnTo>
                    <a:pt x="39" y="87"/>
                  </a:lnTo>
                  <a:lnTo>
                    <a:pt x="20" y="87"/>
                  </a:lnTo>
                  <a:lnTo>
                    <a:pt x="0" y="12"/>
                  </a:lnTo>
                  <a:lnTo>
                    <a:pt x="39" y="0"/>
                  </a:lnTo>
                  <a:lnTo>
                    <a:pt x="43" y="2"/>
                  </a:lnTo>
                  <a:lnTo>
                    <a:pt x="73" y="16"/>
                  </a:lnTo>
                  <a:lnTo>
                    <a:pt x="88" y="24"/>
                  </a:lnTo>
                  <a:lnTo>
                    <a:pt x="109" y="42"/>
                  </a:lnTo>
                  <a:lnTo>
                    <a:pt x="128" y="39"/>
                  </a:lnTo>
                  <a:lnTo>
                    <a:pt x="156" y="38"/>
                  </a:lnTo>
                  <a:lnTo>
                    <a:pt x="180" y="53"/>
                  </a:lnTo>
                  <a:lnTo>
                    <a:pt x="185" y="73"/>
                  </a:lnTo>
                  <a:lnTo>
                    <a:pt x="193" y="74"/>
                  </a:lnTo>
                  <a:lnTo>
                    <a:pt x="201" y="90"/>
                  </a:lnTo>
                  <a:lnTo>
                    <a:pt x="223" y="91"/>
                  </a:lnTo>
                  <a:lnTo>
                    <a:pt x="230" y="101"/>
                  </a:lnTo>
                  <a:lnTo>
                    <a:pt x="236" y="101"/>
                  </a:lnTo>
                  <a:lnTo>
                    <a:pt x="240" y="86"/>
                  </a:lnTo>
                  <a:lnTo>
                    <a:pt x="257" y="72"/>
                  </a:lnTo>
                  <a:lnTo>
                    <a:pt x="266" y="68"/>
                  </a:lnTo>
                  <a:lnTo>
                    <a:pt x="271" y="70"/>
                  </a:lnTo>
                  <a:lnTo>
                    <a:pt x="261" y="83"/>
                  </a:lnTo>
                  <a:lnTo>
                    <a:pt x="276" y="91"/>
                  </a:lnTo>
                  <a:lnTo>
                    <a:pt x="286" y="86"/>
                  </a:lnTo>
                  <a:lnTo>
                    <a:pt x="310" y="96"/>
                  </a:lnTo>
                  <a:lnTo>
                    <a:pt x="292" y="111"/>
                  </a:lnTo>
                  <a:lnTo>
                    <a:pt x="279" y="109"/>
                  </a:lnTo>
                  <a:lnTo>
                    <a:pt x="272" y="110"/>
                  </a:lnTo>
                  <a:lnTo>
                    <a:pt x="268" y="104"/>
                  </a:lnTo>
                  <a:lnTo>
                    <a:pt x="269" y="94"/>
                  </a:lnTo>
                  <a:lnTo>
                    <a:pt x="248" y="99"/>
                  </a:lnTo>
                  <a:lnTo>
                    <a:pt x="246" y="113"/>
                  </a:lnTo>
                  <a:lnTo>
                    <a:pt x="241" y="124"/>
                  </a:lnTo>
                  <a:lnTo>
                    <a:pt x="227" y="123"/>
                  </a:lnTo>
                  <a:lnTo>
                    <a:pt x="225" y="132"/>
                  </a:lnTo>
                  <a:lnTo>
                    <a:pt x="238" y="137"/>
                  </a:lnTo>
                  <a:lnTo>
                    <a:pt x="246" y="152"/>
                  </a:lnTo>
                  <a:lnTo>
                    <a:pt x="241" y="173"/>
                  </a:lnTo>
                  <a:lnTo>
                    <a:pt x="228" y="169"/>
                  </a:lnTo>
                  <a:lnTo>
                    <a:pt x="218" y="169"/>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257" name="Freeform 212">
              <a:extLst>
                <a:ext uri="{FF2B5EF4-FFF2-40B4-BE49-F238E27FC236}">
                  <a16:creationId xmlns:a16="http://schemas.microsoft.com/office/drawing/2014/main" id="{5A98EB96-4028-8447-A9E0-D10A6583DEBB}"/>
                </a:ext>
              </a:extLst>
            </p:cNvPr>
            <p:cNvSpPr>
              <a:spLocks/>
            </p:cNvSpPr>
            <p:nvPr/>
          </p:nvSpPr>
          <p:spPr bwMode="auto">
            <a:xfrm>
              <a:off x="3575050" y="3508375"/>
              <a:ext cx="393700" cy="376238"/>
            </a:xfrm>
            <a:custGeom>
              <a:avLst/>
              <a:gdLst>
                <a:gd name="T0" fmla="*/ 39 w 248"/>
                <a:gd name="T1" fmla="*/ 13 h 237"/>
                <a:gd name="T2" fmla="*/ 33 w 248"/>
                <a:gd name="T3" fmla="*/ 24 h 237"/>
                <a:gd name="T4" fmla="*/ 23 w 248"/>
                <a:gd name="T5" fmla="*/ 47 h 237"/>
                <a:gd name="T6" fmla="*/ 38 w 248"/>
                <a:gd name="T7" fmla="*/ 62 h 237"/>
                <a:gd name="T8" fmla="*/ 37 w 248"/>
                <a:gd name="T9" fmla="*/ 40 h 237"/>
                <a:gd name="T10" fmla="*/ 61 w 248"/>
                <a:gd name="T11" fmla="*/ 16 h 237"/>
                <a:gd name="T12" fmla="*/ 65 w 248"/>
                <a:gd name="T13" fmla="*/ 0 h 237"/>
                <a:gd name="T14" fmla="*/ 84 w 248"/>
                <a:gd name="T15" fmla="*/ 15 h 237"/>
                <a:gd name="T16" fmla="*/ 95 w 248"/>
                <a:gd name="T17" fmla="*/ 33 h 237"/>
                <a:gd name="T18" fmla="*/ 131 w 248"/>
                <a:gd name="T19" fmla="*/ 31 h 237"/>
                <a:gd name="T20" fmla="*/ 155 w 248"/>
                <a:gd name="T21" fmla="*/ 43 h 237"/>
                <a:gd name="T22" fmla="*/ 166 w 248"/>
                <a:gd name="T23" fmla="*/ 31 h 237"/>
                <a:gd name="T24" fmla="*/ 211 w 248"/>
                <a:gd name="T25" fmla="*/ 30 h 237"/>
                <a:gd name="T26" fmla="*/ 201 w 248"/>
                <a:gd name="T27" fmla="*/ 46 h 237"/>
                <a:gd name="T28" fmla="*/ 229 w 248"/>
                <a:gd name="T29" fmla="*/ 58 h 237"/>
                <a:gd name="T30" fmla="*/ 241 w 248"/>
                <a:gd name="T31" fmla="*/ 74 h 237"/>
                <a:gd name="T32" fmla="*/ 233 w 248"/>
                <a:gd name="T33" fmla="*/ 91 h 237"/>
                <a:gd name="T34" fmla="*/ 237 w 248"/>
                <a:gd name="T35" fmla="*/ 106 h 237"/>
                <a:gd name="T36" fmla="*/ 221 w 248"/>
                <a:gd name="T37" fmla="*/ 113 h 237"/>
                <a:gd name="T38" fmla="*/ 216 w 248"/>
                <a:gd name="T39" fmla="*/ 129 h 237"/>
                <a:gd name="T40" fmla="*/ 230 w 248"/>
                <a:gd name="T41" fmla="*/ 150 h 237"/>
                <a:gd name="T42" fmla="*/ 202 w 248"/>
                <a:gd name="T43" fmla="*/ 166 h 237"/>
                <a:gd name="T44" fmla="*/ 184 w 248"/>
                <a:gd name="T45" fmla="*/ 174 h 237"/>
                <a:gd name="T46" fmla="*/ 156 w 248"/>
                <a:gd name="T47" fmla="*/ 166 h 237"/>
                <a:gd name="T48" fmla="*/ 160 w 248"/>
                <a:gd name="T49" fmla="*/ 173 h 237"/>
                <a:gd name="T50" fmla="*/ 162 w 248"/>
                <a:gd name="T51" fmla="*/ 201 h 237"/>
                <a:gd name="T52" fmla="*/ 178 w 248"/>
                <a:gd name="T53" fmla="*/ 207 h 237"/>
                <a:gd name="T54" fmla="*/ 163 w 248"/>
                <a:gd name="T55" fmla="*/ 221 h 237"/>
                <a:gd name="T56" fmla="*/ 142 w 248"/>
                <a:gd name="T57" fmla="*/ 230 h 237"/>
                <a:gd name="T58" fmla="*/ 124 w 248"/>
                <a:gd name="T59" fmla="*/ 237 h 237"/>
                <a:gd name="T60" fmla="*/ 108 w 248"/>
                <a:gd name="T61" fmla="*/ 206 h 237"/>
                <a:gd name="T62" fmla="*/ 97 w 248"/>
                <a:gd name="T63" fmla="*/ 194 h 237"/>
                <a:gd name="T64" fmla="*/ 106 w 248"/>
                <a:gd name="T65" fmla="*/ 179 h 237"/>
                <a:gd name="T66" fmla="*/ 97 w 248"/>
                <a:gd name="T67" fmla="*/ 159 h 237"/>
                <a:gd name="T68" fmla="*/ 103 w 248"/>
                <a:gd name="T69" fmla="*/ 137 h 237"/>
                <a:gd name="T70" fmla="*/ 101 w 248"/>
                <a:gd name="T71" fmla="*/ 122 h 237"/>
                <a:gd name="T72" fmla="*/ 77 w 248"/>
                <a:gd name="T73" fmla="*/ 123 h 237"/>
                <a:gd name="T74" fmla="*/ 57 w 248"/>
                <a:gd name="T75" fmla="*/ 108 h 237"/>
                <a:gd name="T76" fmla="*/ 23 w 248"/>
                <a:gd name="T77" fmla="*/ 107 h 237"/>
                <a:gd name="T78" fmla="*/ 14 w 248"/>
                <a:gd name="T79" fmla="*/ 98 h 237"/>
                <a:gd name="T80" fmla="*/ 16 w 248"/>
                <a:gd name="T81" fmla="*/ 86 h 237"/>
                <a:gd name="T82" fmla="*/ 11 w 248"/>
                <a:gd name="T83" fmla="*/ 73 h 237"/>
                <a:gd name="T84" fmla="*/ 0 w 248"/>
                <a:gd name="T85" fmla="*/ 62 h 237"/>
                <a:gd name="T86" fmla="*/ 9 w 248"/>
                <a:gd name="T87" fmla="*/ 35 h 237"/>
                <a:gd name="T88" fmla="*/ 22 w 248"/>
                <a:gd name="T89" fmla="*/ 22 h 237"/>
                <a:gd name="T90" fmla="*/ 40 w 248"/>
                <a:gd name="T91" fmla="*/ 8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8" h="237">
                  <a:moveTo>
                    <a:pt x="40" y="8"/>
                  </a:moveTo>
                  <a:lnTo>
                    <a:pt x="39" y="13"/>
                  </a:lnTo>
                  <a:lnTo>
                    <a:pt x="28" y="15"/>
                  </a:lnTo>
                  <a:lnTo>
                    <a:pt x="33" y="24"/>
                  </a:lnTo>
                  <a:lnTo>
                    <a:pt x="32" y="35"/>
                  </a:lnTo>
                  <a:lnTo>
                    <a:pt x="23" y="47"/>
                  </a:lnTo>
                  <a:lnTo>
                    <a:pt x="29" y="64"/>
                  </a:lnTo>
                  <a:lnTo>
                    <a:pt x="38" y="62"/>
                  </a:lnTo>
                  <a:lnTo>
                    <a:pt x="42" y="48"/>
                  </a:lnTo>
                  <a:lnTo>
                    <a:pt x="37" y="40"/>
                  </a:lnTo>
                  <a:lnTo>
                    <a:pt x="37" y="24"/>
                  </a:lnTo>
                  <a:lnTo>
                    <a:pt x="61" y="16"/>
                  </a:lnTo>
                  <a:lnTo>
                    <a:pt x="59" y="6"/>
                  </a:lnTo>
                  <a:lnTo>
                    <a:pt x="65" y="0"/>
                  </a:lnTo>
                  <a:lnTo>
                    <a:pt x="71" y="14"/>
                  </a:lnTo>
                  <a:lnTo>
                    <a:pt x="84" y="15"/>
                  </a:lnTo>
                  <a:lnTo>
                    <a:pt x="95" y="26"/>
                  </a:lnTo>
                  <a:lnTo>
                    <a:pt x="95" y="33"/>
                  </a:lnTo>
                  <a:lnTo>
                    <a:pt x="112" y="33"/>
                  </a:lnTo>
                  <a:lnTo>
                    <a:pt x="131" y="31"/>
                  </a:lnTo>
                  <a:lnTo>
                    <a:pt x="141" y="41"/>
                  </a:lnTo>
                  <a:lnTo>
                    <a:pt x="155" y="43"/>
                  </a:lnTo>
                  <a:lnTo>
                    <a:pt x="166" y="37"/>
                  </a:lnTo>
                  <a:lnTo>
                    <a:pt x="166" y="31"/>
                  </a:lnTo>
                  <a:lnTo>
                    <a:pt x="189" y="30"/>
                  </a:lnTo>
                  <a:lnTo>
                    <a:pt x="211" y="30"/>
                  </a:lnTo>
                  <a:lnTo>
                    <a:pt x="195" y="36"/>
                  </a:lnTo>
                  <a:lnTo>
                    <a:pt x="201" y="46"/>
                  </a:lnTo>
                  <a:lnTo>
                    <a:pt x="215" y="47"/>
                  </a:lnTo>
                  <a:lnTo>
                    <a:pt x="229" y="58"/>
                  </a:lnTo>
                  <a:lnTo>
                    <a:pt x="231" y="74"/>
                  </a:lnTo>
                  <a:lnTo>
                    <a:pt x="241" y="74"/>
                  </a:lnTo>
                  <a:lnTo>
                    <a:pt x="248" y="79"/>
                  </a:lnTo>
                  <a:lnTo>
                    <a:pt x="233" y="91"/>
                  </a:lnTo>
                  <a:lnTo>
                    <a:pt x="231" y="98"/>
                  </a:lnTo>
                  <a:lnTo>
                    <a:pt x="237" y="106"/>
                  </a:lnTo>
                  <a:lnTo>
                    <a:pt x="232" y="110"/>
                  </a:lnTo>
                  <a:lnTo>
                    <a:pt x="221" y="113"/>
                  </a:lnTo>
                  <a:lnTo>
                    <a:pt x="221" y="123"/>
                  </a:lnTo>
                  <a:lnTo>
                    <a:pt x="216" y="129"/>
                  </a:lnTo>
                  <a:lnTo>
                    <a:pt x="228" y="144"/>
                  </a:lnTo>
                  <a:lnTo>
                    <a:pt x="230" y="150"/>
                  </a:lnTo>
                  <a:lnTo>
                    <a:pt x="223" y="158"/>
                  </a:lnTo>
                  <a:lnTo>
                    <a:pt x="202" y="166"/>
                  </a:lnTo>
                  <a:lnTo>
                    <a:pt x="189" y="169"/>
                  </a:lnTo>
                  <a:lnTo>
                    <a:pt x="184" y="174"/>
                  </a:lnTo>
                  <a:lnTo>
                    <a:pt x="169" y="169"/>
                  </a:lnTo>
                  <a:lnTo>
                    <a:pt x="156" y="166"/>
                  </a:lnTo>
                  <a:lnTo>
                    <a:pt x="152" y="168"/>
                  </a:lnTo>
                  <a:lnTo>
                    <a:pt x="160" y="173"/>
                  </a:lnTo>
                  <a:lnTo>
                    <a:pt x="159" y="187"/>
                  </a:lnTo>
                  <a:lnTo>
                    <a:pt x="162" y="201"/>
                  </a:lnTo>
                  <a:lnTo>
                    <a:pt x="177" y="202"/>
                  </a:lnTo>
                  <a:lnTo>
                    <a:pt x="178" y="207"/>
                  </a:lnTo>
                  <a:lnTo>
                    <a:pt x="165" y="213"/>
                  </a:lnTo>
                  <a:lnTo>
                    <a:pt x="163" y="221"/>
                  </a:lnTo>
                  <a:lnTo>
                    <a:pt x="155" y="225"/>
                  </a:lnTo>
                  <a:lnTo>
                    <a:pt x="142" y="230"/>
                  </a:lnTo>
                  <a:lnTo>
                    <a:pt x="138" y="236"/>
                  </a:lnTo>
                  <a:lnTo>
                    <a:pt x="124" y="237"/>
                  </a:lnTo>
                  <a:lnTo>
                    <a:pt x="114" y="226"/>
                  </a:lnTo>
                  <a:lnTo>
                    <a:pt x="108" y="206"/>
                  </a:lnTo>
                  <a:lnTo>
                    <a:pt x="103" y="198"/>
                  </a:lnTo>
                  <a:lnTo>
                    <a:pt x="97" y="194"/>
                  </a:lnTo>
                  <a:lnTo>
                    <a:pt x="106" y="183"/>
                  </a:lnTo>
                  <a:lnTo>
                    <a:pt x="106" y="179"/>
                  </a:lnTo>
                  <a:lnTo>
                    <a:pt x="101" y="173"/>
                  </a:lnTo>
                  <a:lnTo>
                    <a:pt x="97" y="159"/>
                  </a:lnTo>
                  <a:lnTo>
                    <a:pt x="99" y="144"/>
                  </a:lnTo>
                  <a:lnTo>
                    <a:pt x="103" y="137"/>
                  </a:lnTo>
                  <a:lnTo>
                    <a:pt x="107" y="126"/>
                  </a:lnTo>
                  <a:lnTo>
                    <a:pt x="101" y="122"/>
                  </a:lnTo>
                  <a:lnTo>
                    <a:pt x="90" y="125"/>
                  </a:lnTo>
                  <a:lnTo>
                    <a:pt x="77" y="123"/>
                  </a:lnTo>
                  <a:lnTo>
                    <a:pt x="69" y="126"/>
                  </a:lnTo>
                  <a:lnTo>
                    <a:pt x="57" y="108"/>
                  </a:lnTo>
                  <a:lnTo>
                    <a:pt x="47" y="105"/>
                  </a:lnTo>
                  <a:lnTo>
                    <a:pt x="23" y="107"/>
                  </a:lnTo>
                  <a:lnTo>
                    <a:pt x="19" y="100"/>
                  </a:lnTo>
                  <a:lnTo>
                    <a:pt x="14" y="98"/>
                  </a:lnTo>
                  <a:lnTo>
                    <a:pt x="14" y="94"/>
                  </a:lnTo>
                  <a:lnTo>
                    <a:pt x="16" y="86"/>
                  </a:lnTo>
                  <a:lnTo>
                    <a:pt x="15" y="78"/>
                  </a:lnTo>
                  <a:lnTo>
                    <a:pt x="11" y="73"/>
                  </a:lnTo>
                  <a:lnTo>
                    <a:pt x="9" y="64"/>
                  </a:lnTo>
                  <a:lnTo>
                    <a:pt x="0" y="62"/>
                  </a:lnTo>
                  <a:lnTo>
                    <a:pt x="6" y="50"/>
                  </a:lnTo>
                  <a:lnTo>
                    <a:pt x="9" y="35"/>
                  </a:lnTo>
                  <a:lnTo>
                    <a:pt x="15" y="28"/>
                  </a:lnTo>
                  <a:lnTo>
                    <a:pt x="22" y="22"/>
                  </a:lnTo>
                  <a:lnTo>
                    <a:pt x="28" y="11"/>
                  </a:lnTo>
                  <a:lnTo>
                    <a:pt x="40" y="8"/>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258" name="Freeform 213">
              <a:extLst>
                <a:ext uri="{FF2B5EF4-FFF2-40B4-BE49-F238E27FC236}">
                  <a16:creationId xmlns:a16="http://schemas.microsoft.com/office/drawing/2014/main" id="{1523D248-344C-CE4A-87FE-A0D8DACCEE0D}"/>
                </a:ext>
              </a:extLst>
            </p:cNvPr>
            <p:cNvSpPr>
              <a:spLocks/>
            </p:cNvSpPr>
            <p:nvPr/>
          </p:nvSpPr>
          <p:spPr bwMode="auto">
            <a:xfrm>
              <a:off x="8620126" y="3138488"/>
              <a:ext cx="252413" cy="487363"/>
            </a:xfrm>
            <a:custGeom>
              <a:avLst/>
              <a:gdLst>
                <a:gd name="T0" fmla="*/ 109 w 159"/>
                <a:gd name="T1" fmla="*/ 38 h 307"/>
                <a:gd name="T2" fmla="*/ 88 w 159"/>
                <a:gd name="T3" fmla="*/ 55 h 307"/>
                <a:gd name="T4" fmla="*/ 77 w 159"/>
                <a:gd name="T5" fmla="*/ 75 h 307"/>
                <a:gd name="T6" fmla="*/ 75 w 159"/>
                <a:gd name="T7" fmla="*/ 90 h 307"/>
                <a:gd name="T8" fmla="*/ 92 w 159"/>
                <a:gd name="T9" fmla="*/ 111 h 307"/>
                <a:gd name="T10" fmla="*/ 113 w 159"/>
                <a:gd name="T11" fmla="*/ 139 h 307"/>
                <a:gd name="T12" fmla="*/ 131 w 159"/>
                <a:gd name="T13" fmla="*/ 151 h 307"/>
                <a:gd name="T14" fmla="*/ 145 w 159"/>
                <a:gd name="T15" fmla="*/ 168 h 307"/>
                <a:gd name="T16" fmla="*/ 158 w 159"/>
                <a:gd name="T17" fmla="*/ 206 h 307"/>
                <a:gd name="T18" fmla="*/ 159 w 159"/>
                <a:gd name="T19" fmla="*/ 243 h 307"/>
                <a:gd name="T20" fmla="*/ 145 w 159"/>
                <a:gd name="T21" fmla="*/ 257 h 307"/>
                <a:gd name="T22" fmla="*/ 125 w 159"/>
                <a:gd name="T23" fmla="*/ 270 h 307"/>
                <a:gd name="T24" fmla="*/ 112 w 159"/>
                <a:gd name="T25" fmla="*/ 287 h 307"/>
                <a:gd name="T26" fmla="*/ 90 w 159"/>
                <a:gd name="T27" fmla="*/ 307 h 307"/>
                <a:gd name="T28" fmla="*/ 83 w 159"/>
                <a:gd name="T29" fmla="*/ 294 h 307"/>
                <a:gd name="T30" fmla="*/ 87 w 159"/>
                <a:gd name="T31" fmla="*/ 279 h 307"/>
                <a:gd name="T32" fmla="*/ 72 w 159"/>
                <a:gd name="T33" fmla="*/ 268 h 307"/>
                <a:gd name="T34" fmla="*/ 88 w 159"/>
                <a:gd name="T35" fmla="*/ 259 h 307"/>
                <a:gd name="T36" fmla="*/ 107 w 159"/>
                <a:gd name="T37" fmla="*/ 258 h 307"/>
                <a:gd name="T38" fmla="*/ 98 w 159"/>
                <a:gd name="T39" fmla="*/ 245 h 307"/>
                <a:gd name="T40" fmla="*/ 127 w 159"/>
                <a:gd name="T41" fmla="*/ 229 h 307"/>
                <a:gd name="T42" fmla="*/ 126 w 159"/>
                <a:gd name="T43" fmla="*/ 204 h 307"/>
                <a:gd name="T44" fmla="*/ 120 w 159"/>
                <a:gd name="T45" fmla="*/ 190 h 307"/>
                <a:gd name="T46" fmla="*/ 121 w 159"/>
                <a:gd name="T47" fmla="*/ 170 h 307"/>
                <a:gd name="T48" fmla="*/ 115 w 159"/>
                <a:gd name="T49" fmla="*/ 155 h 307"/>
                <a:gd name="T50" fmla="*/ 99 w 159"/>
                <a:gd name="T51" fmla="*/ 141 h 307"/>
                <a:gd name="T52" fmla="*/ 85 w 159"/>
                <a:gd name="T53" fmla="*/ 122 h 307"/>
                <a:gd name="T54" fmla="*/ 66 w 159"/>
                <a:gd name="T55" fmla="*/ 98 h 307"/>
                <a:gd name="T56" fmla="*/ 42 w 159"/>
                <a:gd name="T57" fmla="*/ 85 h 307"/>
                <a:gd name="T58" fmla="*/ 46 w 159"/>
                <a:gd name="T59" fmla="*/ 78 h 307"/>
                <a:gd name="T60" fmla="*/ 57 w 159"/>
                <a:gd name="T61" fmla="*/ 72 h 307"/>
                <a:gd name="T62" fmla="*/ 47 w 159"/>
                <a:gd name="T63" fmla="*/ 54 h 307"/>
                <a:gd name="T64" fmla="*/ 25 w 159"/>
                <a:gd name="T65" fmla="*/ 54 h 307"/>
                <a:gd name="T66" fmla="*/ 13 w 159"/>
                <a:gd name="T67" fmla="*/ 35 h 307"/>
                <a:gd name="T68" fmla="*/ 0 w 159"/>
                <a:gd name="T69" fmla="*/ 19 h 307"/>
                <a:gd name="T70" fmla="*/ 8 w 159"/>
                <a:gd name="T71" fmla="*/ 14 h 307"/>
                <a:gd name="T72" fmla="*/ 23 w 159"/>
                <a:gd name="T73" fmla="*/ 14 h 307"/>
                <a:gd name="T74" fmla="*/ 39 w 159"/>
                <a:gd name="T75" fmla="*/ 11 h 307"/>
                <a:gd name="T76" fmla="*/ 53 w 159"/>
                <a:gd name="T77" fmla="*/ 0 h 307"/>
                <a:gd name="T78" fmla="*/ 63 w 159"/>
                <a:gd name="T79" fmla="*/ 8 h 307"/>
                <a:gd name="T80" fmla="*/ 80 w 159"/>
                <a:gd name="T81" fmla="*/ 12 h 307"/>
                <a:gd name="T82" fmla="*/ 79 w 159"/>
                <a:gd name="T83" fmla="*/ 24 h 307"/>
                <a:gd name="T84" fmla="*/ 90 w 159"/>
                <a:gd name="T85" fmla="*/ 32 h 307"/>
                <a:gd name="T86" fmla="*/ 109 w 159"/>
                <a:gd name="T87" fmla="*/ 38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9" h="307">
                  <a:moveTo>
                    <a:pt x="109" y="38"/>
                  </a:moveTo>
                  <a:lnTo>
                    <a:pt x="88" y="55"/>
                  </a:lnTo>
                  <a:lnTo>
                    <a:pt x="77" y="75"/>
                  </a:lnTo>
                  <a:lnTo>
                    <a:pt x="75" y="90"/>
                  </a:lnTo>
                  <a:lnTo>
                    <a:pt x="92" y="111"/>
                  </a:lnTo>
                  <a:lnTo>
                    <a:pt x="113" y="139"/>
                  </a:lnTo>
                  <a:lnTo>
                    <a:pt x="131" y="151"/>
                  </a:lnTo>
                  <a:lnTo>
                    <a:pt x="145" y="168"/>
                  </a:lnTo>
                  <a:lnTo>
                    <a:pt x="158" y="206"/>
                  </a:lnTo>
                  <a:lnTo>
                    <a:pt x="159" y="243"/>
                  </a:lnTo>
                  <a:lnTo>
                    <a:pt x="145" y="257"/>
                  </a:lnTo>
                  <a:lnTo>
                    <a:pt x="125" y="270"/>
                  </a:lnTo>
                  <a:lnTo>
                    <a:pt x="112" y="287"/>
                  </a:lnTo>
                  <a:lnTo>
                    <a:pt x="90" y="307"/>
                  </a:lnTo>
                  <a:lnTo>
                    <a:pt x="83" y="294"/>
                  </a:lnTo>
                  <a:lnTo>
                    <a:pt x="87" y="279"/>
                  </a:lnTo>
                  <a:lnTo>
                    <a:pt x="72" y="268"/>
                  </a:lnTo>
                  <a:lnTo>
                    <a:pt x="88" y="259"/>
                  </a:lnTo>
                  <a:lnTo>
                    <a:pt x="107" y="258"/>
                  </a:lnTo>
                  <a:lnTo>
                    <a:pt x="98" y="245"/>
                  </a:lnTo>
                  <a:lnTo>
                    <a:pt x="127" y="229"/>
                  </a:lnTo>
                  <a:lnTo>
                    <a:pt x="126" y="204"/>
                  </a:lnTo>
                  <a:lnTo>
                    <a:pt x="120" y="190"/>
                  </a:lnTo>
                  <a:lnTo>
                    <a:pt x="121" y="170"/>
                  </a:lnTo>
                  <a:lnTo>
                    <a:pt x="115" y="155"/>
                  </a:lnTo>
                  <a:lnTo>
                    <a:pt x="99" y="141"/>
                  </a:lnTo>
                  <a:lnTo>
                    <a:pt x="85" y="122"/>
                  </a:lnTo>
                  <a:lnTo>
                    <a:pt x="66" y="98"/>
                  </a:lnTo>
                  <a:lnTo>
                    <a:pt x="42" y="85"/>
                  </a:lnTo>
                  <a:lnTo>
                    <a:pt x="46" y="78"/>
                  </a:lnTo>
                  <a:lnTo>
                    <a:pt x="57" y="72"/>
                  </a:lnTo>
                  <a:lnTo>
                    <a:pt x="47" y="54"/>
                  </a:lnTo>
                  <a:lnTo>
                    <a:pt x="25" y="54"/>
                  </a:lnTo>
                  <a:lnTo>
                    <a:pt x="13" y="35"/>
                  </a:lnTo>
                  <a:lnTo>
                    <a:pt x="0" y="19"/>
                  </a:lnTo>
                  <a:lnTo>
                    <a:pt x="8" y="14"/>
                  </a:lnTo>
                  <a:lnTo>
                    <a:pt x="23" y="14"/>
                  </a:lnTo>
                  <a:lnTo>
                    <a:pt x="39" y="11"/>
                  </a:lnTo>
                  <a:lnTo>
                    <a:pt x="53" y="0"/>
                  </a:lnTo>
                  <a:lnTo>
                    <a:pt x="63" y="8"/>
                  </a:lnTo>
                  <a:lnTo>
                    <a:pt x="80" y="12"/>
                  </a:lnTo>
                  <a:lnTo>
                    <a:pt x="79" y="24"/>
                  </a:lnTo>
                  <a:lnTo>
                    <a:pt x="90" y="32"/>
                  </a:lnTo>
                  <a:lnTo>
                    <a:pt x="109" y="38"/>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259" name="Freeform 214">
              <a:extLst>
                <a:ext uri="{FF2B5EF4-FFF2-40B4-BE49-F238E27FC236}">
                  <a16:creationId xmlns:a16="http://schemas.microsoft.com/office/drawing/2014/main" id="{F0EA04F3-C539-4245-8600-FA7D94E50B81}"/>
                </a:ext>
              </a:extLst>
            </p:cNvPr>
            <p:cNvSpPr>
              <a:spLocks/>
            </p:cNvSpPr>
            <p:nvPr/>
          </p:nvSpPr>
          <p:spPr bwMode="auto">
            <a:xfrm>
              <a:off x="10528301" y="4433889"/>
              <a:ext cx="15875" cy="22225"/>
            </a:xfrm>
            <a:custGeom>
              <a:avLst/>
              <a:gdLst>
                <a:gd name="T0" fmla="*/ 10 w 10"/>
                <a:gd name="T1" fmla="*/ 12 h 14"/>
                <a:gd name="T2" fmla="*/ 3 w 10"/>
                <a:gd name="T3" fmla="*/ 14 h 14"/>
                <a:gd name="T4" fmla="*/ 0 w 10"/>
                <a:gd name="T5" fmla="*/ 5 h 14"/>
                <a:gd name="T6" fmla="*/ 1 w 10"/>
                <a:gd name="T7" fmla="*/ 0 h 14"/>
                <a:gd name="T8" fmla="*/ 10 w 10"/>
                <a:gd name="T9" fmla="*/ 12 h 14"/>
              </a:gdLst>
              <a:ahLst/>
              <a:cxnLst>
                <a:cxn ang="0">
                  <a:pos x="T0" y="T1"/>
                </a:cxn>
                <a:cxn ang="0">
                  <a:pos x="T2" y="T3"/>
                </a:cxn>
                <a:cxn ang="0">
                  <a:pos x="T4" y="T5"/>
                </a:cxn>
                <a:cxn ang="0">
                  <a:pos x="T6" y="T7"/>
                </a:cxn>
                <a:cxn ang="0">
                  <a:pos x="T8" y="T9"/>
                </a:cxn>
              </a:cxnLst>
              <a:rect l="0" t="0" r="r" b="b"/>
              <a:pathLst>
                <a:path w="10" h="14">
                  <a:moveTo>
                    <a:pt x="10" y="12"/>
                  </a:moveTo>
                  <a:lnTo>
                    <a:pt x="3" y="14"/>
                  </a:lnTo>
                  <a:lnTo>
                    <a:pt x="0" y="5"/>
                  </a:lnTo>
                  <a:lnTo>
                    <a:pt x="1" y="0"/>
                  </a:lnTo>
                  <a:lnTo>
                    <a:pt x="10" y="12"/>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260" name="Freeform 215">
              <a:extLst>
                <a:ext uri="{FF2B5EF4-FFF2-40B4-BE49-F238E27FC236}">
                  <a16:creationId xmlns:a16="http://schemas.microsoft.com/office/drawing/2014/main" id="{7C9708E3-B727-1845-BB6E-1C6D1E726B19}"/>
                </a:ext>
              </a:extLst>
            </p:cNvPr>
            <p:cNvSpPr>
              <a:spLocks/>
            </p:cNvSpPr>
            <p:nvPr/>
          </p:nvSpPr>
          <p:spPr bwMode="auto">
            <a:xfrm>
              <a:off x="10517189" y="4391026"/>
              <a:ext cx="15875" cy="36513"/>
            </a:xfrm>
            <a:custGeom>
              <a:avLst/>
              <a:gdLst>
                <a:gd name="T0" fmla="*/ 10 w 10"/>
                <a:gd name="T1" fmla="*/ 7 h 23"/>
                <a:gd name="T2" fmla="*/ 10 w 10"/>
                <a:gd name="T3" fmla="*/ 23 h 23"/>
                <a:gd name="T4" fmla="*/ 6 w 10"/>
                <a:gd name="T5" fmla="*/ 21 h 23"/>
                <a:gd name="T6" fmla="*/ 1 w 10"/>
                <a:gd name="T7" fmla="*/ 22 h 23"/>
                <a:gd name="T8" fmla="*/ 0 w 10"/>
                <a:gd name="T9" fmla="*/ 16 h 23"/>
                <a:gd name="T10" fmla="*/ 3 w 10"/>
                <a:gd name="T11" fmla="*/ 0 h 23"/>
                <a:gd name="T12" fmla="*/ 10 w 10"/>
                <a:gd name="T13" fmla="*/ 7 h 23"/>
              </a:gdLst>
              <a:ahLst/>
              <a:cxnLst>
                <a:cxn ang="0">
                  <a:pos x="T0" y="T1"/>
                </a:cxn>
                <a:cxn ang="0">
                  <a:pos x="T2" y="T3"/>
                </a:cxn>
                <a:cxn ang="0">
                  <a:pos x="T4" y="T5"/>
                </a:cxn>
                <a:cxn ang="0">
                  <a:pos x="T6" y="T7"/>
                </a:cxn>
                <a:cxn ang="0">
                  <a:pos x="T8" y="T9"/>
                </a:cxn>
                <a:cxn ang="0">
                  <a:pos x="T10" y="T11"/>
                </a:cxn>
                <a:cxn ang="0">
                  <a:pos x="T12" y="T13"/>
                </a:cxn>
              </a:cxnLst>
              <a:rect l="0" t="0" r="r" b="b"/>
              <a:pathLst>
                <a:path w="10" h="23">
                  <a:moveTo>
                    <a:pt x="10" y="7"/>
                  </a:moveTo>
                  <a:lnTo>
                    <a:pt x="10" y="23"/>
                  </a:lnTo>
                  <a:lnTo>
                    <a:pt x="6" y="21"/>
                  </a:lnTo>
                  <a:lnTo>
                    <a:pt x="1" y="22"/>
                  </a:lnTo>
                  <a:lnTo>
                    <a:pt x="0" y="16"/>
                  </a:lnTo>
                  <a:lnTo>
                    <a:pt x="3" y="0"/>
                  </a:lnTo>
                  <a:lnTo>
                    <a:pt x="10" y="7"/>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261" name="Freeform 216">
              <a:extLst>
                <a:ext uri="{FF2B5EF4-FFF2-40B4-BE49-F238E27FC236}">
                  <a16:creationId xmlns:a16="http://schemas.microsoft.com/office/drawing/2014/main" id="{ABFF9555-7CB3-3F4D-8014-69576404D73B}"/>
                </a:ext>
              </a:extLst>
            </p:cNvPr>
            <p:cNvSpPr>
              <a:spLocks/>
            </p:cNvSpPr>
            <p:nvPr/>
          </p:nvSpPr>
          <p:spPr bwMode="auto">
            <a:xfrm>
              <a:off x="6935788" y="3282950"/>
              <a:ext cx="300038" cy="211138"/>
            </a:xfrm>
            <a:custGeom>
              <a:avLst/>
              <a:gdLst>
                <a:gd name="T0" fmla="*/ 189 w 189"/>
                <a:gd name="T1" fmla="*/ 49 h 133"/>
                <a:gd name="T2" fmla="*/ 177 w 189"/>
                <a:gd name="T3" fmla="*/ 54 h 133"/>
                <a:gd name="T4" fmla="*/ 174 w 189"/>
                <a:gd name="T5" fmla="*/ 63 h 133"/>
                <a:gd name="T6" fmla="*/ 174 w 189"/>
                <a:gd name="T7" fmla="*/ 70 h 133"/>
                <a:gd name="T8" fmla="*/ 156 w 189"/>
                <a:gd name="T9" fmla="*/ 79 h 133"/>
                <a:gd name="T10" fmla="*/ 128 w 189"/>
                <a:gd name="T11" fmla="*/ 89 h 133"/>
                <a:gd name="T12" fmla="*/ 112 w 189"/>
                <a:gd name="T13" fmla="*/ 103 h 133"/>
                <a:gd name="T14" fmla="*/ 104 w 189"/>
                <a:gd name="T15" fmla="*/ 105 h 133"/>
                <a:gd name="T16" fmla="*/ 99 w 189"/>
                <a:gd name="T17" fmla="*/ 103 h 133"/>
                <a:gd name="T18" fmla="*/ 89 w 189"/>
                <a:gd name="T19" fmla="*/ 112 h 133"/>
                <a:gd name="T20" fmla="*/ 77 w 189"/>
                <a:gd name="T21" fmla="*/ 116 h 133"/>
                <a:gd name="T22" fmla="*/ 62 w 189"/>
                <a:gd name="T23" fmla="*/ 117 h 133"/>
                <a:gd name="T24" fmla="*/ 57 w 189"/>
                <a:gd name="T25" fmla="*/ 118 h 133"/>
                <a:gd name="T26" fmla="*/ 53 w 189"/>
                <a:gd name="T27" fmla="*/ 124 h 133"/>
                <a:gd name="T28" fmla="*/ 49 w 189"/>
                <a:gd name="T29" fmla="*/ 125 h 133"/>
                <a:gd name="T30" fmla="*/ 46 w 189"/>
                <a:gd name="T31" fmla="*/ 131 h 133"/>
                <a:gd name="T32" fmla="*/ 37 w 189"/>
                <a:gd name="T33" fmla="*/ 130 h 133"/>
                <a:gd name="T34" fmla="*/ 32 w 189"/>
                <a:gd name="T35" fmla="*/ 133 h 133"/>
                <a:gd name="T36" fmla="*/ 19 w 189"/>
                <a:gd name="T37" fmla="*/ 132 h 133"/>
                <a:gd name="T38" fmla="*/ 14 w 189"/>
                <a:gd name="T39" fmla="*/ 120 h 133"/>
                <a:gd name="T40" fmla="*/ 14 w 189"/>
                <a:gd name="T41" fmla="*/ 108 h 133"/>
                <a:gd name="T42" fmla="*/ 10 w 189"/>
                <a:gd name="T43" fmla="*/ 102 h 133"/>
                <a:gd name="T44" fmla="*/ 6 w 189"/>
                <a:gd name="T45" fmla="*/ 87 h 133"/>
                <a:gd name="T46" fmla="*/ 0 w 189"/>
                <a:gd name="T47" fmla="*/ 78 h 133"/>
                <a:gd name="T48" fmla="*/ 4 w 189"/>
                <a:gd name="T49" fmla="*/ 77 h 133"/>
                <a:gd name="T50" fmla="*/ 2 w 189"/>
                <a:gd name="T51" fmla="*/ 68 h 133"/>
                <a:gd name="T52" fmla="*/ 4 w 189"/>
                <a:gd name="T53" fmla="*/ 64 h 133"/>
                <a:gd name="T54" fmla="*/ 2 w 189"/>
                <a:gd name="T55" fmla="*/ 55 h 133"/>
                <a:gd name="T56" fmla="*/ 10 w 189"/>
                <a:gd name="T57" fmla="*/ 48 h 133"/>
                <a:gd name="T58" fmla="*/ 8 w 189"/>
                <a:gd name="T59" fmla="*/ 39 h 133"/>
                <a:gd name="T60" fmla="*/ 12 w 189"/>
                <a:gd name="T61" fmla="*/ 29 h 133"/>
                <a:gd name="T62" fmla="*/ 20 w 189"/>
                <a:gd name="T63" fmla="*/ 35 h 133"/>
                <a:gd name="T64" fmla="*/ 24 w 189"/>
                <a:gd name="T65" fmla="*/ 33 h 133"/>
                <a:gd name="T66" fmla="*/ 45 w 189"/>
                <a:gd name="T67" fmla="*/ 32 h 133"/>
                <a:gd name="T68" fmla="*/ 49 w 189"/>
                <a:gd name="T69" fmla="*/ 34 h 133"/>
                <a:gd name="T70" fmla="*/ 66 w 189"/>
                <a:gd name="T71" fmla="*/ 36 h 133"/>
                <a:gd name="T72" fmla="*/ 73 w 189"/>
                <a:gd name="T73" fmla="*/ 35 h 133"/>
                <a:gd name="T74" fmla="*/ 78 w 189"/>
                <a:gd name="T75" fmla="*/ 42 h 133"/>
                <a:gd name="T76" fmla="*/ 86 w 189"/>
                <a:gd name="T77" fmla="*/ 39 h 133"/>
                <a:gd name="T78" fmla="*/ 98 w 189"/>
                <a:gd name="T79" fmla="*/ 17 h 133"/>
                <a:gd name="T80" fmla="*/ 114 w 189"/>
                <a:gd name="T81" fmla="*/ 8 h 133"/>
                <a:gd name="T82" fmla="*/ 166 w 189"/>
                <a:gd name="T83" fmla="*/ 0 h 133"/>
                <a:gd name="T84" fmla="*/ 182 w 189"/>
                <a:gd name="T85" fmla="*/ 34 h 133"/>
                <a:gd name="T86" fmla="*/ 189 w 189"/>
                <a:gd name="T87" fmla="*/ 49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9" h="133">
                  <a:moveTo>
                    <a:pt x="189" y="49"/>
                  </a:moveTo>
                  <a:lnTo>
                    <a:pt x="177" y="54"/>
                  </a:lnTo>
                  <a:lnTo>
                    <a:pt x="174" y="63"/>
                  </a:lnTo>
                  <a:lnTo>
                    <a:pt x="174" y="70"/>
                  </a:lnTo>
                  <a:lnTo>
                    <a:pt x="156" y="79"/>
                  </a:lnTo>
                  <a:lnTo>
                    <a:pt x="128" y="89"/>
                  </a:lnTo>
                  <a:lnTo>
                    <a:pt x="112" y="103"/>
                  </a:lnTo>
                  <a:lnTo>
                    <a:pt x="104" y="105"/>
                  </a:lnTo>
                  <a:lnTo>
                    <a:pt x="99" y="103"/>
                  </a:lnTo>
                  <a:lnTo>
                    <a:pt x="89" y="112"/>
                  </a:lnTo>
                  <a:lnTo>
                    <a:pt x="77" y="116"/>
                  </a:lnTo>
                  <a:lnTo>
                    <a:pt x="62" y="117"/>
                  </a:lnTo>
                  <a:lnTo>
                    <a:pt x="57" y="118"/>
                  </a:lnTo>
                  <a:lnTo>
                    <a:pt x="53" y="124"/>
                  </a:lnTo>
                  <a:lnTo>
                    <a:pt x="49" y="125"/>
                  </a:lnTo>
                  <a:lnTo>
                    <a:pt x="46" y="131"/>
                  </a:lnTo>
                  <a:lnTo>
                    <a:pt x="37" y="130"/>
                  </a:lnTo>
                  <a:lnTo>
                    <a:pt x="32" y="133"/>
                  </a:lnTo>
                  <a:lnTo>
                    <a:pt x="19" y="132"/>
                  </a:lnTo>
                  <a:lnTo>
                    <a:pt x="14" y="120"/>
                  </a:lnTo>
                  <a:lnTo>
                    <a:pt x="14" y="108"/>
                  </a:lnTo>
                  <a:lnTo>
                    <a:pt x="10" y="102"/>
                  </a:lnTo>
                  <a:lnTo>
                    <a:pt x="6" y="87"/>
                  </a:lnTo>
                  <a:lnTo>
                    <a:pt x="0" y="78"/>
                  </a:lnTo>
                  <a:lnTo>
                    <a:pt x="4" y="77"/>
                  </a:lnTo>
                  <a:lnTo>
                    <a:pt x="2" y="68"/>
                  </a:lnTo>
                  <a:lnTo>
                    <a:pt x="4" y="64"/>
                  </a:lnTo>
                  <a:lnTo>
                    <a:pt x="2" y="55"/>
                  </a:lnTo>
                  <a:lnTo>
                    <a:pt x="10" y="48"/>
                  </a:lnTo>
                  <a:lnTo>
                    <a:pt x="8" y="39"/>
                  </a:lnTo>
                  <a:lnTo>
                    <a:pt x="12" y="29"/>
                  </a:lnTo>
                  <a:lnTo>
                    <a:pt x="20" y="35"/>
                  </a:lnTo>
                  <a:lnTo>
                    <a:pt x="24" y="33"/>
                  </a:lnTo>
                  <a:lnTo>
                    <a:pt x="45" y="32"/>
                  </a:lnTo>
                  <a:lnTo>
                    <a:pt x="49" y="34"/>
                  </a:lnTo>
                  <a:lnTo>
                    <a:pt x="66" y="36"/>
                  </a:lnTo>
                  <a:lnTo>
                    <a:pt x="73" y="35"/>
                  </a:lnTo>
                  <a:lnTo>
                    <a:pt x="78" y="42"/>
                  </a:lnTo>
                  <a:lnTo>
                    <a:pt x="86" y="39"/>
                  </a:lnTo>
                  <a:lnTo>
                    <a:pt x="98" y="17"/>
                  </a:lnTo>
                  <a:lnTo>
                    <a:pt x="114" y="8"/>
                  </a:lnTo>
                  <a:lnTo>
                    <a:pt x="166" y="0"/>
                  </a:lnTo>
                  <a:lnTo>
                    <a:pt x="182" y="34"/>
                  </a:lnTo>
                  <a:lnTo>
                    <a:pt x="189" y="49"/>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262" name="Freeform 217">
              <a:extLst>
                <a:ext uri="{FF2B5EF4-FFF2-40B4-BE49-F238E27FC236}">
                  <a16:creationId xmlns:a16="http://schemas.microsoft.com/office/drawing/2014/main" id="{95BAE927-1581-A14F-8A37-19CA080CB565}"/>
                </a:ext>
              </a:extLst>
            </p:cNvPr>
            <p:cNvSpPr>
              <a:spLocks/>
            </p:cNvSpPr>
            <p:nvPr/>
          </p:nvSpPr>
          <p:spPr bwMode="auto">
            <a:xfrm>
              <a:off x="6164264" y="4637088"/>
              <a:ext cx="468313" cy="419100"/>
            </a:xfrm>
            <a:custGeom>
              <a:avLst/>
              <a:gdLst>
                <a:gd name="T0" fmla="*/ 264 w 295"/>
                <a:gd name="T1" fmla="*/ 152 h 264"/>
                <a:gd name="T2" fmla="*/ 250 w 295"/>
                <a:gd name="T3" fmla="*/ 173 h 264"/>
                <a:gd name="T4" fmla="*/ 217 w 295"/>
                <a:gd name="T5" fmla="*/ 210 h 264"/>
                <a:gd name="T6" fmla="*/ 190 w 295"/>
                <a:gd name="T7" fmla="*/ 232 h 264"/>
                <a:gd name="T8" fmla="*/ 162 w 295"/>
                <a:gd name="T9" fmla="*/ 241 h 264"/>
                <a:gd name="T10" fmla="*/ 149 w 295"/>
                <a:gd name="T11" fmla="*/ 243 h 264"/>
                <a:gd name="T12" fmla="*/ 121 w 295"/>
                <a:gd name="T13" fmla="*/ 243 h 264"/>
                <a:gd name="T14" fmla="*/ 104 w 295"/>
                <a:gd name="T15" fmla="*/ 245 h 264"/>
                <a:gd name="T16" fmla="*/ 70 w 295"/>
                <a:gd name="T17" fmla="*/ 256 h 264"/>
                <a:gd name="T18" fmla="*/ 51 w 295"/>
                <a:gd name="T19" fmla="*/ 264 h 264"/>
                <a:gd name="T20" fmla="*/ 38 w 295"/>
                <a:gd name="T21" fmla="*/ 257 h 264"/>
                <a:gd name="T22" fmla="*/ 30 w 295"/>
                <a:gd name="T23" fmla="*/ 250 h 264"/>
                <a:gd name="T24" fmla="*/ 29 w 295"/>
                <a:gd name="T25" fmla="*/ 232 h 264"/>
                <a:gd name="T26" fmla="*/ 30 w 295"/>
                <a:gd name="T27" fmla="*/ 215 h 264"/>
                <a:gd name="T28" fmla="*/ 20 w 295"/>
                <a:gd name="T29" fmla="*/ 180 h 264"/>
                <a:gd name="T30" fmla="*/ 12 w 295"/>
                <a:gd name="T31" fmla="*/ 162 h 264"/>
                <a:gd name="T32" fmla="*/ 9 w 295"/>
                <a:gd name="T33" fmla="*/ 125 h 264"/>
                <a:gd name="T34" fmla="*/ 19 w 295"/>
                <a:gd name="T35" fmla="*/ 139 h 264"/>
                <a:gd name="T36" fmla="*/ 38 w 295"/>
                <a:gd name="T37" fmla="*/ 145 h 264"/>
                <a:gd name="T38" fmla="*/ 63 w 295"/>
                <a:gd name="T39" fmla="*/ 133 h 264"/>
                <a:gd name="T40" fmla="*/ 71 w 295"/>
                <a:gd name="T41" fmla="*/ 59 h 264"/>
                <a:gd name="T42" fmla="*/ 79 w 295"/>
                <a:gd name="T43" fmla="*/ 91 h 264"/>
                <a:gd name="T44" fmla="*/ 95 w 295"/>
                <a:gd name="T45" fmla="*/ 97 h 264"/>
                <a:gd name="T46" fmla="*/ 113 w 295"/>
                <a:gd name="T47" fmla="*/ 81 h 264"/>
                <a:gd name="T48" fmla="*/ 127 w 295"/>
                <a:gd name="T49" fmla="*/ 66 h 264"/>
                <a:gd name="T50" fmla="*/ 143 w 295"/>
                <a:gd name="T51" fmla="*/ 75 h 264"/>
                <a:gd name="T52" fmla="*/ 169 w 295"/>
                <a:gd name="T53" fmla="*/ 71 h 264"/>
                <a:gd name="T54" fmla="*/ 175 w 295"/>
                <a:gd name="T55" fmla="*/ 54 h 264"/>
                <a:gd name="T56" fmla="*/ 191 w 295"/>
                <a:gd name="T57" fmla="*/ 45 h 264"/>
                <a:gd name="T58" fmla="*/ 214 w 295"/>
                <a:gd name="T59" fmla="*/ 16 h 264"/>
                <a:gd name="T60" fmla="*/ 248 w 295"/>
                <a:gd name="T61" fmla="*/ 1 h 264"/>
                <a:gd name="T62" fmla="*/ 262 w 295"/>
                <a:gd name="T63" fmla="*/ 2 h 264"/>
                <a:gd name="T64" fmla="*/ 279 w 295"/>
                <a:gd name="T65" fmla="*/ 33 h 264"/>
                <a:gd name="T66" fmla="*/ 278 w 295"/>
                <a:gd name="T67" fmla="*/ 71 h 264"/>
                <a:gd name="T68" fmla="*/ 270 w 295"/>
                <a:gd name="T69" fmla="*/ 74 h 264"/>
                <a:gd name="T70" fmla="*/ 263 w 295"/>
                <a:gd name="T71" fmla="*/ 82 h 264"/>
                <a:gd name="T72" fmla="*/ 257 w 295"/>
                <a:gd name="T73" fmla="*/ 97 h 264"/>
                <a:gd name="T74" fmla="*/ 277 w 295"/>
                <a:gd name="T75" fmla="*/ 106 h 264"/>
                <a:gd name="T76" fmla="*/ 295 w 295"/>
                <a:gd name="T77" fmla="*/ 97 h 264"/>
                <a:gd name="T78" fmla="*/ 286 w 295"/>
                <a:gd name="T79" fmla="*/ 129 h 264"/>
                <a:gd name="T80" fmla="*/ 268 w 295"/>
                <a:gd name="T81" fmla="*/ 149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95" h="264">
                  <a:moveTo>
                    <a:pt x="268" y="149"/>
                  </a:moveTo>
                  <a:lnTo>
                    <a:pt x="264" y="152"/>
                  </a:lnTo>
                  <a:lnTo>
                    <a:pt x="256" y="163"/>
                  </a:lnTo>
                  <a:lnTo>
                    <a:pt x="250" y="173"/>
                  </a:lnTo>
                  <a:lnTo>
                    <a:pt x="239" y="188"/>
                  </a:lnTo>
                  <a:lnTo>
                    <a:pt x="217" y="210"/>
                  </a:lnTo>
                  <a:lnTo>
                    <a:pt x="204" y="222"/>
                  </a:lnTo>
                  <a:lnTo>
                    <a:pt x="190" y="232"/>
                  </a:lnTo>
                  <a:lnTo>
                    <a:pt x="171" y="240"/>
                  </a:lnTo>
                  <a:lnTo>
                    <a:pt x="162" y="241"/>
                  </a:lnTo>
                  <a:lnTo>
                    <a:pt x="159" y="246"/>
                  </a:lnTo>
                  <a:lnTo>
                    <a:pt x="149" y="243"/>
                  </a:lnTo>
                  <a:lnTo>
                    <a:pt x="140" y="247"/>
                  </a:lnTo>
                  <a:lnTo>
                    <a:pt x="121" y="243"/>
                  </a:lnTo>
                  <a:lnTo>
                    <a:pt x="111" y="246"/>
                  </a:lnTo>
                  <a:lnTo>
                    <a:pt x="104" y="245"/>
                  </a:lnTo>
                  <a:lnTo>
                    <a:pt x="85" y="253"/>
                  </a:lnTo>
                  <a:lnTo>
                    <a:pt x="70" y="256"/>
                  </a:lnTo>
                  <a:lnTo>
                    <a:pt x="59" y="264"/>
                  </a:lnTo>
                  <a:lnTo>
                    <a:pt x="51" y="264"/>
                  </a:lnTo>
                  <a:lnTo>
                    <a:pt x="44" y="257"/>
                  </a:lnTo>
                  <a:lnTo>
                    <a:pt x="38" y="257"/>
                  </a:lnTo>
                  <a:lnTo>
                    <a:pt x="31" y="247"/>
                  </a:lnTo>
                  <a:lnTo>
                    <a:pt x="30" y="250"/>
                  </a:lnTo>
                  <a:lnTo>
                    <a:pt x="28" y="245"/>
                  </a:lnTo>
                  <a:lnTo>
                    <a:pt x="29" y="232"/>
                  </a:lnTo>
                  <a:lnTo>
                    <a:pt x="24" y="219"/>
                  </a:lnTo>
                  <a:lnTo>
                    <a:pt x="30" y="215"/>
                  </a:lnTo>
                  <a:lnTo>
                    <a:pt x="30" y="199"/>
                  </a:lnTo>
                  <a:lnTo>
                    <a:pt x="20" y="180"/>
                  </a:lnTo>
                  <a:lnTo>
                    <a:pt x="12" y="162"/>
                  </a:lnTo>
                  <a:lnTo>
                    <a:pt x="12" y="162"/>
                  </a:lnTo>
                  <a:lnTo>
                    <a:pt x="0" y="135"/>
                  </a:lnTo>
                  <a:lnTo>
                    <a:pt x="9" y="125"/>
                  </a:lnTo>
                  <a:lnTo>
                    <a:pt x="16" y="131"/>
                  </a:lnTo>
                  <a:lnTo>
                    <a:pt x="19" y="139"/>
                  </a:lnTo>
                  <a:lnTo>
                    <a:pt x="27" y="141"/>
                  </a:lnTo>
                  <a:lnTo>
                    <a:pt x="38" y="145"/>
                  </a:lnTo>
                  <a:lnTo>
                    <a:pt x="47" y="143"/>
                  </a:lnTo>
                  <a:lnTo>
                    <a:pt x="63" y="133"/>
                  </a:lnTo>
                  <a:lnTo>
                    <a:pt x="67" y="56"/>
                  </a:lnTo>
                  <a:lnTo>
                    <a:pt x="71" y="59"/>
                  </a:lnTo>
                  <a:lnTo>
                    <a:pt x="81" y="79"/>
                  </a:lnTo>
                  <a:lnTo>
                    <a:pt x="79" y="91"/>
                  </a:lnTo>
                  <a:lnTo>
                    <a:pt x="83" y="99"/>
                  </a:lnTo>
                  <a:lnTo>
                    <a:pt x="95" y="97"/>
                  </a:lnTo>
                  <a:lnTo>
                    <a:pt x="105" y="87"/>
                  </a:lnTo>
                  <a:lnTo>
                    <a:pt x="113" y="81"/>
                  </a:lnTo>
                  <a:lnTo>
                    <a:pt x="118" y="71"/>
                  </a:lnTo>
                  <a:lnTo>
                    <a:pt x="127" y="66"/>
                  </a:lnTo>
                  <a:lnTo>
                    <a:pt x="135" y="69"/>
                  </a:lnTo>
                  <a:lnTo>
                    <a:pt x="143" y="75"/>
                  </a:lnTo>
                  <a:lnTo>
                    <a:pt x="157" y="76"/>
                  </a:lnTo>
                  <a:lnTo>
                    <a:pt x="169" y="71"/>
                  </a:lnTo>
                  <a:lnTo>
                    <a:pt x="171" y="64"/>
                  </a:lnTo>
                  <a:lnTo>
                    <a:pt x="175" y="54"/>
                  </a:lnTo>
                  <a:lnTo>
                    <a:pt x="185" y="53"/>
                  </a:lnTo>
                  <a:lnTo>
                    <a:pt x="191" y="45"/>
                  </a:lnTo>
                  <a:lnTo>
                    <a:pt x="197" y="31"/>
                  </a:lnTo>
                  <a:lnTo>
                    <a:pt x="214" y="16"/>
                  </a:lnTo>
                  <a:lnTo>
                    <a:pt x="240" y="0"/>
                  </a:lnTo>
                  <a:lnTo>
                    <a:pt x="248" y="1"/>
                  </a:lnTo>
                  <a:lnTo>
                    <a:pt x="256" y="4"/>
                  </a:lnTo>
                  <a:lnTo>
                    <a:pt x="262" y="2"/>
                  </a:lnTo>
                  <a:lnTo>
                    <a:pt x="272" y="4"/>
                  </a:lnTo>
                  <a:lnTo>
                    <a:pt x="279" y="33"/>
                  </a:lnTo>
                  <a:lnTo>
                    <a:pt x="282" y="48"/>
                  </a:lnTo>
                  <a:lnTo>
                    <a:pt x="278" y="71"/>
                  </a:lnTo>
                  <a:lnTo>
                    <a:pt x="279" y="78"/>
                  </a:lnTo>
                  <a:lnTo>
                    <a:pt x="270" y="74"/>
                  </a:lnTo>
                  <a:lnTo>
                    <a:pt x="265" y="76"/>
                  </a:lnTo>
                  <a:lnTo>
                    <a:pt x="263" y="82"/>
                  </a:lnTo>
                  <a:lnTo>
                    <a:pt x="257" y="90"/>
                  </a:lnTo>
                  <a:lnTo>
                    <a:pt x="257" y="97"/>
                  </a:lnTo>
                  <a:lnTo>
                    <a:pt x="267" y="108"/>
                  </a:lnTo>
                  <a:lnTo>
                    <a:pt x="277" y="106"/>
                  </a:lnTo>
                  <a:lnTo>
                    <a:pt x="281" y="97"/>
                  </a:lnTo>
                  <a:lnTo>
                    <a:pt x="295" y="97"/>
                  </a:lnTo>
                  <a:lnTo>
                    <a:pt x="289" y="112"/>
                  </a:lnTo>
                  <a:lnTo>
                    <a:pt x="286" y="129"/>
                  </a:lnTo>
                  <a:lnTo>
                    <a:pt x="281" y="139"/>
                  </a:lnTo>
                  <a:lnTo>
                    <a:pt x="268" y="149"/>
                  </a:lnTo>
                  <a:close/>
                </a:path>
              </a:pathLst>
            </a:custGeom>
            <a:solidFill>
              <a:srgbClr val="E57138"/>
            </a:solid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263" name="Freeform 218">
              <a:extLst>
                <a:ext uri="{FF2B5EF4-FFF2-40B4-BE49-F238E27FC236}">
                  <a16:creationId xmlns:a16="http://schemas.microsoft.com/office/drawing/2014/main" id="{D75AF9F8-6131-6348-A799-0A7129CE53B0}"/>
                </a:ext>
              </a:extLst>
            </p:cNvPr>
            <p:cNvSpPr>
              <a:spLocks/>
            </p:cNvSpPr>
            <p:nvPr/>
          </p:nvSpPr>
          <p:spPr bwMode="auto">
            <a:xfrm>
              <a:off x="6461126" y="4854575"/>
              <a:ext cx="66675" cy="65088"/>
            </a:xfrm>
            <a:custGeom>
              <a:avLst/>
              <a:gdLst>
                <a:gd name="T0" fmla="*/ 36 w 42"/>
                <a:gd name="T1" fmla="*/ 6 h 41"/>
                <a:gd name="T2" fmla="*/ 29 w 42"/>
                <a:gd name="T3" fmla="*/ 0 h 41"/>
                <a:gd name="T4" fmla="*/ 20 w 42"/>
                <a:gd name="T5" fmla="*/ 4 h 41"/>
                <a:gd name="T6" fmla="*/ 10 w 42"/>
                <a:gd name="T7" fmla="*/ 12 h 41"/>
                <a:gd name="T8" fmla="*/ 0 w 42"/>
                <a:gd name="T9" fmla="*/ 25 h 41"/>
                <a:gd name="T10" fmla="*/ 12 w 42"/>
                <a:gd name="T11" fmla="*/ 41 h 41"/>
                <a:gd name="T12" fmla="*/ 18 w 42"/>
                <a:gd name="T13" fmla="*/ 39 h 41"/>
                <a:gd name="T14" fmla="*/ 22 w 42"/>
                <a:gd name="T15" fmla="*/ 32 h 41"/>
                <a:gd name="T16" fmla="*/ 32 w 42"/>
                <a:gd name="T17" fmla="*/ 29 h 41"/>
                <a:gd name="T18" fmla="*/ 36 w 42"/>
                <a:gd name="T19" fmla="*/ 22 h 41"/>
                <a:gd name="T20" fmla="*/ 42 w 42"/>
                <a:gd name="T21" fmla="*/ 12 h 41"/>
                <a:gd name="T22" fmla="*/ 36 w 42"/>
                <a:gd name="T23"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41">
                  <a:moveTo>
                    <a:pt x="36" y="6"/>
                  </a:moveTo>
                  <a:lnTo>
                    <a:pt x="29" y="0"/>
                  </a:lnTo>
                  <a:lnTo>
                    <a:pt x="20" y="4"/>
                  </a:lnTo>
                  <a:lnTo>
                    <a:pt x="10" y="12"/>
                  </a:lnTo>
                  <a:lnTo>
                    <a:pt x="0" y="25"/>
                  </a:lnTo>
                  <a:lnTo>
                    <a:pt x="12" y="41"/>
                  </a:lnTo>
                  <a:lnTo>
                    <a:pt x="18" y="39"/>
                  </a:lnTo>
                  <a:lnTo>
                    <a:pt x="22" y="32"/>
                  </a:lnTo>
                  <a:lnTo>
                    <a:pt x="32" y="29"/>
                  </a:lnTo>
                  <a:lnTo>
                    <a:pt x="36" y="22"/>
                  </a:lnTo>
                  <a:lnTo>
                    <a:pt x="42" y="12"/>
                  </a:lnTo>
                  <a:lnTo>
                    <a:pt x="36" y="6"/>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264" name="Freeform 219">
              <a:extLst>
                <a:ext uri="{FF2B5EF4-FFF2-40B4-BE49-F238E27FC236}">
                  <a16:creationId xmlns:a16="http://schemas.microsoft.com/office/drawing/2014/main" id="{8B0C21A5-B5FC-D741-812F-397A6022DF38}"/>
                </a:ext>
              </a:extLst>
            </p:cNvPr>
            <p:cNvSpPr>
              <a:spLocks/>
            </p:cNvSpPr>
            <p:nvPr/>
          </p:nvSpPr>
          <p:spPr bwMode="auto">
            <a:xfrm>
              <a:off x="6337301" y="4181476"/>
              <a:ext cx="341313" cy="320675"/>
            </a:xfrm>
            <a:custGeom>
              <a:avLst/>
              <a:gdLst>
                <a:gd name="T0" fmla="*/ 202 w 215"/>
                <a:gd name="T1" fmla="*/ 20 h 202"/>
                <a:gd name="T2" fmla="*/ 211 w 215"/>
                <a:gd name="T3" fmla="*/ 30 h 202"/>
                <a:gd name="T4" fmla="*/ 215 w 215"/>
                <a:gd name="T5" fmla="*/ 47 h 202"/>
                <a:gd name="T6" fmla="*/ 211 w 215"/>
                <a:gd name="T7" fmla="*/ 53 h 202"/>
                <a:gd name="T8" fmla="*/ 207 w 215"/>
                <a:gd name="T9" fmla="*/ 70 h 202"/>
                <a:gd name="T10" fmla="*/ 210 w 215"/>
                <a:gd name="T11" fmla="*/ 87 h 202"/>
                <a:gd name="T12" fmla="*/ 204 w 215"/>
                <a:gd name="T13" fmla="*/ 94 h 202"/>
                <a:gd name="T14" fmla="*/ 198 w 215"/>
                <a:gd name="T15" fmla="*/ 113 h 202"/>
                <a:gd name="T16" fmla="*/ 208 w 215"/>
                <a:gd name="T17" fmla="*/ 119 h 202"/>
                <a:gd name="T18" fmla="*/ 152 w 215"/>
                <a:gd name="T19" fmla="*/ 136 h 202"/>
                <a:gd name="T20" fmla="*/ 153 w 215"/>
                <a:gd name="T21" fmla="*/ 151 h 202"/>
                <a:gd name="T22" fmla="*/ 139 w 215"/>
                <a:gd name="T23" fmla="*/ 154 h 202"/>
                <a:gd name="T24" fmla="*/ 128 w 215"/>
                <a:gd name="T25" fmla="*/ 162 h 202"/>
                <a:gd name="T26" fmla="*/ 126 w 215"/>
                <a:gd name="T27" fmla="*/ 169 h 202"/>
                <a:gd name="T28" fmla="*/ 119 w 215"/>
                <a:gd name="T29" fmla="*/ 171 h 202"/>
                <a:gd name="T30" fmla="*/ 103 w 215"/>
                <a:gd name="T31" fmla="*/ 188 h 202"/>
                <a:gd name="T32" fmla="*/ 92 w 215"/>
                <a:gd name="T33" fmla="*/ 201 h 202"/>
                <a:gd name="T34" fmla="*/ 86 w 215"/>
                <a:gd name="T35" fmla="*/ 202 h 202"/>
                <a:gd name="T36" fmla="*/ 80 w 215"/>
                <a:gd name="T37" fmla="*/ 199 h 202"/>
                <a:gd name="T38" fmla="*/ 60 w 215"/>
                <a:gd name="T39" fmla="*/ 197 h 202"/>
                <a:gd name="T40" fmla="*/ 57 w 215"/>
                <a:gd name="T41" fmla="*/ 195 h 202"/>
                <a:gd name="T42" fmla="*/ 57 w 215"/>
                <a:gd name="T43" fmla="*/ 194 h 202"/>
                <a:gd name="T44" fmla="*/ 50 w 215"/>
                <a:gd name="T45" fmla="*/ 189 h 202"/>
                <a:gd name="T46" fmla="*/ 38 w 215"/>
                <a:gd name="T47" fmla="*/ 188 h 202"/>
                <a:gd name="T48" fmla="*/ 23 w 215"/>
                <a:gd name="T49" fmla="*/ 193 h 202"/>
                <a:gd name="T50" fmla="*/ 12 w 215"/>
                <a:gd name="T51" fmla="*/ 180 h 202"/>
                <a:gd name="T52" fmla="*/ 0 w 215"/>
                <a:gd name="T53" fmla="*/ 163 h 202"/>
                <a:gd name="T54" fmla="*/ 2 w 215"/>
                <a:gd name="T55" fmla="*/ 96 h 202"/>
                <a:gd name="T56" fmla="*/ 41 w 215"/>
                <a:gd name="T57" fmla="*/ 97 h 202"/>
                <a:gd name="T58" fmla="*/ 39 w 215"/>
                <a:gd name="T59" fmla="*/ 90 h 202"/>
                <a:gd name="T60" fmla="*/ 42 w 215"/>
                <a:gd name="T61" fmla="*/ 82 h 202"/>
                <a:gd name="T62" fmla="*/ 39 w 215"/>
                <a:gd name="T63" fmla="*/ 72 h 202"/>
                <a:gd name="T64" fmla="*/ 41 w 215"/>
                <a:gd name="T65" fmla="*/ 62 h 202"/>
                <a:gd name="T66" fmla="*/ 40 w 215"/>
                <a:gd name="T67" fmla="*/ 55 h 202"/>
                <a:gd name="T68" fmla="*/ 46 w 215"/>
                <a:gd name="T69" fmla="*/ 56 h 202"/>
                <a:gd name="T70" fmla="*/ 47 w 215"/>
                <a:gd name="T71" fmla="*/ 63 h 202"/>
                <a:gd name="T72" fmla="*/ 55 w 215"/>
                <a:gd name="T73" fmla="*/ 62 h 202"/>
                <a:gd name="T74" fmla="*/ 67 w 215"/>
                <a:gd name="T75" fmla="*/ 64 h 202"/>
                <a:gd name="T76" fmla="*/ 73 w 215"/>
                <a:gd name="T77" fmla="*/ 73 h 202"/>
                <a:gd name="T78" fmla="*/ 87 w 215"/>
                <a:gd name="T79" fmla="*/ 76 h 202"/>
                <a:gd name="T80" fmla="*/ 99 w 215"/>
                <a:gd name="T81" fmla="*/ 70 h 202"/>
                <a:gd name="T82" fmla="*/ 102 w 215"/>
                <a:gd name="T83" fmla="*/ 81 h 202"/>
                <a:gd name="T84" fmla="*/ 116 w 215"/>
                <a:gd name="T85" fmla="*/ 83 h 202"/>
                <a:gd name="T86" fmla="*/ 123 w 215"/>
                <a:gd name="T87" fmla="*/ 92 h 202"/>
                <a:gd name="T88" fmla="*/ 130 w 215"/>
                <a:gd name="T89" fmla="*/ 104 h 202"/>
                <a:gd name="T90" fmla="*/ 144 w 215"/>
                <a:gd name="T91" fmla="*/ 104 h 202"/>
                <a:gd name="T92" fmla="*/ 143 w 215"/>
                <a:gd name="T93" fmla="*/ 82 h 202"/>
                <a:gd name="T94" fmla="*/ 138 w 215"/>
                <a:gd name="T95" fmla="*/ 85 h 202"/>
                <a:gd name="T96" fmla="*/ 126 w 215"/>
                <a:gd name="T97" fmla="*/ 77 h 202"/>
                <a:gd name="T98" fmla="*/ 121 w 215"/>
                <a:gd name="T99" fmla="*/ 73 h 202"/>
                <a:gd name="T100" fmla="*/ 123 w 215"/>
                <a:gd name="T101" fmla="*/ 53 h 202"/>
                <a:gd name="T102" fmla="*/ 127 w 215"/>
                <a:gd name="T103" fmla="*/ 28 h 202"/>
                <a:gd name="T104" fmla="*/ 123 w 215"/>
                <a:gd name="T105" fmla="*/ 19 h 202"/>
                <a:gd name="T106" fmla="*/ 129 w 215"/>
                <a:gd name="T107" fmla="*/ 6 h 202"/>
                <a:gd name="T108" fmla="*/ 134 w 215"/>
                <a:gd name="T109" fmla="*/ 3 h 202"/>
                <a:gd name="T110" fmla="*/ 158 w 215"/>
                <a:gd name="T111" fmla="*/ 0 h 202"/>
                <a:gd name="T112" fmla="*/ 166 w 215"/>
                <a:gd name="T113" fmla="*/ 2 h 202"/>
                <a:gd name="T114" fmla="*/ 173 w 215"/>
                <a:gd name="T115" fmla="*/ 7 h 202"/>
                <a:gd name="T116" fmla="*/ 180 w 215"/>
                <a:gd name="T117" fmla="*/ 11 h 202"/>
                <a:gd name="T118" fmla="*/ 192 w 215"/>
                <a:gd name="T119" fmla="*/ 14 h 202"/>
                <a:gd name="T120" fmla="*/ 202 w 215"/>
                <a:gd name="T121" fmla="*/ 2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5" h="202">
                  <a:moveTo>
                    <a:pt x="202" y="20"/>
                  </a:moveTo>
                  <a:lnTo>
                    <a:pt x="211" y="30"/>
                  </a:lnTo>
                  <a:lnTo>
                    <a:pt x="215" y="47"/>
                  </a:lnTo>
                  <a:lnTo>
                    <a:pt x="211" y="53"/>
                  </a:lnTo>
                  <a:lnTo>
                    <a:pt x="207" y="70"/>
                  </a:lnTo>
                  <a:lnTo>
                    <a:pt x="210" y="87"/>
                  </a:lnTo>
                  <a:lnTo>
                    <a:pt x="204" y="94"/>
                  </a:lnTo>
                  <a:lnTo>
                    <a:pt x="198" y="113"/>
                  </a:lnTo>
                  <a:lnTo>
                    <a:pt x="208" y="119"/>
                  </a:lnTo>
                  <a:lnTo>
                    <a:pt x="152" y="136"/>
                  </a:lnTo>
                  <a:lnTo>
                    <a:pt x="153" y="151"/>
                  </a:lnTo>
                  <a:lnTo>
                    <a:pt x="139" y="154"/>
                  </a:lnTo>
                  <a:lnTo>
                    <a:pt x="128" y="162"/>
                  </a:lnTo>
                  <a:lnTo>
                    <a:pt x="126" y="169"/>
                  </a:lnTo>
                  <a:lnTo>
                    <a:pt x="119" y="171"/>
                  </a:lnTo>
                  <a:lnTo>
                    <a:pt x="103" y="188"/>
                  </a:lnTo>
                  <a:lnTo>
                    <a:pt x="92" y="201"/>
                  </a:lnTo>
                  <a:lnTo>
                    <a:pt x="86" y="202"/>
                  </a:lnTo>
                  <a:lnTo>
                    <a:pt x="80" y="199"/>
                  </a:lnTo>
                  <a:lnTo>
                    <a:pt x="60" y="197"/>
                  </a:lnTo>
                  <a:lnTo>
                    <a:pt x="57" y="195"/>
                  </a:lnTo>
                  <a:lnTo>
                    <a:pt x="57" y="194"/>
                  </a:lnTo>
                  <a:lnTo>
                    <a:pt x="50" y="189"/>
                  </a:lnTo>
                  <a:lnTo>
                    <a:pt x="38" y="188"/>
                  </a:lnTo>
                  <a:lnTo>
                    <a:pt x="23" y="193"/>
                  </a:lnTo>
                  <a:lnTo>
                    <a:pt x="12" y="180"/>
                  </a:lnTo>
                  <a:lnTo>
                    <a:pt x="0" y="163"/>
                  </a:lnTo>
                  <a:lnTo>
                    <a:pt x="2" y="96"/>
                  </a:lnTo>
                  <a:lnTo>
                    <a:pt x="41" y="97"/>
                  </a:lnTo>
                  <a:lnTo>
                    <a:pt x="39" y="90"/>
                  </a:lnTo>
                  <a:lnTo>
                    <a:pt x="42" y="82"/>
                  </a:lnTo>
                  <a:lnTo>
                    <a:pt x="39" y="72"/>
                  </a:lnTo>
                  <a:lnTo>
                    <a:pt x="41" y="62"/>
                  </a:lnTo>
                  <a:lnTo>
                    <a:pt x="40" y="55"/>
                  </a:lnTo>
                  <a:lnTo>
                    <a:pt x="46" y="56"/>
                  </a:lnTo>
                  <a:lnTo>
                    <a:pt x="47" y="63"/>
                  </a:lnTo>
                  <a:lnTo>
                    <a:pt x="55" y="62"/>
                  </a:lnTo>
                  <a:lnTo>
                    <a:pt x="67" y="64"/>
                  </a:lnTo>
                  <a:lnTo>
                    <a:pt x="73" y="73"/>
                  </a:lnTo>
                  <a:lnTo>
                    <a:pt x="87" y="76"/>
                  </a:lnTo>
                  <a:lnTo>
                    <a:pt x="99" y="70"/>
                  </a:lnTo>
                  <a:lnTo>
                    <a:pt x="102" y="81"/>
                  </a:lnTo>
                  <a:lnTo>
                    <a:pt x="116" y="83"/>
                  </a:lnTo>
                  <a:lnTo>
                    <a:pt x="123" y="92"/>
                  </a:lnTo>
                  <a:lnTo>
                    <a:pt x="130" y="104"/>
                  </a:lnTo>
                  <a:lnTo>
                    <a:pt x="144" y="104"/>
                  </a:lnTo>
                  <a:lnTo>
                    <a:pt x="143" y="82"/>
                  </a:lnTo>
                  <a:lnTo>
                    <a:pt x="138" y="85"/>
                  </a:lnTo>
                  <a:lnTo>
                    <a:pt x="126" y="77"/>
                  </a:lnTo>
                  <a:lnTo>
                    <a:pt x="121" y="73"/>
                  </a:lnTo>
                  <a:lnTo>
                    <a:pt x="123" y="53"/>
                  </a:lnTo>
                  <a:lnTo>
                    <a:pt x="127" y="28"/>
                  </a:lnTo>
                  <a:lnTo>
                    <a:pt x="123" y="19"/>
                  </a:lnTo>
                  <a:lnTo>
                    <a:pt x="129" y="6"/>
                  </a:lnTo>
                  <a:lnTo>
                    <a:pt x="134" y="3"/>
                  </a:lnTo>
                  <a:lnTo>
                    <a:pt x="158" y="0"/>
                  </a:lnTo>
                  <a:lnTo>
                    <a:pt x="166" y="2"/>
                  </a:lnTo>
                  <a:lnTo>
                    <a:pt x="173" y="7"/>
                  </a:lnTo>
                  <a:lnTo>
                    <a:pt x="180" y="11"/>
                  </a:lnTo>
                  <a:lnTo>
                    <a:pt x="192" y="14"/>
                  </a:lnTo>
                  <a:lnTo>
                    <a:pt x="202" y="20"/>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265" name="Freeform 220">
              <a:extLst>
                <a:ext uri="{FF2B5EF4-FFF2-40B4-BE49-F238E27FC236}">
                  <a16:creationId xmlns:a16="http://schemas.microsoft.com/office/drawing/2014/main" id="{67A69E4B-0C37-5241-919C-0665F0B5AFE6}"/>
                </a:ext>
              </a:extLst>
            </p:cNvPr>
            <p:cNvSpPr>
              <a:spLocks/>
            </p:cNvSpPr>
            <p:nvPr/>
          </p:nvSpPr>
          <p:spPr bwMode="auto">
            <a:xfrm>
              <a:off x="6432551" y="4421188"/>
              <a:ext cx="220663" cy="222250"/>
            </a:xfrm>
            <a:custGeom>
              <a:avLst/>
              <a:gdLst>
                <a:gd name="T0" fmla="*/ 103 w 139"/>
                <a:gd name="T1" fmla="*/ 140 h 140"/>
                <a:gd name="T2" fmla="*/ 93 w 139"/>
                <a:gd name="T3" fmla="*/ 138 h 140"/>
                <a:gd name="T4" fmla="*/ 87 w 139"/>
                <a:gd name="T5" fmla="*/ 140 h 140"/>
                <a:gd name="T6" fmla="*/ 79 w 139"/>
                <a:gd name="T7" fmla="*/ 137 h 140"/>
                <a:gd name="T8" fmla="*/ 71 w 139"/>
                <a:gd name="T9" fmla="*/ 136 h 140"/>
                <a:gd name="T10" fmla="*/ 60 w 139"/>
                <a:gd name="T11" fmla="*/ 127 h 140"/>
                <a:gd name="T12" fmla="*/ 47 w 139"/>
                <a:gd name="T13" fmla="*/ 124 h 140"/>
                <a:gd name="T14" fmla="*/ 42 w 139"/>
                <a:gd name="T15" fmla="*/ 111 h 140"/>
                <a:gd name="T16" fmla="*/ 42 w 139"/>
                <a:gd name="T17" fmla="*/ 103 h 140"/>
                <a:gd name="T18" fmla="*/ 35 w 139"/>
                <a:gd name="T19" fmla="*/ 101 h 140"/>
                <a:gd name="T20" fmla="*/ 15 w 139"/>
                <a:gd name="T21" fmla="*/ 78 h 140"/>
                <a:gd name="T22" fmla="*/ 10 w 139"/>
                <a:gd name="T23" fmla="*/ 66 h 140"/>
                <a:gd name="T24" fmla="*/ 6 w 139"/>
                <a:gd name="T25" fmla="*/ 63 h 140"/>
                <a:gd name="T26" fmla="*/ 0 w 139"/>
                <a:gd name="T27" fmla="*/ 46 h 140"/>
                <a:gd name="T28" fmla="*/ 20 w 139"/>
                <a:gd name="T29" fmla="*/ 48 h 140"/>
                <a:gd name="T30" fmla="*/ 26 w 139"/>
                <a:gd name="T31" fmla="*/ 51 h 140"/>
                <a:gd name="T32" fmla="*/ 32 w 139"/>
                <a:gd name="T33" fmla="*/ 50 h 140"/>
                <a:gd name="T34" fmla="*/ 43 w 139"/>
                <a:gd name="T35" fmla="*/ 37 h 140"/>
                <a:gd name="T36" fmla="*/ 59 w 139"/>
                <a:gd name="T37" fmla="*/ 20 h 140"/>
                <a:gd name="T38" fmla="*/ 66 w 139"/>
                <a:gd name="T39" fmla="*/ 18 h 140"/>
                <a:gd name="T40" fmla="*/ 68 w 139"/>
                <a:gd name="T41" fmla="*/ 11 h 140"/>
                <a:gd name="T42" fmla="*/ 79 w 139"/>
                <a:gd name="T43" fmla="*/ 3 h 140"/>
                <a:gd name="T44" fmla="*/ 93 w 139"/>
                <a:gd name="T45" fmla="*/ 0 h 140"/>
                <a:gd name="T46" fmla="*/ 94 w 139"/>
                <a:gd name="T47" fmla="*/ 7 h 140"/>
                <a:gd name="T48" fmla="*/ 109 w 139"/>
                <a:gd name="T49" fmla="*/ 7 h 140"/>
                <a:gd name="T50" fmla="*/ 117 w 139"/>
                <a:gd name="T51" fmla="*/ 11 h 140"/>
                <a:gd name="T52" fmla="*/ 121 w 139"/>
                <a:gd name="T53" fmla="*/ 16 h 140"/>
                <a:gd name="T54" fmla="*/ 130 w 139"/>
                <a:gd name="T55" fmla="*/ 18 h 140"/>
                <a:gd name="T56" fmla="*/ 139 w 139"/>
                <a:gd name="T57" fmla="*/ 25 h 140"/>
                <a:gd name="T58" fmla="*/ 138 w 139"/>
                <a:gd name="T59" fmla="*/ 51 h 140"/>
                <a:gd name="T60" fmla="*/ 133 w 139"/>
                <a:gd name="T61" fmla="*/ 65 h 140"/>
                <a:gd name="T62" fmla="*/ 132 w 139"/>
                <a:gd name="T63" fmla="*/ 81 h 140"/>
                <a:gd name="T64" fmla="*/ 134 w 139"/>
                <a:gd name="T65" fmla="*/ 87 h 140"/>
                <a:gd name="T66" fmla="*/ 131 w 139"/>
                <a:gd name="T67" fmla="*/ 99 h 140"/>
                <a:gd name="T68" fmla="*/ 129 w 139"/>
                <a:gd name="T69" fmla="*/ 101 h 140"/>
                <a:gd name="T70" fmla="*/ 123 w 139"/>
                <a:gd name="T71" fmla="*/ 116 h 140"/>
                <a:gd name="T72" fmla="*/ 103 w 139"/>
                <a:gd name="T73" fmla="*/ 14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9" h="140">
                  <a:moveTo>
                    <a:pt x="103" y="140"/>
                  </a:moveTo>
                  <a:lnTo>
                    <a:pt x="93" y="138"/>
                  </a:lnTo>
                  <a:lnTo>
                    <a:pt x="87" y="140"/>
                  </a:lnTo>
                  <a:lnTo>
                    <a:pt x="79" y="137"/>
                  </a:lnTo>
                  <a:lnTo>
                    <a:pt x="71" y="136"/>
                  </a:lnTo>
                  <a:lnTo>
                    <a:pt x="60" y="127"/>
                  </a:lnTo>
                  <a:lnTo>
                    <a:pt x="47" y="124"/>
                  </a:lnTo>
                  <a:lnTo>
                    <a:pt x="42" y="111"/>
                  </a:lnTo>
                  <a:lnTo>
                    <a:pt x="42" y="103"/>
                  </a:lnTo>
                  <a:lnTo>
                    <a:pt x="35" y="101"/>
                  </a:lnTo>
                  <a:lnTo>
                    <a:pt x="15" y="78"/>
                  </a:lnTo>
                  <a:lnTo>
                    <a:pt x="10" y="66"/>
                  </a:lnTo>
                  <a:lnTo>
                    <a:pt x="6" y="63"/>
                  </a:lnTo>
                  <a:lnTo>
                    <a:pt x="0" y="46"/>
                  </a:lnTo>
                  <a:lnTo>
                    <a:pt x="20" y="48"/>
                  </a:lnTo>
                  <a:lnTo>
                    <a:pt x="26" y="51"/>
                  </a:lnTo>
                  <a:lnTo>
                    <a:pt x="32" y="50"/>
                  </a:lnTo>
                  <a:lnTo>
                    <a:pt x="43" y="37"/>
                  </a:lnTo>
                  <a:lnTo>
                    <a:pt x="59" y="20"/>
                  </a:lnTo>
                  <a:lnTo>
                    <a:pt x="66" y="18"/>
                  </a:lnTo>
                  <a:lnTo>
                    <a:pt x="68" y="11"/>
                  </a:lnTo>
                  <a:lnTo>
                    <a:pt x="79" y="3"/>
                  </a:lnTo>
                  <a:lnTo>
                    <a:pt x="93" y="0"/>
                  </a:lnTo>
                  <a:lnTo>
                    <a:pt x="94" y="7"/>
                  </a:lnTo>
                  <a:lnTo>
                    <a:pt x="109" y="7"/>
                  </a:lnTo>
                  <a:lnTo>
                    <a:pt x="117" y="11"/>
                  </a:lnTo>
                  <a:lnTo>
                    <a:pt x="121" y="16"/>
                  </a:lnTo>
                  <a:lnTo>
                    <a:pt x="130" y="18"/>
                  </a:lnTo>
                  <a:lnTo>
                    <a:pt x="139" y="25"/>
                  </a:lnTo>
                  <a:lnTo>
                    <a:pt x="138" y="51"/>
                  </a:lnTo>
                  <a:lnTo>
                    <a:pt x="133" y="65"/>
                  </a:lnTo>
                  <a:lnTo>
                    <a:pt x="132" y="81"/>
                  </a:lnTo>
                  <a:lnTo>
                    <a:pt x="134" y="87"/>
                  </a:lnTo>
                  <a:lnTo>
                    <a:pt x="131" y="99"/>
                  </a:lnTo>
                  <a:lnTo>
                    <a:pt x="129" y="101"/>
                  </a:lnTo>
                  <a:lnTo>
                    <a:pt x="123" y="116"/>
                  </a:lnTo>
                  <a:lnTo>
                    <a:pt x="103" y="140"/>
                  </a:lnTo>
                  <a:close/>
                </a:path>
              </a:pathLst>
            </a:custGeom>
            <a:solidFill>
              <a:schemeClr val="bg1">
                <a:lumMod val="40000"/>
                <a:lumOff val="60000"/>
              </a:schemeClr>
            </a:solid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266" name="Freeform 221">
              <a:extLst>
                <a:ext uri="{FF2B5EF4-FFF2-40B4-BE49-F238E27FC236}">
                  <a16:creationId xmlns:a16="http://schemas.microsoft.com/office/drawing/2014/main" id="{897FEADF-B388-0445-BF2C-906355079654}"/>
                </a:ext>
              </a:extLst>
            </p:cNvPr>
            <p:cNvSpPr>
              <a:spLocks/>
            </p:cNvSpPr>
            <p:nvPr/>
          </p:nvSpPr>
          <p:spPr bwMode="auto">
            <a:xfrm>
              <a:off x="6310314" y="1465263"/>
              <a:ext cx="3484563" cy="1089025"/>
            </a:xfrm>
            <a:custGeom>
              <a:avLst/>
              <a:gdLst>
                <a:gd name="T0" fmla="*/ 751 w 2195"/>
                <a:gd name="T1" fmla="*/ 25 h 686"/>
                <a:gd name="T2" fmla="*/ 649 w 2195"/>
                <a:gd name="T3" fmla="*/ 59 h 686"/>
                <a:gd name="T4" fmla="*/ 594 w 2195"/>
                <a:gd name="T5" fmla="*/ 101 h 686"/>
                <a:gd name="T6" fmla="*/ 603 w 2195"/>
                <a:gd name="T7" fmla="*/ 140 h 686"/>
                <a:gd name="T8" fmla="*/ 600 w 2195"/>
                <a:gd name="T9" fmla="*/ 189 h 686"/>
                <a:gd name="T10" fmla="*/ 541 w 2195"/>
                <a:gd name="T11" fmla="*/ 77 h 686"/>
                <a:gd name="T12" fmla="*/ 524 w 2195"/>
                <a:gd name="T13" fmla="*/ 135 h 686"/>
                <a:gd name="T14" fmla="*/ 434 w 2195"/>
                <a:gd name="T15" fmla="*/ 142 h 686"/>
                <a:gd name="T16" fmla="*/ 337 w 2195"/>
                <a:gd name="T17" fmla="*/ 143 h 686"/>
                <a:gd name="T18" fmla="*/ 241 w 2195"/>
                <a:gd name="T19" fmla="*/ 154 h 686"/>
                <a:gd name="T20" fmla="*/ 172 w 2195"/>
                <a:gd name="T21" fmla="*/ 204 h 686"/>
                <a:gd name="T22" fmla="*/ 111 w 2195"/>
                <a:gd name="T23" fmla="*/ 223 h 686"/>
                <a:gd name="T24" fmla="*/ 177 w 2195"/>
                <a:gd name="T25" fmla="*/ 168 h 686"/>
                <a:gd name="T26" fmla="*/ 1 w 2195"/>
                <a:gd name="T27" fmla="*/ 152 h 686"/>
                <a:gd name="T28" fmla="*/ 67 w 2195"/>
                <a:gd name="T29" fmla="*/ 262 h 686"/>
                <a:gd name="T30" fmla="*/ 30 w 2195"/>
                <a:gd name="T31" fmla="*/ 356 h 686"/>
                <a:gd name="T32" fmla="*/ 95 w 2195"/>
                <a:gd name="T33" fmla="*/ 403 h 686"/>
                <a:gd name="T34" fmla="*/ 111 w 2195"/>
                <a:gd name="T35" fmla="*/ 441 h 686"/>
                <a:gd name="T36" fmla="*/ 161 w 2195"/>
                <a:gd name="T37" fmla="*/ 469 h 686"/>
                <a:gd name="T38" fmla="*/ 227 w 2195"/>
                <a:gd name="T39" fmla="*/ 507 h 686"/>
                <a:gd name="T40" fmla="*/ 240 w 2195"/>
                <a:gd name="T41" fmla="*/ 555 h 686"/>
                <a:gd name="T42" fmla="*/ 239 w 2195"/>
                <a:gd name="T43" fmla="*/ 614 h 686"/>
                <a:gd name="T44" fmla="*/ 363 w 2195"/>
                <a:gd name="T45" fmla="*/ 654 h 686"/>
                <a:gd name="T46" fmla="*/ 434 w 2195"/>
                <a:gd name="T47" fmla="*/ 672 h 686"/>
                <a:gd name="T48" fmla="*/ 412 w 2195"/>
                <a:gd name="T49" fmla="*/ 564 h 686"/>
                <a:gd name="T50" fmla="*/ 394 w 2195"/>
                <a:gd name="T51" fmla="*/ 493 h 686"/>
                <a:gd name="T52" fmla="*/ 571 w 2195"/>
                <a:gd name="T53" fmla="*/ 488 h 686"/>
                <a:gd name="T54" fmla="*/ 571 w 2195"/>
                <a:gd name="T55" fmla="*/ 425 h 686"/>
                <a:gd name="T56" fmla="*/ 758 w 2195"/>
                <a:gd name="T57" fmla="*/ 424 h 686"/>
                <a:gd name="T58" fmla="*/ 920 w 2195"/>
                <a:gd name="T59" fmla="*/ 489 h 686"/>
                <a:gd name="T60" fmla="*/ 1027 w 2195"/>
                <a:gd name="T61" fmla="*/ 519 h 686"/>
                <a:gd name="T62" fmla="*/ 1175 w 2195"/>
                <a:gd name="T63" fmla="*/ 510 h 686"/>
                <a:gd name="T64" fmla="*/ 1273 w 2195"/>
                <a:gd name="T65" fmla="*/ 503 h 686"/>
                <a:gd name="T66" fmla="*/ 1408 w 2195"/>
                <a:gd name="T67" fmla="*/ 518 h 686"/>
                <a:gd name="T68" fmla="*/ 1516 w 2195"/>
                <a:gd name="T69" fmla="*/ 493 h 686"/>
                <a:gd name="T70" fmla="*/ 1570 w 2195"/>
                <a:gd name="T71" fmla="*/ 441 h 686"/>
                <a:gd name="T72" fmla="*/ 1742 w 2195"/>
                <a:gd name="T73" fmla="*/ 550 h 686"/>
                <a:gd name="T74" fmla="*/ 1789 w 2195"/>
                <a:gd name="T75" fmla="*/ 600 h 686"/>
                <a:gd name="T76" fmla="*/ 1821 w 2195"/>
                <a:gd name="T77" fmla="*/ 642 h 686"/>
                <a:gd name="T78" fmla="*/ 1879 w 2195"/>
                <a:gd name="T79" fmla="*/ 536 h 686"/>
                <a:gd name="T80" fmla="*/ 1746 w 2195"/>
                <a:gd name="T81" fmla="*/ 425 h 686"/>
                <a:gd name="T82" fmla="*/ 1855 w 2195"/>
                <a:gd name="T83" fmla="*/ 317 h 686"/>
                <a:gd name="T84" fmla="*/ 1972 w 2195"/>
                <a:gd name="T85" fmla="*/ 275 h 686"/>
                <a:gd name="T86" fmla="*/ 1981 w 2195"/>
                <a:gd name="T87" fmla="*/ 358 h 686"/>
                <a:gd name="T88" fmla="*/ 2115 w 2195"/>
                <a:gd name="T89" fmla="*/ 441 h 686"/>
                <a:gd name="T90" fmla="*/ 2041 w 2195"/>
                <a:gd name="T91" fmla="*/ 341 h 686"/>
                <a:gd name="T92" fmla="*/ 2121 w 2195"/>
                <a:gd name="T93" fmla="*/ 301 h 686"/>
                <a:gd name="T94" fmla="*/ 2165 w 2195"/>
                <a:gd name="T95" fmla="*/ 245 h 686"/>
                <a:gd name="T96" fmla="*/ 2127 w 2195"/>
                <a:gd name="T97" fmla="*/ 194 h 686"/>
                <a:gd name="T98" fmla="*/ 2155 w 2195"/>
                <a:gd name="T99" fmla="*/ 143 h 686"/>
                <a:gd name="T100" fmla="*/ 2081 w 2195"/>
                <a:gd name="T101" fmla="*/ 119 h 686"/>
                <a:gd name="T102" fmla="*/ 1867 w 2195"/>
                <a:gd name="T103" fmla="*/ 130 h 686"/>
                <a:gd name="T104" fmla="*/ 1729 w 2195"/>
                <a:gd name="T105" fmla="*/ 128 h 686"/>
                <a:gd name="T106" fmla="*/ 1395 w 2195"/>
                <a:gd name="T107" fmla="*/ 82 h 686"/>
                <a:gd name="T108" fmla="*/ 1301 w 2195"/>
                <a:gd name="T109" fmla="*/ 103 h 686"/>
                <a:gd name="T110" fmla="*/ 1124 w 2195"/>
                <a:gd name="T111" fmla="*/ 71 h 686"/>
                <a:gd name="T112" fmla="*/ 983 w 2195"/>
                <a:gd name="T113" fmla="*/ 54 h 686"/>
                <a:gd name="T114" fmla="*/ 913 w 2195"/>
                <a:gd name="T115" fmla="*/ 18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95" h="686">
                  <a:moveTo>
                    <a:pt x="856" y="0"/>
                  </a:moveTo>
                  <a:lnTo>
                    <a:pt x="836" y="6"/>
                  </a:lnTo>
                  <a:lnTo>
                    <a:pt x="832" y="12"/>
                  </a:lnTo>
                  <a:lnTo>
                    <a:pt x="836" y="19"/>
                  </a:lnTo>
                  <a:lnTo>
                    <a:pt x="813" y="18"/>
                  </a:lnTo>
                  <a:lnTo>
                    <a:pt x="795" y="27"/>
                  </a:lnTo>
                  <a:lnTo>
                    <a:pt x="781" y="23"/>
                  </a:lnTo>
                  <a:lnTo>
                    <a:pt x="751" y="25"/>
                  </a:lnTo>
                  <a:lnTo>
                    <a:pt x="752" y="29"/>
                  </a:lnTo>
                  <a:lnTo>
                    <a:pt x="721" y="31"/>
                  </a:lnTo>
                  <a:lnTo>
                    <a:pt x="705" y="39"/>
                  </a:lnTo>
                  <a:lnTo>
                    <a:pt x="692" y="39"/>
                  </a:lnTo>
                  <a:lnTo>
                    <a:pt x="687" y="49"/>
                  </a:lnTo>
                  <a:lnTo>
                    <a:pt x="705" y="58"/>
                  </a:lnTo>
                  <a:lnTo>
                    <a:pt x="680" y="60"/>
                  </a:lnTo>
                  <a:lnTo>
                    <a:pt x="649" y="59"/>
                  </a:lnTo>
                  <a:lnTo>
                    <a:pt x="630" y="62"/>
                  </a:lnTo>
                  <a:lnTo>
                    <a:pt x="646" y="80"/>
                  </a:lnTo>
                  <a:lnTo>
                    <a:pt x="669" y="93"/>
                  </a:lnTo>
                  <a:lnTo>
                    <a:pt x="637" y="84"/>
                  </a:lnTo>
                  <a:lnTo>
                    <a:pt x="611" y="85"/>
                  </a:lnTo>
                  <a:lnTo>
                    <a:pt x="595" y="91"/>
                  </a:lnTo>
                  <a:lnTo>
                    <a:pt x="610" y="104"/>
                  </a:lnTo>
                  <a:lnTo>
                    <a:pt x="594" y="101"/>
                  </a:lnTo>
                  <a:lnTo>
                    <a:pt x="587" y="84"/>
                  </a:lnTo>
                  <a:lnTo>
                    <a:pt x="573" y="75"/>
                  </a:lnTo>
                  <a:lnTo>
                    <a:pt x="567" y="76"/>
                  </a:lnTo>
                  <a:lnTo>
                    <a:pt x="579" y="87"/>
                  </a:lnTo>
                  <a:lnTo>
                    <a:pt x="564" y="99"/>
                  </a:lnTo>
                  <a:lnTo>
                    <a:pt x="591" y="112"/>
                  </a:lnTo>
                  <a:lnTo>
                    <a:pt x="593" y="130"/>
                  </a:lnTo>
                  <a:lnTo>
                    <a:pt x="603" y="140"/>
                  </a:lnTo>
                  <a:lnTo>
                    <a:pt x="618" y="141"/>
                  </a:lnTo>
                  <a:lnTo>
                    <a:pt x="620" y="152"/>
                  </a:lnTo>
                  <a:lnTo>
                    <a:pt x="635" y="162"/>
                  </a:lnTo>
                  <a:lnTo>
                    <a:pt x="629" y="171"/>
                  </a:lnTo>
                  <a:lnTo>
                    <a:pt x="631" y="180"/>
                  </a:lnTo>
                  <a:lnTo>
                    <a:pt x="619" y="185"/>
                  </a:lnTo>
                  <a:lnTo>
                    <a:pt x="617" y="191"/>
                  </a:lnTo>
                  <a:lnTo>
                    <a:pt x="600" y="189"/>
                  </a:lnTo>
                  <a:lnTo>
                    <a:pt x="611" y="163"/>
                  </a:lnTo>
                  <a:lnTo>
                    <a:pt x="608" y="151"/>
                  </a:lnTo>
                  <a:lnTo>
                    <a:pt x="586" y="141"/>
                  </a:lnTo>
                  <a:lnTo>
                    <a:pt x="573" y="117"/>
                  </a:lnTo>
                  <a:lnTo>
                    <a:pt x="560" y="105"/>
                  </a:lnTo>
                  <a:lnTo>
                    <a:pt x="549" y="99"/>
                  </a:lnTo>
                  <a:lnTo>
                    <a:pt x="551" y="86"/>
                  </a:lnTo>
                  <a:lnTo>
                    <a:pt x="541" y="77"/>
                  </a:lnTo>
                  <a:lnTo>
                    <a:pt x="505" y="72"/>
                  </a:lnTo>
                  <a:lnTo>
                    <a:pt x="498" y="75"/>
                  </a:lnTo>
                  <a:lnTo>
                    <a:pt x="500" y="91"/>
                  </a:lnTo>
                  <a:lnTo>
                    <a:pt x="486" y="106"/>
                  </a:lnTo>
                  <a:lnTo>
                    <a:pt x="490" y="111"/>
                  </a:lnTo>
                  <a:lnTo>
                    <a:pt x="506" y="124"/>
                  </a:lnTo>
                  <a:lnTo>
                    <a:pt x="507" y="133"/>
                  </a:lnTo>
                  <a:lnTo>
                    <a:pt x="524" y="135"/>
                  </a:lnTo>
                  <a:lnTo>
                    <a:pt x="526" y="138"/>
                  </a:lnTo>
                  <a:lnTo>
                    <a:pt x="546" y="148"/>
                  </a:lnTo>
                  <a:lnTo>
                    <a:pt x="543" y="157"/>
                  </a:lnTo>
                  <a:lnTo>
                    <a:pt x="482" y="137"/>
                  </a:lnTo>
                  <a:lnTo>
                    <a:pt x="460" y="131"/>
                  </a:lnTo>
                  <a:lnTo>
                    <a:pt x="418" y="126"/>
                  </a:lnTo>
                  <a:lnTo>
                    <a:pt x="414" y="132"/>
                  </a:lnTo>
                  <a:lnTo>
                    <a:pt x="434" y="142"/>
                  </a:lnTo>
                  <a:lnTo>
                    <a:pt x="425" y="153"/>
                  </a:lnTo>
                  <a:lnTo>
                    <a:pt x="404" y="143"/>
                  </a:lnTo>
                  <a:lnTo>
                    <a:pt x="388" y="150"/>
                  </a:lnTo>
                  <a:lnTo>
                    <a:pt x="363" y="151"/>
                  </a:lnTo>
                  <a:lnTo>
                    <a:pt x="357" y="157"/>
                  </a:lnTo>
                  <a:lnTo>
                    <a:pt x="339" y="155"/>
                  </a:lnTo>
                  <a:lnTo>
                    <a:pt x="347" y="144"/>
                  </a:lnTo>
                  <a:lnTo>
                    <a:pt x="337" y="143"/>
                  </a:lnTo>
                  <a:lnTo>
                    <a:pt x="297" y="159"/>
                  </a:lnTo>
                  <a:lnTo>
                    <a:pt x="272" y="167"/>
                  </a:lnTo>
                  <a:lnTo>
                    <a:pt x="274" y="178"/>
                  </a:lnTo>
                  <a:lnTo>
                    <a:pt x="255" y="183"/>
                  </a:lnTo>
                  <a:lnTo>
                    <a:pt x="241" y="176"/>
                  </a:lnTo>
                  <a:lnTo>
                    <a:pt x="237" y="166"/>
                  </a:lnTo>
                  <a:lnTo>
                    <a:pt x="253" y="164"/>
                  </a:lnTo>
                  <a:lnTo>
                    <a:pt x="241" y="154"/>
                  </a:lnTo>
                  <a:lnTo>
                    <a:pt x="202" y="148"/>
                  </a:lnTo>
                  <a:lnTo>
                    <a:pt x="216" y="159"/>
                  </a:lnTo>
                  <a:lnTo>
                    <a:pt x="214" y="170"/>
                  </a:lnTo>
                  <a:lnTo>
                    <a:pt x="229" y="181"/>
                  </a:lnTo>
                  <a:lnTo>
                    <a:pt x="226" y="193"/>
                  </a:lnTo>
                  <a:lnTo>
                    <a:pt x="210" y="187"/>
                  </a:lnTo>
                  <a:lnTo>
                    <a:pt x="197" y="186"/>
                  </a:lnTo>
                  <a:lnTo>
                    <a:pt x="172" y="204"/>
                  </a:lnTo>
                  <a:lnTo>
                    <a:pt x="186" y="217"/>
                  </a:lnTo>
                  <a:lnTo>
                    <a:pt x="175" y="222"/>
                  </a:lnTo>
                  <a:lnTo>
                    <a:pt x="138" y="210"/>
                  </a:lnTo>
                  <a:lnTo>
                    <a:pt x="131" y="217"/>
                  </a:lnTo>
                  <a:lnTo>
                    <a:pt x="142" y="225"/>
                  </a:lnTo>
                  <a:lnTo>
                    <a:pt x="143" y="234"/>
                  </a:lnTo>
                  <a:lnTo>
                    <a:pt x="130" y="229"/>
                  </a:lnTo>
                  <a:lnTo>
                    <a:pt x="111" y="223"/>
                  </a:lnTo>
                  <a:lnTo>
                    <a:pt x="104" y="205"/>
                  </a:lnTo>
                  <a:lnTo>
                    <a:pt x="101" y="196"/>
                  </a:lnTo>
                  <a:lnTo>
                    <a:pt x="74" y="183"/>
                  </a:lnTo>
                  <a:lnTo>
                    <a:pt x="84" y="181"/>
                  </a:lnTo>
                  <a:lnTo>
                    <a:pt x="149" y="194"/>
                  </a:lnTo>
                  <a:lnTo>
                    <a:pt x="170" y="190"/>
                  </a:lnTo>
                  <a:lnTo>
                    <a:pt x="182" y="180"/>
                  </a:lnTo>
                  <a:lnTo>
                    <a:pt x="177" y="168"/>
                  </a:lnTo>
                  <a:lnTo>
                    <a:pt x="163" y="160"/>
                  </a:lnTo>
                  <a:lnTo>
                    <a:pt x="106" y="140"/>
                  </a:lnTo>
                  <a:lnTo>
                    <a:pt x="68" y="135"/>
                  </a:lnTo>
                  <a:lnTo>
                    <a:pt x="43" y="125"/>
                  </a:lnTo>
                  <a:lnTo>
                    <a:pt x="31" y="131"/>
                  </a:lnTo>
                  <a:lnTo>
                    <a:pt x="10" y="138"/>
                  </a:lnTo>
                  <a:lnTo>
                    <a:pt x="0" y="140"/>
                  </a:lnTo>
                  <a:lnTo>
                    <a:pt x="1" y="152"/>
                  </a:lnTo>
                  <a:lnTo>
                    <a:pt x="25" y="164"/>
                  </a:lnTo>
                  <a:lnTo>
                    <a:pt x="16" y="177"/>
                  </a:lnTo>
                  <a:lnTo>
                    <a:pt x="38" y="198"/>
                  </a:lnTo>
                  <a:lnTo>
                    <a:pt x="32" y="213"/>
                  </a:lnTo>
                  <a:lnTo>
                    <a:pt x="48" y="228"/>
                  </a:lnTo>
                  <a:lnTo>
                    <a:pt x="45" y="240"/>
                  </a:lnTo>
                  <a:lnTo>
                    <a:pt x="70" y="253"/>
                  </a:lnTo>
                  <a:lnTo>
                    <a:pt x="67" y="262"/>
                  </a:lnTo>
                  <a:lnTo>
                    <a:pt x="56" y="273"/>
                  </a:lnTo>
                  <a:lnTo>
                    <a:pt x="30" y="297"/>
                  </a:lnTo>
                  <a:lnTo>
                    <a:pt x="47" y="306"/>
                  </a:lnTo>
                  <a:lnTo>
                    <a:pt x="33" y="317"/>
                  </a:lnTo>
                  <a:lnTo>
                    <a:pt x="36" y="321"/>
                  </a:lnTo>
                  <a:lnTo>
                    <a:pt x="28" y="332"/>
                  </a:lnTo>
                  <a:lnTo>
                    <a:pt x="35" y="350"/>
                  </a:lnTo>
                  <a:lnTo>
                    <a:pt x="30" y="356"/>
                  </a:lnTo>
                  <a:lnTo>
                    <a:pt x="38" y="361"/>
                  </a:lnTo>
                  <a:lnTo>
                    <a:pt x="41" y="370"/>
                  </a:lnTo>
                  <a:lnTo>
                    <a:pt x="48" y="382"/>
                  </a:lnTo>
                  <a:lnTo>
                    <a:pt x="65" y="386"/>
                  </a:lnTo>
                  <a:lnTo>
                    <a:pt x="68" y="392"/>
                  </a:lnTo>
                  <a:lnTo>
                    <a:pt x="76" y="389"/>
                  </a:lnTo>
                  <a:lnTo>
                    <a:pt x="92" y="394"/>
                  </a:lnTo>
                  <a:lnTo>
                    <a:pt x="95" y="403"/>
                  </a:lnTo>
                  <a:lnTo>
                    <a:pt x="93" y="408"/>
                  </a:lnTo>
                  <a:lnTo>
                    <a:pt x="105" y="422"/>
                  </a:lnTo>
                  <a:lnTo>
                    <a:pt x="112" y="425"/>
                  </a:lnTo>
                  <a:lnTo>
                    <a:pt x="112" y="429"/>
                  </a:lnTo>
                  <a:lnTo>
                    <a:pt x="123" y="432"/>
                  </a:lnTo>
                  <a:lnTo>
                    <a:pt x="129" y="438"/>
                  </a:lnTo>
                  <a:lnTo>
                    <a:pt x="123" y="442"/>
                  </a:lnTo>
                  <a:lnTo>
                    <a:pt x="111" y="441"/>
                  </a:lnTo>
                  <a:lnTo>
                    <a:pt x="108" y="443"/>
                  </a:lnTo>
                  <a:lnTo>
                    <a:pt x="113" y="450"/>
                  </a:lnTo>
                  <a:lnTo>
                    <a:pt x="119" y="463"/>
                  </a:lnTo>
                  <a:lnTo>
                    <a:pt x="125" y="463"/>
                  </a:lnTo>
                  <a:lnTo>
                    <a:pt x="128" y="459"/>
                  </a:lnTo>
                  <a:lnTo>
                    <a:pt x="133" y="460"/>
                  </a:lnTo>
                  <a:lnTo>
                    <a:pt x="149" y="458"/>
                  </a:lnTo>
                  <a:lnTo>
                    <a:pt x="161" y="469"/>
                  </a:lnTo>
                  <a:lnTo>
                    <a:pt x="158" y="474"/>
                  </a:lnTo>
                  <a:lnTo>
                    <a:pt x="161" y="480"/>
                  </a:lnTo>
                  <a:lnTo>
                    <a:pt x="174" y="481"/>
                  </a:lnTo>
                  <a:lnTo>
                    <a:pt x="181" y="489"/>
                  </a:lnTo>
                  <a:lnTo>
                    <a:pt x="182" y="493"/>
                  </a:lnTo>
                  <a:lnTo>
                    <a:pt x="203" y="500"/>
                  </a:lnTo>
                  <a:lnTo>
                    <a:pt x="215" y="497"/>
                  </a:lnTo>
                  <a:lnTo>
                    <a:pt x="227" y="507"/>
                  </a:lnTo>
                  <a:lnTo>
                    <a:pt x="236" y="507"/>
                  </a:lnTo>
                  <a:lnTo>
                    <a:pt x="261" y="513"/>
                  </a:lnTo>
                  <a:lnTo>
                    <a:pt x="262" y="519"/>
                  </a:lnTo>
                  <a:lnTo>
                    <a:pt x="258" y="530"/>
                  </a:lnTo>
                  <a:lnTo>
                    <a:pt x="264" y="541"/>
                  </a:lnTo>
                  <a:lnTo>
                    <a:pt x="263" y="547"/>
                  </a:lnTo>
                  <a:lnTo>
                    <a:pt x="248" y="549"/>
                  </a:lnTo>
                  <a:lnTo>
                    <a:pt x="240" y="555"/>
                  </a:lnTo>
                  <a:lnTo>
                    <a:pt x="241" y="564"/>
                  </a:lnTo>
                  <a:lnTo>
                    <a:pt x="255" y="560"/>
                  </a:lnTo>
                  <a:lnTo>
                    <a:pt x="257" y="565"/>
                  </a:lnTo>
                  <a:lnTo>
                    <a:pt x="234" y="573"/>
                  </a:lnTo>
                  <a:lnTo>
                    <a:pt x="245" y="581"/>
                  </a:lnTo>
                  <a:lnTo>
                    <a:pt x="234" y="598"/>
                  </a:lnTo>
                  <a:lnTo>
                    <a:pt x="223" y="602"/>
                  </a:lnTo>
                  <a:lnTo>
                    <a:pt x="239" y="614"/>
                  </a:lnTo>
                  <a:lnTo>
                    <a:pt x="259" y="621"/>
                  </a:lnTo>
                  <a:lnTo>
                    <a:pt x="284" y="639"/>
                  </a:lnTo>
                  <a:lnTo>
                    <a:pt x="285" y="636"/>
                  </a:lnTo>
                  <a:lnTo>
                    <a:pt x="300" y="640"/>
                  </a:lnTo>
                  <a:lnTo>
                    <a:pt x="325" y="643"/>
                  </a:lnTo>
                  <a:lnTo>
                    <a:pt x="350" y="653"/>
                  </a:lnTo>
                  <a:lnTo>
                    <a:pt x="353" y="657"/>
                  </a:lnTo>
                  <a:lnTo>
                    <a:pt x="363" y="654"/>
                  </a:lnTo>
                  <a:lnTo>
                    <a:pt x="379" y="658"/>
                  </a:lnTo>
                  <a:lnTo>
                    <a:pt x="386" y="666"/>
                  </a:lnTo>
                  <a:lnTo>
                    <a:pt x="398" y="671"/>
                  </a:lnTo>
                  <a:lnTo>
                    <a:pt x="402" y="672"/>
                  </a:lnTo>
                  <a:lnTo>
                    <a:pt x="416" y="684"/>
                  </a:lnTo>
                  <a:lnTo>
                    <a:pt x="424" y="686"/>
                  </a:lnTo>
                  <a:lnTo>
                    <a:pt x="426" y="680"/>
                  </a:lnTo>
                  <a:lnTo>
                    <a:pt x="434" y="672"/>
                  </a:lnTo>
                  <a:lnTo>
                    <a:pt x="411" y="648"/>
                  </a:lnTo>
                  <a:lnTo>
                    <a:pt x="410" y="634"/>
                  </a:lnTo>
                  <a:lnTo>
                    <a:pt x="391" y="615"/>
                  </a:lnTo>
                  <a:lnTo>
                    <a:pt x="402" y="594"/>
                  </a:lnTo>
                  <a:lnTo>
                    <a:pt x="417" y="590"/>
                  </a:lnTo>
                  <a:lnTo>
                    <a:pt x="422" y="578"/>
                  </a:lnTo>
                  <a:lnTo>
                    <a:pt x="413" y="575"/>
                  </a:lnTo>
                  <a:lnTo>
                    <a:pt x="412" y="564"/>
                  </a:lnTo>
                  <a:lnTo>
                    <a:pt x="398" y="551"/>
                  </a:lnTo>
                  <a:lnTo>
                    <a:pt x="386" y="551"/>
                  </a:lnTo>
                  <a:lnTo>
                    <a:pt x="369" y="537"/>
                  </a:lnTo>
                  <a:lnTo>
                    <a:pt x="375" y="522"/>
                  </a:lnTo>
                  <a:lnTo>
                    <a:pt x="369" y="518"/>
                  </a:lnTo>
                  <a:lnTo>
                    <a:pt x="376" y="496"/>
                  </a:lnTo>
                  <a:lnTo>
                    <a:pt x="396" y="507"/>
                  </a:lnTo>
                  <a:lnTo>
                    <a:pt x="394" y="493"/>
                  </a:lnTo>
                  <a:lnTo>
                    <a:pt x="420" y="471"/>
                  </a:lnTo>
                  <a:lnTo>
                    <a:pt x="445" y="470"/>
                  </a:lnTo>
                  <a:lnTo>
                    <a:pt x="484" y="484"/>
                  </a:lnTo>
                  <a:lnTo>
                    <a:pt x="505" y="492"/>
                  </a:lnTo>
                  <a:lnTo>
                    <a:pt x="519" y="484"/>
                  </a:lnTo>
                  <a:lnTo>
                    <a:pt x="544" y="484"/>
                  </a:lnTo>
                  <a:lnTo>
                    <a:pt x="568" y="494"/>
                  </a:lnTo>
                  <a:lnTo>
                    <a:pt x="571" y="488"/>
                  </a:lnTo>
                  <a:lnTo>
                    <a:pt x="593" y="489"/>
                  </a:lnTo>
                  <a:lnTo>
                    <a:pt x="594" y="479"/>
                  </a:lnTo>
                  <a:lnTo>
                    <a:pt x="563" y="466"/>
                  </a:lnTo>
                  <a:lnTo>
                    <a:pt x="575" y="456"/>
                  </a:lnTo>
                  <a:lnTo>
                    <a:pt x="570" y="450"/>
                  </a:lnTo>
                  <a:lnTo>
                    <a:pt x="583" y="445"/>
                  </a:lnTo>
                  <a:lnTo>
                    <a:pt x="567" y="431"/>
                  </a:lnTo>
                  <a:lnTo>
                    <a:pt x="571" y="425"/>
                  </a:lnTo>
                  <a:lnTo>
                    <a:pt x="626" y="417"/>
                  </a:lnTo>
                  <a:lnTo>
                    <a:pt x="632" y="413"/>
                  </a:lnTo>
                  <a:lnTo>
                    <a:pt x="667" y="406"/>
                  </a:lnTo>
                  <a:lnTo>
                    <a:pt x="677" y="397"/>
                  </a:lnTo>
                  <a:lnTo>
                    <a:pt x="707" y="401"/>
                  </a:lnTo>
                  <a:lnTo>
                    <a:pt x="721" y="422"/>
                  </a:lnTo>
                  <a:lnTo>
                    <a:pt x="735" y="417"/>
                  </a:lnTo>
                  <a:lnTo>
                    <a:pt x="758" y="424"/>
                  </a:lnTo>
                  <a:lnTo>
                    <a:pt x="762" y="435"/>
                  </a:lnTo>
                  <a:lnTo>
                    <a:pt x="776" y="434"/>
                  </a:lnTo>
                  <a:lnTo>
                    <a:pt x="806" y="415"/>
                  </a:lnTo>
                  <a:lnTo>
                    <a:pt x="803" y="421"/>
                  </a:lnTo>
                  <a:lnTo>
                    <a:pt x="831" y="436"/>
                  </a:lnTo>
                  <a:lnTo>
                    <a:pt x="889" y="487"/>
                  </a:lnTo>
                  <a:lnTo>
                    <a:pt x="893" y="477"/>
                  </a:lnTo>
                  <a:lnTo>
                    <a:pt x="920" y="489"/>
                  </a:lnTo>
                  <a:lnTo>
                    <a:pt x="940" y="483"/>
                  </a:lnTo>
                  <a:lnTo>
                    <a:pt x="951" y="487"/>
                  </a:lnTo>
                  <a:lnTo>
                    <a:pt x="964" y="499"/>
                  </a:lnTo>
                  <a:lnTo>
                    <a:pt x="977" y="503"/>
                  </a:lnTo>
                  <a:lnTo>
                    <a:pt x="988" y="511"/>
                  </a:lnTo>
                  <a:lnTo>
                    <a:pt x="1007" y="509"/>
                  </a:lnTo>
                  <a:lnTo>
                    <a:pt x="1022" y="521"/>
                  </a:lnTo>
                  <a:lnTo>
                    <a:pt x="1027" y="519"/>
                  </a:lnTo>
                  <a:lnTo>
                    <a:pt x="1042" y="516"/>
                  </a:lnTo>
                  <a:lnTo>
                    <a:pt x="1064" y="498"/>
                  </a:lnTo>
                  <a:lnTo>
                    <a:pt x="1084" y="489"/>
                  </a:lnTo>
                  <a:lnTo>
                    <a:pt x="1101" y="495"/>
                  </a:lnTo>
                  <a:lnTo>
                    <a:pt x="1117" y="495"/>
                  </a:lnTo>
                  <a:lnTo>
                    <a:pt x="1133" y="505"/>
                  </a:lnTo>
                  <a:lnTo>
                    <a:pt x="1149" y="505"/>
                  </a:lnTo>
                  <a:lnTo>
                    <a:pt x="1175" y="510"/>
                  </a:lnTo>
                  <a:lnTo>
                    <a:pt x="1183" y="497"/>
                  </a:lnTo>
                  <a:lnTo>
                    <a:pt x="1170" y="485"/>
                  </a:lnTo>
                  <a:lnTo>
                    <a:pt x="1175" y="464"/>
                  </a:lnTo>
                  <a:lnTo>
                    <a:pt x="1197" y="472"/>
                  </a:lnTo>
                  <a:lnTo>
                    <a:pt x="1213" y="474"/>
                  </a:lnTo>
                  <a:lnTo>
                    <a:pt x="1234" y="479"/>
                  </a:lnTo>
                  <a:lnTo>
                    <a:pt x="1246" y="495"/>
                  </a:lnTo>
                  <a:lnTo>
                    <a:pt x="1273" y="503"/>
                  </a:lnTo>
                  <a:lnTo>
                    <a:pt x="1286" y="499"/>
                  </a:lnTo>
                  <a:lnTo>
                    <a:pt x="1305" y="497"/>
                  </a:lnTo>
                  <a:lnTo>
                    <a:pt x="1323" y="500"/>
                  </a:lnTo>
                  <a:lnTo>
                    <a:pt x="1344" y="509"/>
                  </a:lnTo>
                  <a:lnTo>
                    <a:pt x="1360" y="520"/>
                  </a:lnTo>
                  <a:lnTo>
                    <a:pt x="1374" y="519"/>
                  </a:lnTo>
                  <a:lnTo>
                    <a:pt x="1397" y="523"/>
                  </a:lnTo>
                  <a:lnTo>
                    <a:pt x="1408" y="518"/>
                  </a:lnTo>
                  <a:lnTo>
                    <a:pt x="1427" y="514"/>
                  </a:lnTo>
                  <a:lnTo>
                    <a:pt x="1442" y="500"/>
                  </a:lnTo>
                  <a:lnTo>
                    <a:pt x="1453" y="502"/>
                  </a:lnTo>
                  <a:lnTo>
                    <a:pt x="1465" y="509"/>
                  </a:lnTo>
                  <a:lnTo>
                    <a:pt x="1483" y="507"/>
                  </a:lnTo>
                  <a:lnTo>
                    <a:pt x="1508" y="515"/>
                  </a:lnTo>
                  <a:lnTo>
                    <a:pt x="1522" y="502"/>
                  </a:lnTo>
                  <a:lnTo>
                    <a:pt x="1516" y="493"/>
                  </a:lnTo>
                  <a:lnTo>
                    <a:pt x="1516" y="472"/>
                  </a:lnTo>
                  <a:lnTo>
                    <a:pt x="1520" y="465"/>
                  </a:lnTo>
                  <a:lnTo>
                    <a:pt x="1512" y="454"/>
                  </a:lnTo>
                  <a:lnTo>
                    <a:pt x="1500" y="450"/>
                  </a:lnTo>
                  <a:lnTo>
                    <a:pt x="1505" y="440"/>
                  </a:lnTo>
                  <a:lnTo>
                    <a:pt x="1522" y="436"/>
                  </a:lnTo>
                  <a:lnTo>
                    <a:pt x="1542" y="436"/>
                  </a:lnTo>
                  <a:lnTo>
                    <a:pt x="1570" y="441"/>
                  </a:lnTo>
                  <a:lnTo>
                    <a:pt x="1589" y="449"/>
                  </a:lnTo>
                  <a:lnTo>
                    <a:pt x="1614" y="469"/>
                  </a:lnTo>
                  <a:lnTo>
                    <a:pt x="1627" y="478"/>
                  </a:lnTo>
                  <a:lnTo>
                    <a:pt x="1641" y="490"/>
                  </a:lnTo>
                  <a:lnTo>
                    <a:pt x="1661" y="510"/>
                  </a:lnTo>
                  <a:lnTo>
                    <a:pt x="1693" y="516"/>
                  </a:lnTo>
                  <a:lnTo>
                    <a:pt x="1722" y="531"/>
                  </a:lnTo>
                  <a:lnTo>
                    <a:pt x="1742" y="550"/>
                  </a:lnTo>
                  <a:lnTo>
                    <a:pt x="1766" y="550"/>
                  </a:lnTo>
                  <a:lnTo>
                    <a:pt x="1775" y="542"/>
                  </a:lnTo>
                  <a:lnTo>
                    <a:pt x="1797" y="536"/>
                  </a:lnTo>
                  <a:lnTo>
                    <a:pt x="1802" y="554"/>
                  </a:lnTo>
                  <a:lnTo>
                    <a:pt x="1801" y="562"/>
                  </a:lnTo>
                  <a:lnTo>
                    <a:pt x="1810" y="584"/>
                  </a:lnTo>
                  <a:lnTo>
                    <a:pt x="1811" y="604"/>
                  </a:lnTo>
                  <a:lnTo>
                    <a:pt x="1789" y="600"/>
                  </a:lnTo>
                  <a:lnTo>
                    <a:pt x="1779" y="607"/>
                  </a:lnTo>
                  <a:lnTo>
                    <a:pt x="1794" y="625"/>
                  </a:lnTo>
                  <a:lnTo>
                    <a:pt x="1806" y="649"/>
                  </a:lnTo>
                  <a:lnTo>
                    <a:pt x="1798" y="650"/>
                  </a:lnTo>
                  <a:lnTo>
                    <a:pt x="1804" y="660"/>
                  </a:lnTo>
                  <a:lnTo>
                    <a:pt x="1808" y="664"/>
                  </a:lnTo>
                  <a:lnTo>
                    <a:pt x="1807" y="657"/>
                  </a:lnTo>
                  <a:lnTo>
                    <a:pt x="1821" y="642"/>
                  </a:lnTo>
                  <a:lnTo>
                    <a:pt x="1837" y="652"/>
                  </a:lnTo>
                  <a:lnTo>
                    <a:pt x="1848" y="651"/>
                  </a:lnTo>
                  <a:lnTo>
                    <a:pt x="1863" y="639"/>
                  </a:lnTo>
                  <a:lnTo>
                    <a:pt x="1866" y="627"/>
                  </a:lnTo>
                  <a:lnTo>
                    <a:pt x="1873" y="604"/>
                  </a:lnTo>
                  <a:lnTo>
                    <a:pt x="1880" y="580"/>
                  </a:lnTo>
                  <a:lnTo>
                    <a:pt x="1876" y="566"/>
                  </a:lnTo>
                  <a:lnTo>
                    <a:pt x="1879" y="536"/>
                  </a:lnTo>
                  <a:lnTo>
                    <a:pt x="1862" y="504"/>
                  </a:lnTo>
                  <a:lnTo>
                    <a:pt x="1844" y="480"/>
                  </a:lnTo>
                  <a:lnTo>
                    <a:pt x="1840" y="460"/>
                  </a:lnTo>
                  <a:lnTo>
                    <a:pt x="1825" y="443"/>
                  </a:lnTo>
                  <a:lnTo>
                    <a:pt x="1784" y="421"/>
                  </a:lnTo>
                  <a:lnTo>
                    <a:pt x="1766" y="420"/>
                  </a:lnTo>
                  <a:lnTo>
                    <a:pt x="1764" y="430"/>
                  </a:lnTo>
                  <a:lnTo>
                    <a:pt x="1746" y="425"/>
                  </a:lnTo>
                  <a:lnTo>
                    <a:pt x="1728" y="413"/>
                  </a:lnTo>
                  <a:lnTo>
                    <a:pt x="1701" y="410"/>
                  </a:lnTo>
                  <a:lnTo>
                    <a:pt x="1718" y="364"/>
                  </a:lnTo>
                  <a:lnTo>
                    <a:pt x="1729" y="326"/>
                  </a:lnTo>
                  <a:lnTo>
                    <a:pt x="1772" y="320"/>
                  </a:lnTo>
                  <a:lnTo>
                    <a:pt x="1821" y="323"/>
                  </a:lnTo>
                  <a:lnTo>
                    <a:pt x="1829" y="314"/>
                  </a:lnTo>
                  <a:lnTo>
                    <a:pt x="1855" y="317"/>
                  </a:lnTo>
                  <a:lnTo>
                    <a:pt x="1869" y="331"/>
                  </a:lnTo>
                  <a:lnTo>
                    <a:pt x="1890" y="329"/>
                  </a:lnTo>
                  <a:lnTo>
                    <a:pt x="1917" y="324"/>
                  </a:lnTo>
                  <a:lnTo>
                    <a:pt x="1892" y="312"/>
                  </a:lnTo>
                  <a:lnTo>
                    <a:pt x="1892" y="280"/>
                  </a:lnTo>
                  <a:lnTo>
                    <a:pt x="1921" y="273"/>
                  </a:lnTo>
                  <a:lnTo>
                    <a:pt x="1961" y="297"/>
                  </a:lnTo>
                  <a:lnTo>
                    <a:pt x="1972" y="275"/>
                  </a:lnTo>
                  <a:lnTo>
                    <a:pt x="1961" y="260"/>
                  </a:lnTo>
                  <a:lnTo>
                    <a:pt x="1977" y="258"/>
                  </a:lnTo>
                  <a:lnTo>
                    <a:pt x="1999" y="285"/>
                  </a:lnTo>
                  <a:lnTo>
                    <a:pt x="1992" y="301"/>
                  </a:lnTo>
                  <a:lnTo>
                    <a:pt x="1989" y="320"/>
                  </a:lnTo>
                  <a:lnTo>
                    <a:pt x="1990" y="345"/>
                  </a:lnTo>
                  <a:lnTo>
                    <a:pt x="1972" y="349"/>
                  </a:lnTo>
                  <a:lnTo>
                    <a:pt x="1981" y="358"/>
                  </a:lnTo>
                  <a:lnTo>
                    <a:pt x="1980" y="370"/>
                  </a:lnTo>
                  <a:lnTo>
                    <a:pt x="2001" y="397"/>
                  </a:lnTo>
                  <a:lnTo>
                    <a:pt x="2053" y="441"/>
                  </a:lnTo>
                  <a:lnTo>
                    <a:pt x="2086" y="471"/>
                  </a:lnTo>
                  <a:lnTo>
                    <a:pt x="2105" y="485"/>
                  </a:lnTo>
                  <a:lnTo>
                    <a:pt x="2110" y="466"/>
                  </a:lnTo>
                  <a:lnTo>
                    <a:pt x="2096" y="446"/>
                  </a:lnTo>
                  <a:lnTo>
                    <a:pt x="2115" y="441"/>
                  </a:lnTo>
                  <a:lnTo>
                    <a:pt x="2098" y="418"/>
                  </a:lnTo>
                  <a:lnTo>
                    <a:pt x="2114" y="408"/>
                  </a:lnTo>
                  <a:lnTo>
                    <a:pt x="2099" y="399"/>
                  </a:lnTo>
                  <a:lnTo>
                    <a:pt x="2088" y="383"/>
                  </a:lnTo>
                  <a:lnTo>
                    <a:pt x="2102" y="382"/>
                  </a:lnTo>
                  <a:lnTo>
                    <a:pt x="2072" y="354"/>
                  </a:lnTo>
                  <a:lnTo>
                    <a:pt x="2050" y="349"/>
                  </a:lnTo>
                  <a:lnTo>
                    <a:pt x="2041" y="341"/>
                  </a:lnTo>
                  <a:lnTo>
                    <a:pt x="2037" y="322"/>
                  </a:lnTo>
                  <a:lnTo>
                    <a:pt x="2027" y="310"/>
                  </a:lnTo>
                  <a:lnTo>
                    <a:pt x="2050" y="312"/>
                  </a:lnTo>
                  <a:lnTo>
                    <a:pt x="2054" y="304"/>
                  </a:lnTo>
                  <a:lnTo>
                    <a:pt x="2069" y="311"/>
                  </a:lnTo>
                  <a:lnTo>
                    <a:pt x="2089" y="296"/>
                  </a:lnTo>
                  <a:lnTo>
                    <a:pt x="2127" y="309"/>
                  </a:lnTo>
                  <a:lnTo>
                    <a:pt x="2121" y="301"/>
                  </a:lnTo>
                  <a:lnTo>
                    <a:pt x="2127" y="289"/>
                  </a:lnTo>
                  <a:lnTo>
                    <a:pt x="2132" y="275"/>
                  </a:lnTo>
                  <a:lnTo>
                    <a:pt x="2142" y="273"/>
                  </a:lnTo>
                  <a:lnTo>
                    <a:pt x="2162" y="259"/>
                  </a:lnTo>
                  <a:lnTo>
                    <a:pt x="2195" y="263"/>
                  </a:lnTo>
                  <a:lnTo>
                    <a:pt x="2192" y="258"/>
                  </a:lnTo>
                  <a:lnTo>
                    <a:pt x="2179" y="250"/>
                  </a:lnTo>
                  <a:lnTo>
                    <a:pt x="2165" y="245"/>
                  </a:lnTo>
                  <a:lnTo>
                    <a:pt x="2135" y="230"/>
                  </a:lnTo>
                  <a:lnTo>
                    <a:pt x="2107" y="220"/>
                  </a:lnTo>
                  <a:lnTo>
                    <a:pt x="2128" y="221"/>
                  </a:lnTo>
                  <a:lnTo>
                    <a:pt x="2134" y="213"/>
                  </a:lnTo>
                  <a:lnTo>
                    <a:pt x="2128" y="210"/>
                  </a:lnTo>
                  <a:lnTo>
                    <a:pt x="2117" y="188"/>
                  </a:lnTo>
                  <a:lnTo>
                    <a:pt x="2124" y="183"/>
                  </a:lnTo>
                  <a:lnTo>
                    <a:pt x="2127" y="194"/>
                  </a:lnTo>
                  <a:lnTo>
                    <a:pt x="2139" y="195"/>
                  </a:lnTo>
                  <a:lnTo>
                    <a:pt x="2136" y="183"/>
                  </a:lnTo>
                  <a:lnTo>
                    <a:pt x="2149" y="185"/>
                  </a:lnTo>
                  <a:lnTo>
                    <a:pt x="2158" y="186"/>
                  </a:lnTo>
                  <a:lnTo>
                    <a:pt x="2154" y="172"/>
                  </a:lnTo>
                  <a:lnTo>
                    <a:pt x="2163" y="168"/>
                  </a:lnTo>
                  <a:lnTo>
                    <a:pt x="2150" y="158"/>
                  </a:lnTo>
                  <a:lnTo>
                    <a:pt x="2155" y="143"/>
                  </a:lnTo>
                  <a:lnTo>
                    <a:pt x="2167" y="151"/>
                  </a:lnTo>
                  <a:lnTo>
                    <a:pt x="2166" y="129"/>
                  </a:lnTo>
                  <a:lnTo>
                    <a:pt x="2163" y="113"/>
                  </a:lnTo>
                  <a:lnTo>
                    <a:pt x="2134" y="115"/>
                  </a:lnTo>
                  <a:lnTo>
                    <a:pt x="2116" y="123"/>
                  </a:lnTo>
                  <a:lnTo>
                    <a:pt x="2102" y="129"/>
                  </a:lnTo>
                  <a:lnTo>
                    <a:pt x="2098" y="133"/>
                  </a:lnTo>
                  <a:lnTo>
                    <a:pt x="2081" y="119"/>
                  </a:lnTo>
                  <a:lnTo>
                    <a:pt x="2021" y="141"/>
                  </a:lnTo>
                  <a:lnTo>
                    <a:pt x="2020" y="142"/>
                  </a:lnTo>
                  <a:lnTo>
                    <a:pt x="2020" y="142"/>
                  </a:lnTo>
                  <a:lnTo>
                    <a:pt x="1988" y="134"/>
                  </a:lnTo>
                  <a:lnTo>
                    <a:pt x="1936" y="126"/>
                  </a:lnTo>
                  <a:lnTo>
                    <a:pt x="1911" y="126"/>
                  </a:lnTo>
                  <a:lnTo>
                    <a:pt x="1861" y="122"/>
                  </a:lnTo>
                  <a:lnTo>
                    <a:pt x="1867" y="130"/>
                  </a:lnTo>
                  <a:lnTo>
                    <a:pt x="1896" y="141"/>
                  </a:lnTo>
                  <a:lnTo>
                    <a:pt x="1888" y="146"/>
                  </a:lnTo>
                  <a:lnTo>
                    <a:pt x="1841" y="131"/>
                  </a:lnTo>
                  <a:lnTo>
                    <a:pt x="1818" y="132"/>
                  </a:lnTo>
                  <a:lnTo>
                    <a:pt x="1788" y="129"/>
                  </a:lnTo>
                  <a:lnTo>
                    <a:pt x="1765" y="130"/>
                  </a:lnTo>
                  <a:lnTo>
                    <a:pt x="1753" y="133"/>
                  </a:lnTo>
                  <a:lnTo>
                    <a:pt x="1729" y="128"/>
                  </a:lnTo>
                  <a:lnTo>
                    <a:pt x="1711" y="115"/>
                  </a:lnTo>
                  <a:lnTo>
                    <a:pt x="1690" y="109"/>
                  </a:lnTo>
                  <a:lnTo>
                    <a:pt x="1660" y="106"/>
                  </a:lnTo>
                  <a:lnTo>
                    <a:pt x="1612" y="109"/>
                  </a:lnTo>
                  <a:lnTo>
                    <a:pt x="1559" y="96"/>
                  </a:lnTo>
                  <a:lnTo>
                    <a:pt x="1533" y="86"/>
                  </a:lnTo>
                  <a:lnTo>
                    <a:pt x="1402" y="75"/>
                  </a:lnTo>
                  <a:lnTo>
                    <a:pt x="1395" y="82"/>
                  </a:lnTo>
                  <a:lnTo>
                    <a:pt x="1426" y="98"/>
                  </a:lnTo>
                  <a:lnTo>
                    <a:pt x="1402" y="96"/>
                  </a:lnTo>
                  <a:lnTo>
                    <a:pt x="1399" y="101"/>
                  </a:lnTo>
                  <a:lnTo>
                    <a:pt x="1367" y="95"/>
                  </a:lnTo>
                  <a:lnTo>
                    <a:pt x="1351" y="100"/>
                  </a:lnTo>
                  <a:lnTo>
                    <a:pt x="1320" y="92"/>
                  </a:lnTo>
                  <a:lnTo>
                    <a:pt x="1331" y="110"/>
                  </a:lnTo>
                  <a:lnTo>
                    <a:pt x="1301" y="103"/>
                  </a:lnTo>
                  <a:lnTo>
                    <a:pt x="1268" y="90"/>
                  </a:lnTo>
                  <a:lnTo>
                    <a:pt x="1267" y="83"/>
                  </a:lnTo>
                  <a:lnTo>
                    <a:pt x="1247" y="72"/>
                  </a:lnTo>
                  <a:lnTo>
                    <a:pt x="1215" y="64"/>
                  </a:lnTo>
                  <a:lnTo>
                    <a:pt x="1195" y="64"/>
                  </a:lnTo>
                  <a:lnTo>
                    <a:pt x="1165" y="61"/>
                  </a:lnTo>
                  <a:lnTo>
                    <a:pt x="1180" y="73"/>
                  </a:lnTo>
                  <a:lnTo>
                    <a:pt x="1124" y="71"/>
                  </a:lnTo>
                  <a:lnTo>
                    <a:pt x="1111" y="63"/>
                  </a:lnTo>
                  <a:lnTo>
                    <a:pt x="1068" y="61"/>
                  </a:lnTo>
                  <a:lnTo>
                    <a:pt x="1051" y="63"/>
                  </a:lnTo>
                  <a:lnTo>
                    <a:pt x="1051" y="68"/>
                  </a:lnTo>
                  <a:lnTo>
                    <a:pt x="1032" y="57"/>
                  </a:lnTo>
                  <a:lnTo>
                    <a:pt x="1024" y="60"/>
                  </a:lnTo>
                  <a:lnTo>
                    <a:pt x="1001" y="56"/>
                  </a:lnTo>
                  <a:lnTo>
                    <a:pt x="983" y="54"/>
                  </a:lnTo>
                  <a:lnTo>
                    <a:pt x="986" y="49"/>
                  </a:lnTo>
                  <a:lnTo>
                    <a:pt x="1008" y="40"/>
                  </a:lnTo>
                  <a:lnTo>
                    <a:pt x="1016" y="36"/>
                  </a:lnTo>
                  <a:lnTo>
                    <a:pt x="1009" y="28"/>
                  </a:lnTo>
                  <a:lnTo>
                    <a:pt x="992" y="22"/>
                  </a:lnTo>
                  <a:lnTo>
                    <a:pt x="955" y="15"/>
                  </a:lnTo>
                  <a:lnTo>
                    <a:pt x="920" y="14"/>
                  </a:lnTo>
                  <a:lnTo>
                    <a:pt x="913" y="18"/>
                  </a:lnTo>
                  <a:lnTo>
                    <a:pt x="901" y="11"/>
                  </a:lnTo>
                  <a:lnTo>
                    <a:pt x="901" y="11"/>
                  </a:lnTo>
                  <a:lnTo>
                    <a:pt x="871" y="8"/>
                  </a:lnTo>
                  <a:lnTo>
                    <a:pt x="883" y="5"/>
                  </a:lnTo>
                  <a:lnTo>
                    <a:pt x="856" y="0"/>
                  </a:lnTo>
                  <a:close/>
                </a:path>
              </a:pathLst>
            </a:custGeom>
            <a:solidFill>
              <a:srgbClr val="F0AE41"/>
            </a:solid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sp>
          <p:nvSpPr>
            <p:cNvPr id="267" name="Freeform 222">
              <a:extLst>
                <a:ext uri="{FF2B5EF4-FFF2-40B4-BE49-F238E27FC236}">
                  <a16:creationId xmlns:a16="http://schemas.microsoft.com/office/drawing/2014/main" id="{F5450441-EAA8-C942-8189-C6101042BCD6}"/>
                </a:ext>
              </a:extLst>
            </p:cNvPr>
            <p:cNvSpPr>
              <a:spLocks/>
            </p:cNvSpPr>
            <p:nvPr/>
          </p:nvSpPr>
          <p:spPr bwMode="auto">
            <a:xfrm>
              <a:off x="6461126" y="4854575"/>
              <a:ext cx="66675" cy="65088"/>
            </a:xfrm>
            <a:custGeom>
              <a:avLst/>
              <a:gdLst>
                <a:gd name="T0" fmla="*/ 36 w 42"/>
                <a:gd name="T1" fmla="*/ 6 h 41"/>
                <a:gd name="T2" fmla="*/ 29 w 42"/>
                <a:gd name="T3" fmla="*/ 0 h 41"/>
                <a:gd name="T4" fmla="*/ 20 w 42"/>
                <a:gd name="T5" fmla="*/ 4 h 41"/>
                <a:gd name="T6" fmla="*/ 10 w 42"/>
                <a:gd name="T7" fmla="*/ 12 h 41"/>
                <a:gd name="T8" fmla="*/ 0 w 42"/>
                <a:gd name="T9" fmla="*/ 25 h 41"/>
                <a:gd name="T10" fmla="*/ 12 w 42"/>
                <a:gd name="T11" fmla="*/ 41 h 41"/>
                <a:gd name="T12" fmla="*/ 18 w 42"/>
                <a:gd name="T13" fmla="*/ 39 h 41"/>
                <a:gd name="T14" fmla="*/ 22 w 42"/>
                <a:gd name="T15" fmla="*/ 32 h 41"/>
                <a:gd name="T16" fmla="*/ 32 w 42"/>
                <a:gd name="T17" fmla="*/ 29 h 41"/>
                <a:gd name="T18" fmla="*/ 36 w 42"/>
                <a:gd name="T19" fmla="*/ 22 h 41"/>
                <a:gd name="T20" fmla="*/ 42 w 42"/>
                <a:gd name="T21" fmla="*/ 12 h 41"/>
                <a:gd name="T22" fmla="*/ 36 w 42"/>
                <a:gd name="T23"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41">
                  <a:moveTo>
                    <a:pt x="36" y="6"/>
                  </a:moveTo>
                  <a:lnTo>
                    <a:pt x="29" y="0"/>
                  </a:lnTo>
                  <a:lnTo>
                    <a:pt x="20" y="4"/>
                  </a:lnTo>
                  <a:lnTo>
                    <a:pt x="10" y="12"/>
                  </a:lnTo>
                  <a:lnTo>
                    <a:pt x="0" y="25"/>
                  </a:lnTo>
                  <a:lnTo>
                    <a:pt x="12" y="41"/>
                  </a:lnTo>
                  <a:lnTo>
                    <a:pt x="18" y="39"/>
                  </a:lnTo>
                  <a:lnTo>
                    <a:pt x="22" y="32"/>
                  </a:lnTo>
                  <a:lnTo>
                    <a:pt x="32" y="29"/>
                  </a:lnTo>
                  <a:lnTo>
                    <a:pt x="36" y="22"/>
                  </a:lnTo>
                  <a:lnTo>
                    <a:pt x="42" y="12"/>
                  </a:lnTo>
                  <a:lnTo>
                    <a:pt x="36" y="6"/>
                  </a:lnTo>
                  <a:close/>
                </a:path>
              </a:pathLst>
            </a:custGeom>
            <a:grpFill/>
            <a:ln w="6350" cap="flat">
              <a:solidFill>
                <a:srgbClr val="434343"/>
              </a:solidFill>
              <a:prstDash val="solid"/>
              <a:miter lim="800000"/>
              <a:headEnd/>
              <a:tailEnd/>
            </a:ln>
          </p:spPr>
          <p:txBody>
            <a:bodyPr vert="horz" wrap="square" lIns="121920" tIns="60960" rIns="121920" bIns="60960" numCol="1" anchor="t" anchorCtr="0" compatLnSpc="1">
              <a:prstTxWarp prst="textNoShape">
                <a:avLst/>
              </a:prstTxWarp>
            </a:bodyPr>
            <a:lstStyle/>
            <a:p>
              <a:endParaRPr lang="hu-HU" sz="1200" dirty="0">
                <a:solidFill>
                  <a:schemeClr val="bg1">
                    <a:lumMod val="85000"/>
                  </a:schemeClr>
                </a:solidFill>
                <a:latin typeface="Calibri" panose="020F0502020204030204" pitchFamily="34" charset="0"/>
                <a:cs typeface="Calibri" panose="020F0502020204030204" pitchFamily="34" charset="0"/>
              </a:endParaRPr>
            </a:p>
          </p:txBody>
        </p:sp>
        <p:cxnSp>
          <p:nvCxnSpPr>
            <p:cNvPr id="269" name="Straight Connector 268">
              <a:extLst>
                <a:ext uri="{FF2B5EF4-FFF2-40B4-BE49-F238E27FC236}">
                  <a16:creationId xmlns:a16="http://schemas.microsoft.com/office/drawing/2014/main" id="{BD2F32C4-A010-E642-A544-ED727F53A006}"/>
                </a:ext>
              </a:extLst>
            </p:cNvPr>
            <p:cNvCxnSpPr>
              <a:cxnSpLocks/>
              <a:stCxn id="164" idx="9"/>
              <a:endCxn id="164" idx="24"/>
            </p:cNvCxnSpPr>
            <p:nvPr/>
          </p:nvCxnSpPr>
          <p:spPr>
            <a:xfrm flipH="1">
              <a:off x="5337176" y="2997200"/>
              <a:ext cx="125413" cy="0"/>
            </a:xfrm>
            <a:prstGeom prst="line">
              <a:avLst/>
            </a:prstGeom>
            <a:grpFill/>
            <a:ln w="6350">
              <a:solidFill>
                <a:srgbClr val="434343"/>
              </a:solidFill>
            </a:ln>
          </p:spPr>
          <p:style>
            <a:lnRef idx="1">
              <a:schemeClr val="accent1"/>
            </a:lnRef>
            <a:fillRef idx="0">
              <a:schemeClr val="accent1"/>
            </a:fillRef>
            <a:effectRef idx="0">
              <a:schemeClr val="accent1"/>
            </a:effectRef>
            <a:fontRef idx="minor">
              <a:schemeClr val="tx1"/>
            </a:fontRef>
          </p:style>
        </p:cxnSp>
        <p:sp>
          <p:nvSpPr>
            <p:cNvPr id="270" name="Rectangle 269">
              <a:extLst>
                <a:ext uri="{FF2B5EF4-FFF2-40B4-BE49-F238E27FC236}">
                  <a16:creationId xmlns:a16="http://schemas.microsoft.com/office/drawing/2014/main" id="{212C5D7A-5A30-6248-AFE0-2675D6FC25B7}"/>
                </a:ext>
              </a:extLst>
            </p:cNvPr>
            <p:cNvSpPr/>
            <p:nvPr/>
          </p:nvSpPr>
          <p:spPr>
            <a:xfrm>
              <a:off x="5354638" y="3009496"/>
              <a:ext cx="101600" cy="42624"/>
            </a:xfrm>
            <a:prstGeom prst="rect">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1">
                    <a:lumMod val="85000"/>
                  </a:schemeClr>
                </a:solidFill>
                <a:latin typeface="Calibri" panose="020F0502020204030204" pitchFamily="34" charset="0"/>
                <a:cs typeface="Calibri" panose="020F0502020204030204" pitchFamily="34" charset="0"/>
              </a:endParaRPr>
            </a:p>
          </p:txBody>
        </p:sp>
        <p:sp>
          <p:nvSpPr>
            <p:cNvPr id="271" name="Rectangle 270">
              <a:extLst>
                <a:ext uri="{FF2B5EF4-FFF2-40B4-BE49-F238E27FC236}">
                  <a16:creationId xmlns:a16="http://schemas.microsoft.com/office/drawing/2014/main" id="{B90414E0-6AF8-D049-9BE6-A62E48BDB3C9}"/>
                </a:ext>
              </a:extLst>
            </p:cNvPr>
            <p:cNvSpPr/>
            <p:nvPr/>
          </p:nvSpPr>
          <p:spPr>
            <a:xfrm>
              <a:off x="5257800" y="3167063"/>
              <a:ext cx="96838" cy="45719"/>
            </a:xfrm>
            <a:prstGeom prst="rect">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1">
                    <a:lumMod val="85000"/>
                  </a:schemeClr>
                </a:solidFill>
                <a:latin typeface="Calibri" panose="020F0502020204030204" pitchFamily="34" charset="0"/>
                <a:cs typeface="Calibri" panose="020F0502020204030204" pitchFamily="34" charset="0"/>
              </a:endParaRPr>
            </a:p>
          </p:txBody>
        </p:sp>
        <p:sp>
          <p:nvSpPr>
            <p:cNvPr id="272" name="Rectangle 271">
              <a:extLst>
                <a:ext uri="{FF2B5EF4-FFF2-40B4-BE49-F238E27FC236}">
                  <a16:creationId xmlns:a16="http://schemas.microsoft.com/office/drawing/2014/main" id="{96536339-3F9B-7540-86B7-05D035220712}"/>
                </a:ext>
              </a:extLst>
            </p:cNvPr>
            <p:cNvSpPr/>
            <p:nvPr/>
          </p:nvSpPr>
          <p:spPr>
            <a:xfrm>
              <a:off x="5308600" y="3070224"/>
              <a:ext cx="71437" cy="131764"/>
            </a:xfrm>
            <a:prstGeom prst="rect">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1">
                    <a:lumMod val="85000"/>
                  </a:schemeClr>
                </a:solidFill>
                <a:latin typeface="Calibri" panose="020F0502020204030204" pitchFamily="34" charset="0"/>
                <a:cs typeface="Calibri" panose="020F0502020204030204" pitchFamily="34" charset="0"/>
              </a:endParaRPr>
            </a:p>
          </p:txBody>
        </p:sp>
        <p:cxnSp>
          <p:nvCxnSpPr>
            <p:cNvPr id="273" name="Straight Connector 272">
              <a:extLst>
                <a:ext uri="{FF2B5EF4-FFF2-40B4-BE49-F238E27FC236}">
                  <a16:creationId xmlns:a16="http://schemas.microsoft.com/office/drawing/2014/main" id="{D3FA0E3C-3530-2843-88E0-CC37B5C7ADE7}"/>
                </a:ext>
              </a:extLst>
            </p:cNvPr>
            <p:cNvCxnSpPr>
              <a:cxnSpLocks/>
              <a:stCxn id="174" idx="23"/>
            </p:cNvCxnSpPr>
            <p:nvPr/>
          </p:nvCxnSpPr>
          <p:spPr>
            <a:xfrm flipH="1">
              <a:off x="5369719" y="3055938"/>
              <a:ext cx="91282" cy="6348"/>
            </a:xfrm>
            <a:prstGeom prst="line">
              <a:avLst/>
            </a:prstGeom>
            <a:grpFill/>
            <a:ln w="6350">
              <a:noFill/>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BE3F4A38-8B8D-0D43-9FDF-366F5A296A57}"/>
                </a:ext>
              </a:extLst>
            </p:cNvPr>
            <p:cNvCxnSpPr>
              <a:cxnSpLocks/>
            </p:cNvCxnSpPr>
            <p:nvPr/>
          </p:nvCxnSpPr>
          <p:spPr>
            <a:xfrm rot="1800000">
              <a:off x="5344319" y="3070224"/>
              <a:ext cx="35718" cy="65882"/>
            </a:xfrm>
            <a:prstGeom prst="line">
              <a:avLst/>
            </a:prstGeom>
            <a:grpFill/>
            <a:ln w="6350">
              <a:solidFill>
                <a:srgbClr val="434343"/>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17947C4F-FCAA-8742-B5FE-296AA62483FA}"/>
                </a:ext>
              </a:extLst>
            </p:cNvPr>
            <p:cNvCxnSpPr>
              <a:cxnSpLocks/>
            </p:cNvCxnSpPr>
            <p:nvPr/>
          </p:nvCxnSpPr>
          <p:spPr>
            <a:xfrm flipH="1" flipV="1">
              <a:off x="5308600" y="3136900"/>
              <a:ext cx="51992" cy="4762"/>
            </a:xfrm>
            <a:prstGeom prst="line">
              <a:avLst/>
            </a:prstGeom>
            <a:grpFill/>
            <a:ln w="6350">
              <a:solidFill>
                <a:srgbClr val="434343"/>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a:extLst>
                <a:ext uri="{FF2B5EF4-FFF2-40B4-BE49-F238E27FC236}">
                  <a16:creationId xmlns:a16="http://schemas.microsoft.com/office/drawing/2014/main" id="{CA37DEE6-C2AA-9C48-83E7-98EC1E867715}"/>
                </a:ext>
              </a:extLst>
            </p:cNvPr>
            <p:cNvCxnSpPr>
              <a:cxnSpLocks/>
              <a:stCxn id="174" idx="18"/>
              <a:endCxn id="272" idx="1"/>
            </p:cNvCxnSpPr>
            <p:nvPr/>
          </p:nvCxnSpPr>
          <p:spPr>
            <a:xfrm flipH="1" flipV="1">
              <a:off x="5308600" y="3136106"/>
              <a:ext cx="28576" cy="69056"/>
            </a:xfrm>
            <a:prstGeom prst="line">
              <a:avLst/>
            </a:prstGeom>
            <a:grpFill/>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7" name="Straight Connector 276">
              <a:extLst>
                <a:ext uri="{FF2B5EF4-FFF2-40B4-BE49-F238E27FC236}">
                  <a16:creationId xmlns:a16="http://schemas.microsoft.com/office/drawing/2014/main" id="{5DBE25A1-E121-3448-A2D5-AAF150877F7E}"/>
                </a:ext>
              </a:extLst>
            </p:cNvPr>
            <p:cNvCxnSpPr>
              <a:cxnSpLocks/>
              <a:stCxn id="272" idx="2"/>
              <a:endCxn id="164" idx="17"/>
            </p:cNvCxnSpPr>
            <p:nvPr/>
          </p:nvCxnSpPr>
          <p:spPr>
            <a:xfrm flipH="1">
              <a:off x="5219701" y="3201988"/>
              <a:ext cx="124618" cy="0"/>
            </a:xfrm>
            <a:prstGeom prst="line">
              <a:avLst/>
            </a:prstGeom>
            <a:grpFill/>
            <a:ln w="6350">
              <a:solidFill>
                <a:srgbClr val="434343"/>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CAECCDD6-0B76-BF4D-AC76-BDE8EB163152}"/>
              </a:ext>
            </a:extLst>
          </p:cNvPr>
          <p:cNvSpPr>
            <a:spLocks noGrp="1"/>
          </p:cNvSpPr>
          <p:nvPr>
            <p:ph type="title"/>
          </p:nvPr>
        </p:nvSpPr>
        <p:spPr>
          <a:xfrm>
            <a:off x="318375" y="223659"/>
            <a:ext cx="8507249" cy="689591"/>
          </a:xfrm>
        </p:spPr>
        <p:txBody>
          <a:bodyPr/>
          <a:lstStyle/>
          <a:p>
            <a:r>
              <a:rPr lang="en-US" dirty="0"/>
              <a:t>Minimum Estimates of Children Experiencing  COVID-19 Associated Death of Parents and/or Caregivers*</a:t>
            </a:r>
            <a:endParaRPr lang="en-US" u="sng" dirty="0">
              <a:highlight>
                <a:srgbClr val="FFFF00"/>
              </a:highlight>
            </a:endParaRPr>
          </a:p>
        </p:txBody>
      </p:sp>
      <p:grpSp>
        <p:nvGrpSpPr>
          <p:cNvPr id="45" name="Group 44">
            <a:extLst>
              <a:ext uri="{FF2B5EF4-FFF2-40B4-BE49-F238E27FC236}">
                <a16:creationId xmlns:a16="http://schemas.microsoft.com/office/drawing/2014/main" id="{B2E83DA7-02DD-3C4B-B5CA-C6B96E8BA0C1}"/>
              </a:ext>
            </a:extLst>
          </p:cNvPr>
          <p:cNvGrpSpPr/>
          <p:nvPr/>
        </p:nvGrpSpPr>
        <p:grpSpPr>
          <a:xfrm>
            <a:off x="3922692" y="4681615"/>
            <a:ext cx="5221308" cy="403649"/>
            <a:chOff x="3551954" y="4404131"/>
            <a:chExt cx="5221308" cy="403649"/>
          </a:xfrm>
        </p:grpSpPr>
        <p:sp>
          <p:nvSpPr>
            <p:cNvPr id="36" name="TextBox 35">
              <a:extLst>
                <a:ext uri="{FF2B5EF4-FFF2-40B4-BE49-F238E27FC236}">
                  <a16:creationId xmlns:a16="http://schemas.microsoft.com/office/drawing/2014/main" id="{F8B36055-4425-CE4A-AE55-189C4E80332E}"/>
                </a:ext>
              </a:extLst>
            </p:cNvPr>
            <p:cNvSpPr txBox="1"/>
            <p:nvPr/>
          </p:nvSpPr>
          <p:spPr>
            <a:xfrm>
              <a:off x="3551954" y="4561559"/>
              <a:ext cx="76002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Calibri" panose="020F0502020204030204" pitchFamily="34" charset="0"/>
                  <a:cs typeface="Arial"/>
                  <a:sym typeface="Arial"/>
                </a:rPr>
                <a:t>2,794</a:t>
              </a:r>
            </a:p>
          </p:txBody>
        </p:sp>
        <p:sp>
          <p:nvSpPr>
            <p:cNvPr id="37" name="TextBox 36">
              <a:extLst>
                <a:ext uri="{FF2B5EF4-FFF2-40B4-BE49-F238E27FC236}">
                  <a16:creationId xmlns:a16="http://schemas.microsoft.com/office/drawing/2014/main" id="{AFFF5938-0FCD-CB4A-BA8E-DAC97DAB382F}"/>
                </a:ext>
              </a:extLst>
            </p:cNvPr>
            <p:cNvSpPr txBox="1"/>
            <p:nvPr/>
          </p:nvSpPr>
          <p:spPr>
            <a:xfrm>
              <a:off x="8013242" y="4561559"/>
              <a:ext cx="76002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Calibri" panose="020F0502020204030204" pitchFamily="34" charset="0"/>
                  <a:cs typeface="Arial"/>
                  <a:sym typeface="Arial"/>
                </a:rPr>
                <a:t>203,549</a:t>
              </a:r>
            </a:p>
          </p:txBody>
        </p:sp>
        <p:grpSp>
          <p:nvGrpSpPr>
            <p:cNvPr id="44" name="Group 43">
              <a:extLst>
                <a:ext uri="{FF2B5EF4-FFF2-40B4-BE49-F238E27FC236}">
                  <a16:creationId xmlns:a16="http://schemas.microsoft.com/office/drawing/2014/main" id="{5DA5E394-C5DB-EA42-BD2B-12AB80544840}"/>
                </a:ext>
              </a:extLst>
            </p:cNvPr>
            <p:cNvGrpSpPr/>
            <p:nvPr/>
          </p:nvGrpSpPr>
          <p:grpSpPr>
            <a:xfrm>
              <a:off x="3931964" y="4404131"/>
              <a:ext cx="4464562" cy="194221"/>
              <a:chOff x="3931964" y="4404131"/>
              <a:chExt cx="4464562" cy="194221"/>
            </a:xfrm>
          </p:grpSpPr>
          <p:grpSp>
            <p:nvGrpSpPr>
              <p:cNvPr id="35" name="Group 34">
                <a:extLst>
                  <a:ext uri="{FF2B5EF4-FFF2-40B4-BE49-F238E27FC236}">
                    <a16:creationId xmlns:a16="http://schemas.microsoft.com/office/drawing/2014/main" id="{184CC4A8-8AA1-B241-885B-CE832620948E}"/>
                  </a:ext>
                </a:extLst>
              </p:cNvPr>
              <p:cNvGrpSpPr/>
              <p:nvPr/>
            </p:nvGrpSpPr>
            <p:grpSpPr>
              <a:xfrm>
                <a:off x="3931964" y="4406482"/>
                <a:ext cx="4464562" cy="77299"/>
                <a:chOff x="2438401" y="4657060"/>
                <a:chExt cx="3216398" cy="148856"/>
              </a:xfrm>
            </p:grpSpPr>
            <p:sp>
              <p:nvSpPr>
                <p:cNvPr id="30" name="Rectangle 29">
                  <a:extLst>
                    <a:ext uri="{FF2B5EF4-FFF2-40B4-BE49-F238E27FC236}">
                      <a16:creationId xmlns:a16="http://schemas.microsoft.com/office/drawing/2014/main" id="{B11BE93D-B68E-D743-9264-799691228107}"/>
                    </a:ext>
                  </a:extLst>
                </p:cNvPr>
                <p:cNvSpPr/>
                <p:nvPr/>
              </p:nvSpPr>
              <p:spPr>
                <a:xfrm>
                  <a:off x="2438401" y="4657060"/>
                  <a:ext cx="642139" cy="148856"/>
                </a:xfrm>
                <a:prstGeom prst="rect">
                  <a:avLst/>
                </a:prstGeom>
                <a:solidFill>
                  <a:schemeClr val="bg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C000"/>
                    </a:solidFill>
                    <a:effectLst/>
                    <a:uLnTx/>
                    <a:uFillTx/>
                    <a:latin typeface="Myriad Web Pro"/>
                    <a:ea typeface="+mn-ea"/>
                    <a:cs typeface="+mn-cs"/>
                    <a:sym typeface="Arial"/>
                  </a:endParaRPr>
                </a:p>
              </p:txBody>
            </p:sp>
            <p:sp>
              <p:nvSpPr>
                <p:cNvPr id="31" name="Rectangle 30">
                  <a:extLst>
                    <a:ext uri="{FF2B5EF4-FFF2-40B4-BE49-F238E27FC236}">
                      <a16:creationId xmlns:a16="http://schemas.microsoft.com/office/drawing/2014/main" id="{4978C9B5-1747-1E49-B0C7-1A3D3CAE412D}"/>
                    </a:ext>
                  </a:extLst>
                </p:cNvPr>
                <p:cNvSpPr/>
                <p:nvPr/>
              </p:nvSpPr>
              <p:spPr>
                <a:xfrm>
                  <a:off x="3083443" y="4657060"/>
                  <a:ext cx="642139" cy="148856"/>
                </a:xfrm>
                <a:prstGeom prst="rect">
                  <a:avLst/>
                </a:prstGeom>
                <a:solidFill>
                  <a:srgbClr val="EEAE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C000"/>
                    </a:solidFill>
                    <a:effectLst/>
                    <a:uLnTx/>
                    <a:uFillTx/>
                    <a:latin typeface="Myriad Web Pro"/>
                    <a:ea typeface="+mn-ea"/>
                    <a:cs typeface="+mn-cs"/>
                    <a:sym typeface="Arial"/>
                  </a:endParaRPr>
                </a:p>
              </p:txBody>
            </p:sp>
            <p:sp>
              <p:nvSpPr>
                <p:cNvPr id="32" name="Rectangle 31">
                  <a:extLst>
                    <a:ext uri="{FF2B5EF4-FFF2-40B4-BE49-F238E27FC236}">
                      <a16:creationId xmlns:a16="http://schemas.microsoft.com/office/drawing/2014/main" id="{8E857D2C-B53E-6F4C-A9CB-D7DE62A669A8}"/>
                    </a:ext>
                  </a:extLst>
                </p:cNvPr>
                <p:cNvSpPr/>
                <p:nvPr/>
              </p:nvSpPr>
              <p:spPr>
                <a:xfrm>
                  <a:off x="3728485" y="4657060"/>
                  <a:ext cx="642139" cy="148856"/>
                </a:xfrm>
                <a:prstGeom prst="rect">
                  <a:avLst/>
                </a:prstGeom>
                <a:solidFill>
                  <a:srgbClr val="E57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C000"/>
                    </a:solidFill>
                    <a:effectLst/>
                    <a:uLnTx/>
                    <a:uFillTx/>
                    <a:latin typeface="Myriad Web Pro"/>
                    <a:ea typeface="+mn-ea"/>
                    <a:cs typeface="+mn-cs"/>
                    <a:sym typeface="Arial"/>
                  </a:endParaRPr>
                </a:p>
              </p:txBody>
            </p:sp>
            <p:sp>
              <p:nvSpPr>
                <p:cNvPr id="33" name="Rectangle 32">
                  <a:extLst>
                    <a:ext uri="{FF2B5EF4-FFF2-40B4-BE49-F238E27FC236}">
                      <a16:creationId xmlns:a16="http://schemas.microsoft.com/office/drawing/2014/main" id="{E1B33E85-AB64-9147-BD6B-8EF3B36EB54F}"/>
                    </a:ext>
                  </a:extLst>
                </p:cNvPr>
                <p:cNvSpPr/>
                <p:nvPr/>
              </p:nvSpPr>
              <p:spPr>
                <a:xfrm>
                  <a:off x="4370572" y="4657060"/>
                  <a:ext cx="642139" cy="14885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C000"/>
                    </a:solidFill>
                    <a:effectLst/>
                    <a:uLnTx/>
                    <a:uFillTx/>
                    <a:latin typeface="Myriad Web Pro"/>
                    <a:ea typeface="+mn-ea"/>
                    <a:cs typeface="+mn-cs"/>
                    <a:sym typeface="Arial"/>
                  </a:endParaRPr>
                </a:p>
              </p:txBody>
            </p:sp>
            <p:sp>
              <p:nvSpPr>
                <p:cNvPr id="34" name="Rectangle 33">
                  <a:extLst>
                    <a:ext uri="{FF2B5EF4-FFF2-40B4-BE49-F238E27FC236}">
                      <a16:creationId xmlns:a16="http://schemas.microsoft.com/office/drawing/2014/main" id="{E47B7DA8-D260-904E-8AD8-0C1E4F368F00}"/>
                    </a:ext>
                  </a:extLst>
                </p:cNvPr>
                <p:cNvSpPr/>
                <p:nvPr/>
              </p:nvSpPr>
              <p:spPr>
                <a:xfrm>
                  <a:off x="5012660" y="4657060"/>
                  <a:ext cx="642139" cy="148856"/>
                </a:xfrm>
                <a:prstGeom prst="rect">
                  <a:avLst/>
                </a:prstGeom>
                <a:solidFill>
                  <a:srgbClr val="A32A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C000"/>
                    </a:solidFill>
                    <a:effectLst/>
                    <a:uLnTx/>
                    <a:uFillTx/>
                    <a:latin typeface="Myriad Web Pro"/>
                    <a:ea typeface="+mn-ea"/>
                    <a:cs typeface="+mn-cs"/>
                    <a:sym typeface="Arial"/>
                  </a:endParaRPr>
                </a:p>
              </p:txBody>
            </p:sp>
          </p:grpSp>
          <p:cxnSp>
            <p:nvCxnSpPr>
              <p:cNvPr id="39" name="Straight Connector 38">
                <a:extLst>
                  <a:ext uri="{FF2B5EF4-FFF2-40B4-BE49-F238E27FC236}">
                    <a16:creationId xmlns:a16="http://schemas.microsoft.com/office/drawing/2014/main" id="{7C322CBA-7AF2-3146-82CC-99A2B5AE0C6C}"/>
                  </a:ext>
                </a:extLst>
              </p:cNvPr>
              <p:cNvCxnSpPr>
                <a:cxnSpLocks/>
              </p:cNvCxnSpPr>
              <p:nvPr/>
            </p:nvCxnSpPr>
            <p:spPr>
              <a:xfrm>
                <a:off x="3931964" y="4404131"/>
                <a:ext cx="0" cy="194221"/>
              </a:xfrm>
              <a:prstGeom prst="line">
                <a:avLst/>
              </a:prstGeom>
              <a:ln w="63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CC99E56-3686-6D4A-BFC4-A6A4FDCD3218}"/>
                  </a:ext>
                </a:extLst>
              </p:cNvPr>
              <p:cNvCxnSpPr>
                <a:cxnSpLocks/>
              </p:cNvCxnSpPr>
              <p:nvPr/>
            </p:nvCxnSpPr>
            <p:spPr>
              <a:xfrm>
                <a:off x="8393252" y="4404131"/>
                <a:ext cx="0" cy="194221"/>
              </a:xfrm>
              <a:prstGeom prst="line">
                <a:avLst/>
              </a:prstGeom>
              <a:ln w="63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2165307-BCA5-0743-ACBD-6190EDFF0C22}"/>
                  </a:ext>
                </a:extLst>
              </p:cNvPr>
              <p:cNvCxnSpPr>
                <a:cxnSpLocks/>
              </p:cNvCxnSpPr>
              <p:nvPr/>
            </p:nvCxnSpPr>
            <p:spPr>
              <a:xfrm>
                <a:off x="3931964" y="4404131"/>
                <a:ext cx="4461288" cy="0"/>
              </a:xfrm>
              <a:prstGeom prst="line">
                <a:avLst/>
              </a:prstGeom>
              <a:ln w="63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grpSp>
      </p:grpSp>
      <p:sp>
        <p:nvSpPr>
          <p:cNvPr id="4" name="TextBox 3">
            <a:extLst>
              <a:ext uri="{FF2B5EF4-FFF2-40B4-BE49-F238E27FC236}">
                <a16:creationId xmlns:a16="http://schemas.microsoft.com/office/drawing/2014/main" id="{0A5CCDBD-2A1B-634A-9BA9-B5F7996DEBB2}"/>
              </a:ext>
            </a:extLst>
          </p:cNvPr>
          <p:cNvSpPr txBox="1"/>
          <p:nvPr/>
        </p:nvSpPr>
        <p:spPr>
          <a:xfrm>
            <a:off x="1079499" y="4699000"/>
            <a:ext cx="2697383" cy="307777"/>
          </a:xfrm>
          <a:prstGeom prst="rect">
            <a:avLst/>
          </a:prstGeom>
          <a:noFill/>
        </p:spPr>
        <p:txBody>
          <a:bodyPr wrap="square" rtlCol="0">
            <a:spAutoFit/>
          </a:bodyPr>
          <a:lstStyle/>
          <a:p>
            <a:r>
              <a:rPr lang="en-US" dirty="0">
                <a:solidFill>
                  <a:srgbClr val="000000"/>
                </a:solidFill>
                <a:latin typeface="Calibri" panose="020F0502020204030204" pitchFamily="34" charset="0"/>
              </a:rPr>
              <a:t>*March 1, 2020 – April 30, 2021</a:t>
            </a:r>
          </a:p>
        </p:txBody>
      </p:sp>
      <p:sp>
        <p:nvSpPr>
          <p:cNvPr id="5" name="TextBox 4">
            <a:extLst>
              <a:ext uri="{FF2B5EF4-FFF2-40B4-BE49-F238E27FC236}">
                <a16:creationId xmlns:a16="http://schemas.microsoft.com/office/drawing/2014/main" id="{2A45CC83-0A31-2F47-BC9C-A2C30C6CDEB2}"/>
              </a:ext>
            </a:extLst>
          </p:cNvPr>
          <p:cNvSpPr txBox="1"/>
          <p:nvPr/>
        </p:nvSpPr>
        <p:spPr>
          <a:xfrm>
            <a:off x="7209695" y="4391223"/>
            <a:ext cx="1441420" cy="307777"/>
          </a:xfrm>
          <a:prstGeom prst="rect">
            <a:avLst/>
          </a:prstGeom>
          <a:noFill/>
        </p:spPr>
        <p:txBody>
          <a:bodyPr wrap="none" rtlCol="0">
            <a:spAutoFit/>
          </a:bodyPr>
          <a:lstStyle/>
          <a:p>
            <a:r>
              <a:rPr lang="en-US" b="1" dirty="0">
                <a:solidFill>
                  <a:srgbClr val="000000"/>
                </a:solidFill>
                <a:latin typeface="Calibri" panose="020F0502020204030204" pitchFamily="34" charset="0"/>
                <a:cs typeface="Calibri" panose="020F0502020204030204" pitchFamily="34" charset="0"/>
              </a:rPr>
              <a:t>Total: </a:t>
            </a:r>
            <a:r>
              <a:rPr lang="en-US" dirty="0">
                <a:latin typeface="Calibri" panose="020F0502020204030204" pitchFamily="34" charset="0"/>
                <a:cs typeface="Calibri" panose="020F0502020204030204" pitchFamily="34" charset="0"/>
              </a:rPr>
              <a:t>1,041,38</a:t>
            </a:r>
            <a:r>
              <a:rPr lang="en-US" dirty="0"/>
              <a:t>3 </a:t>
            </a:r>
            <a:endParaRPr lang="en-US" b="1" dirty="0">
              <a:solidFill>
                <a:srgbClr val="000000"/>
              </a:solidFill>
              <a:latin typeface="Calibri" panose="020F0502020204030204" pitchFamily="34" charset="0"/>
            </a:endParaRPr>
          </a:p>
        </p:txBody>
      </p:sp>
      <p:sp>
        <p:nvSpPr>
          <p:cNvPr id="38" name="TextBox 37">
            <a:extLst>
              <a:ext uri="{FF2B5EF4-FFF2-40B4-BE49-F238E27FC236}">
                <a16:creationId xmlns:a16="http://schemas.microsoft.com/office/drawing/2014/main" id="{09413486-1828-2A4D-A36A-7C22F9EAF53E}"/>
              </a:ext>
            </a:extLst>
          </p:cNvPr>
          <p:cNvSpPr txBox="1"/>
          <p:nvPr/>
        </p:nvSpPr>
        <p:spPr>
          <a:xfrm>
            <a:off x="6246848" y="4448308"/>
            <a:ext cx="638316" cy="307777"/>
          </a:xfrm>
          <a:prstGeom prst="rect">
            <a:avLst/>
          </a:prstGeom>
          <a:noFill/>
        </p:spPr>
        <p:txBody>
          <a:bodyPr wrap="none" rtlCol="0">
            <a:spAutoFit/>
          </a:bodyPr>
          <a:lstStyle/>
          <a:p>
            <a:r>
              <a:rPr lang="en-US" dirty="0">
                <a:solidFill>
                  <a:srgbClr val="000000"/>
                </a:solidFill>
                <a:latin typeface="Calibri" panose="020F0502020204030204" pitchFamily="34" charset="0"/>
              </a:rPr>
              <a:t>Range</a:t>
            </a:r>
          </a:p>
        </p:txBody>
      </p:sp>
      <p:sp>
        <p:nvSpPr>
          <p:cNvPr id="278" name="TextBox 277">
            <a:extLst>
              <a:ext uri="{FF2B5EF4-FFF2-40B4-BE49-F238E27FC236}">
                <a16:creationId xmlns:a16="http://schemas.microsoft.com/office/drawing/2014/main" id="{AEBAE993-2AE4-904C-B287-0A23746DB850}"/>
              </a:ext>
            </a:extLst>
          </p:cNvPr>
          <p:cNvSpPr txBox="1"/>
          <p:nvPr/>
        </p:nvSpPr>
        <p:spPr>
          <a:xfrm>
            <a:off x="4107689" y="1558590"/>
            <a:ext cx="56782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i="0" u="none" strike="noStrike" kern="0" cap="none" spc="0" normalizeH="0" baseline="0" noProof="0" dirty="0">
                <a:ln>
                  <a:noFill/>
                </a:ln>
                <a:solidFill>
                  <a:sysClr val="windowText" lastClr="000000"/>
                </a:solidFill>
                <a:effectLst/>
                <a:uLnTx/>
                <a:uFillTx/>
                <a:latin typeface="Calibri" panose="020F0502020204030204" pitchFamily="34" charset="0"/>
                <a:cs typeface="Arial"/>
                <a:sym typeface="Arial"/>
              </a:rPr>
              <a:t>2,794</a:t>
            </a:r>
          </a:p>
        </p:txBody>
      </p:sp>
      <p:sp>
        <p:nvSpPr>
          <p:cNvPr id="279" name="TextBox 278">
            <a:extLst>
              <a:ext uri="{FF2B5EF4-FFF2-40B4-BE49-F238E27FC236}">
                <a16:creationId xmlns:a16="http://schemas.microsoft.com/office/drawing/2014/main" id="{64C228F8-02CB-6543-B641-FC920596C9FF}"/>
              </a:ext>
            </a:extLst>
          </p:cNvPr>
          <p:cNvSpPr txBox="1"/>
          <p:nvPr/>
        </p:nvSpPr>
        <p:spPr>
          <a:xfrm>
            <a:off x="4501637" y="1627469"/>
            <a:ext cx="56782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i="0" u="none" strike="noStrike" kern="0" cap="none" spc="0" normalizeH="0" baseline="0" noProof="0" dirty="0">
                <a:ln>
                  <a:noFill/>
                </a:ln>
                <a:solidFill>
                  <a:sysClr val="windowText" lastClr="000000"/>
                </a:solidFill>
                <a:effectLst/>
                <a:uLnTx/>
                <a:uFillTx/>
                <a:latin typeface="Calibri" panose="020F0502020204030204" pitchFamily="34" charset="0"/>
                <a:cs typeface="Arial"/>
                <a:sym typeface="Arial"/>
              </a:rPr>
              <a:t>8,617</a:t>
            </a:r>
          </a:p>
        </p:txBody>
      </p:sp>
      <p:sp>
        <p:nvSpPr>
          <p:cNvPr id="280" name="TextBox 279">
            <a:extLst>
              <a:ext uri="{FF2B5EF4-FFF2-40B4-BE49-F238E27FC236}">
                <a16:creationId xmlns:a16="http://schemas.microsoft.com/office/drawing/2014/main" id="{FB73F272-EB82-FF4B-8795-F7100FE66B9F}"/>
              </a:ext>
            </a:extLst>
          </p:cNvPr>
          <p:cNvSpPr txBox="1"/>
          <p:nvPr/>
        </p:nvSpPr>
        <p:spPr>
          <a:xfrm>
            <a:off x="4325617" y="1896042"/>
            <a:ext cx="56782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i="0" u="none" strike="noStrike" kern="0" cap="none" spc="0" normalizeH="0" baseline="0" noProof="0" dirty="0">
                <a:ln>
                  <a:noFill/>
                </a:ln>
                <a:solidFill>
                  <a:sysClr val="windowText" lastClr="000000"/>
                </a:solidFill>
                <a:effectLst/>
                <a:uLnTx/>
                <a:uFillTx/>
                <a:latin typeface="Calibri" panose="020F0502020204030204" pitchFamily="34" charset="0"/>
                <a:cs typeface="Arial"/>
                <a:sym typeface="Arial"/>
              </a:rPr>
              <a:t>5,782</a:t>
            </a:r>
          </a:p>
        </p:txBody>
      </p:sp>
      <p:sp>
        <p:nvSpPr>
          <p:cNvPr id="281" name="TextBox 280">
            <a:extLst>
              <a:ext uri="{FF2B5EF4-FFF2-40B4-BE49-F238E27FC236}">
                <a16:creationId xmlns:a16="http://schemas.microsoft.com/office/drawing/2014/main" id="{62EC4805-7BC5-BA40-8130-824E93E4B5FF}"/>
              </a:ext>
            </a:extLst>
          </p:cNvPr>
          <p:cNvSpPr txBox="1"/>
          <p:nvPr/>
        </p:nvSpPr>
        <p:spPr>
          <a:xfrm>
            <a:off x="3771185" y="1793391"/>
            <a:ext cx="56782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i="0" u="none" strike="noStrike" kern="0" cap="none" spc="0" normalizeH="0" baseline="0" noProof="0" dirty="0">
                <a:ln>
                  <a:noFill/>
                </a:ln>
                <a:solidFill>
                  <a:sysClr val="windowText" lastClr="000000"/>
                </a:solidFill>
                <a:effectLst/>
                <a:uLnTx/>
                <a:uFillTx/>
                <a:latin typeface="Calibri" panose="020F0502020204030204" pitchFamily="34" charset="0"/>
                <a:cs typeface="Arial"/>
                <a:sym typeface="Arial"/>
              </a:rPr>
              <a:t>5,542</a:t>
            </a:r>
          </a:p>
        </p:txBody>
      </p:sp>
      <p:sp>
        <p:nvSpPr>
          <p:cNvPr id="282" name="TextBox 281">
            <a:extLst>
              <a:ext uri="{FF2B5EF4-FFF2-40B4-BE49-F238E27FC236}">
                <a16:creationId xmlns:a16="http://schemas.microsoft.com/office/drawing/2014/main" id="{B8FE1DBC-4EFC-1A48-ABEF-F83785EFE606}"/>
              </a:ext>
            </a:extLst>
          </p:cNvPr>
          <p:cNvSpPr txBox="1"/>
          <p:nvPr/>
        </p:nvSpPr>
        <p:spPr>
          <a:xfrm>
            <a:off x="3656883" y="1956394"/>
            <a:ext cx="56782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i="0" u="none" strike="noStrike" kern="0" cap="none" spc="0" normalizeH="0" baseline="0" noProof="0" dirty="0">
                <a:ln>
                  <a:noFill/>
                </a:ln>
                <a:solidFill>
                  <a:sysClr val="windowText" lastClr="000000"/>
                </a:solidFill>
                <a:effectLst/>
                <a:uLnTx/>
                <a:uFillTx/>
                <a:latin typeface="Calibri" panose="020F0502020204030204" pitchFamily="34" charset="0"/>
                <a:cs typeface="Arial"/>
                <a:sym typeface="Arial"/>
              </a:rPr>
              <a:t>5,979</a:t>
            </a:r>
          </a:p>
        </p:txBody>
      </p:sp>
      <p:sp>
        <p:nvSpPr>
          <p:cNvPr id="283" name="TextBox 282">
            <a:extLst>
              <a:ext uri="{FF2B5EF4-FFF2-40B4-BE49-F238E27FC236}">
                <a16:creationId xmlns:a16="http://schemas.microsoft.com/office/drawing/2014/main" id="{AB791613-01FA-A949-84F2-56C30AFEEA32}"/>
              </a:ext>
            </a:extLst>
          </p:cNvPr>
          <p:cNvSpPr txBox="1"/>
          <p:nvPr/>
        </p:nvSpPr>
        <p:spPr>
          <a:xfrm>
            <a:off x="3627334" y="1437785"/>
            <a:ext cx="68148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i="0" u="none" strike="noStrike" kern="0" cap="none" spc="0" normalizeH="0" baseline="0" noProof="0" dirty="0">
                <a:ln>
                  <a:noFill/>
                </a:ln>
                <a:solidFill>
                  <a:sysClr val="windowText" lastClr="000000"/>
                </a:solidFill>
                <a:effectLst/>
                <a:uLnTx/>
                <a:uFillTx/>
                <a:latin typeface="Calibri" panose="020F0502020204030204" pitchFamily="34" charset="0"/>
                <a:cs typeface="Arial"/>
                <a:sym typeface="Arial"/>
              </a:rPr>
              <a:t>13,404</a:t>
            </a:r>
          </a:p>
        </p:txBody>
      </p:sp>
      <p:sp>
        <p:nvSpPr>
          <p:cNvPr id="284" name="TextBox 283">
            <a:extLst>
              <a:ext uri="{FF2B5EF4-FFF2-40B4-BE49-F238E27FC236}">
                <a16:creationId xmlns:a16="http://schemas.microsoft.com/office/drawing/2014/main" id="{A80F2461-5CCB-124A-B21D-EB9D193F16DD}"/>
              </a:ext>
            </a:extLst>
          </p:cNvPr>
          <p:cNvSpPr txBox="1"/>
          <p:nvPr/>
        </p:nvSpPr>
        <p:spPr>
          <a:xfrm>
            <a:off x="2201124" y="4114224"/>
            <a:ext cx="68148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i="0" u="none" strike="noStrike" kern="0" cap="none" spc="0" normalizeH="0" baseline="0" noProof="0" dirty="0">
                <a:ln>
                  <a:noFill/>
                </a:ln>
                <a:solidFill>
                  <a:sysClr val="windowText" lastClr="000000"/>
                </a:solidFill>
                <a:effectLst/>
                <a:uLnTx/>
                <a:uFillTx/>
                <a:latin typeface="Calibri" panose="020F0502020204030204" pitchFamily="34" charset="0"/>
                <a:cs typeface="Arial"/>
                <a:sym typeface="Arial"/>
              </a:rPr>
              <a:t>19,504</a:t>
            </a:r>
          </a:p>
        </p:txBody>
      </p:sp>
      <p:sp>
        <p:nvSpPr>
          <p:cNvPr id="285" name="TextBox 284">
            <a:extLst>
              <a:ext uri="{FF2B5EF4-FFF2-40B4-BE49-F238E27FC236}">
                <a16:creationId xmlns:a16="http://schemas.microsoft.com/office/drawing/2014/main" id="{57015F81-1D63-C54D-94D0-B40E2344758C}"/>
              </a:ext>
            </a:extLst>
          </p:cNvPr>
          <p:cNvSpPr txBox="1"/>
          <p:nvPr/>
        </p:nvSpPr>
        <p:spPr>
          <a:xfrm>
            <a:off x="2990532" y="3379095"/>
            <a:ext cx="79224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ysClr val="windowText" lastClr="000000"/>
                </a:solidFill>
                <a:effectLst/>
                <a:uLnTx/>
                <a:uFillTx/>
                <a:latin typeface="Calibri" panose="020F0502020204030204" pitchFamily="34" charset="0"/>
                <a:cs typeface="Arial"/>
                <a:sym typeface="Arial"/>
              </a:rPr>
              <a:t>189,899</a:t>
            </a:r>
          </a:p>
        </p:txBody>
      </p:sp>
      <p:sp>
        <p:nvSpPr>
          <p:cNvPr id="286" name="TextBox 285">
            <a:extLst>
              <a:ext uri="{FF2B5EF4-FFF2-40B4-BE49-F238E27FC236}">
                <a16:creationId xmlns:a16="http://schemas.microsoft.com/office/drawing/2014/main" id="{A712FFAC-D890-0046-B8B5-A4C4AFC723E0}"/>
              </a:ext>
            </a:extLst>
          </p:cNvPr>
          <p:cNvSpPr txBox="1"/>
          <p:nvPr/>
        </p:nvSpPr>
        <p:spPr>
          <a:xfrm>
            <a:off x="1379539" y="3382750"/>
            <a:ext cx="79224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ysClr val="windowText" lastClr="000000"/>
                </a:solidFill>
                <a:effectLst/>
                <a:uLnTx/>
                <a:uFillTx/>
                <a:latin typeface="Calibri" panose="020F0502020204030204" pitchFamily="34" charset="0"/>
                <a:cs typeface="Arial"/>
                <a:sym typeface="Arial"/>
              </a:rPr>
              <a:t>136,572</a:t>
            </a:r>
          </a:p>
        </p:txBody>
      </p:sp>
      <p:sp>
        <p:nvSpPr>
          <p:cNvPr id="287" name="TextBox 286">
            <a:extLst>
              <a:ext uri="{FF2B5EF4-FFF2-40B4-BE49-F238E27FC236}">
                <a16:creationId xmlns:a16="http://schemas.microsoft.com/office/drawing/2014/main" id="{4DCED9C8-8543-8E48-BB04-02437266BDF7}"/>
              </a:ext>
            </a:extLst>
          </p:cNvPr>
          <p:cNvSpPr txBox="1"/>
          <p:nvPr/>
        </p:nvSpPr>
        <p:spPr>
          <a:xfrm>
            <a:off x="1583543" y="2915973"/>
            <a:ext cx="68148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i="0" u="none" strike="noStrike" kern="0" cap="none" spc="0" normalizeH="0" baseline="0" noProof="0" dirty="0">
                <a:ln>
                  <a:noFill/>
                </a:ln>
                <a:solidFill>
                  <a:sysClr val="windowText" lastClr="000000"/>
                </a:solidFill>
                <a:effectLst/>
                <a:uLnTx/>
                <a:uFillTx/>
                <a:latin typeface="Calibri" panose="020F0502020204030204" pitchFamily="34" charset="0"/>
                <a:cs typeface="Arial"/>
                <a:sym typeface="Arial"/>
              </a:rPr>
              <a:t>50,083</a:t>
            </a:r>
          </a:p>
        </p:txBody>
      </p:sp>
      <p:sp>
        <p:nvSpPr>
          <p:cNvPr id="288" name="TextBox 287">
            <a:extLst>
              <a:ext uri="{FF2B5EF4-FFF2-40B4-BE49-F238E27FC236}">
                <a16:creationId xmlns:a16="http://schemas.microsoft.com/office/drawing/2014/main" id="{24D83FB0-4520-7547-A560-8FDBC70BFB77}"/>
              </a:ext>
            </a:extLst>
          </p:cNvPr>
          <p:cNvSpPr txBox="1"/>
          <p:nvPr/>
        </p:nvSpPr>
        <p:spPr>
          <a:xfrm>
            <a:off x="1187422" y="2006214"/>
            <a:ext cx="79224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ysClr val="windowText" lastClr="000000"/>
                </a:solidFill>
                <a:effectLst/>
                <a:uLnTx/>
                <a:uFillTx/>
                <a:latin typeface="Calibri" panose="020F0502020204030204" pitchFamily="34" charset="0"/>
                <a:cs typeface="Arial"/>
                <a:sym typeface="Arial"/>
              </a:rPr>
              <a:t>136,692</a:t>
            </a:r>
          </a:p>
        </p:txBody>
      </p:sp>
      <p:sp>
        <p:nvSpPr>
          <p:cNvPr id="289" name="TextBox 288">
            <a:extLst>
              <a:ext uri="{FF2B5EF4-FFF2-40B4-BE49-F238E27FC236}">
                <a16:creationId xmlns:a16="http://schemas.microsoft.com/office/drawing/2014/main" id="{F3F1ECF9-45A5-0D48-9B4D-961344CEF38A}"/>
              </a:ext>
            </a:extLst>
          </p:cNvPr>
          <p:cNvSpPr txBox="1"/>
          <p:nvPr/>
        </p:nvSpPr>
        <p:spPr>
          <a:xfrm>
            <a:off x="599723" y="2497766"/>
            <a:ext cx="79224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ysClr val="windowText" lastClr="000000"/>
                </a:solidFill>
                <a:effectLst/>
                <a:uLnTx/>
                <a:uFillTx/>
                <a:latin typeface="Calibri" panose="020F0502020204030204" pitchFamily="34" charset="0"/>
                <a:cs typeface="Arial"/>
                <a:sym typeface="Arial"/>
              </a:rPr>
              <a:t>203,549</a:t>
            </a:r>
          </a:p>
        </p:txBody>
      </p:sp>
      <p:sp>
        <p:nvSpPr>
          <p:cNvPr id="290" name="TextBox 289">
            <a:extLst>
              <a:ext uri="{FF2B5EF4-FFF2-40B4-BE49-F238E27FC236}">
                <a16:creationId xmlns:a16="http://schemas.microsoft.com/office/drawing/2014/main" id="{DC34EF59-6AE8-FB44-A661-DF50A271B86C}"/>
              </a:ext>
            </a:extLst>
          </p:cNvPr>
          <p:cNvSpPr txBox="1"/>
          <p:nvPr/>
        </p:nvSpPr>
        <p:spPr>
          <a:xfrm>
            <a:off x="5142256" y="3034928"/>
            <a:ext cx="56782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i="0" u="none" strike="noStrike" kern="0" cap="none" spc="0" normalizeH="0" baseline="0" noProof="0" dirty="0">
                <a:ln>
                  <a:noFill/>
                </a:ln>
                <a:solidFill>
                  <a:sysClr val="windowText" lastClr="000000"/>
                </a:solidFill>
                <a:effectLst/>
                <a:uLnTx/>
                <a:uFillTx/>
                <a:latin typeface="Calibri" panose="020F0502020204030204" pitchFamily="34" charset="0"/>
                <a:cs typeface="Arial"/>
                <a:sym typeface="Arial"/>
              </a:rPr>
              <a:t>4,869</a:t>
            </a:r>
          </a:p>
        </p:txBody>
      </p:sp>
      <p:sp>
        <p:nvSpPr>
          <p:cNvPr id="291" name="TextBox 290">
            <a:extLst>
              <a:ext uri="{FF2B5EF4-FFF2-40B4-BE49-F238E27FC236}">
                <a16:creationId xmlns:a16="http://schemas.microsoft.com/office/drawing/2014/main" id="{B7F420A7-64D4-264A-92F1-B462A11F5889}"/>
              </a:ext>
            </a:extLst>
          </p:cNvPr>
          <p:cNvSpPr txBox="1"/>
          <p:nvPr/>
        </p:nvSpPr>
        <p:spPr>
          <a:xfrm>
            <a:off x="5044937" y="3345783"/>
            <a:ext cx="56646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i="0" u="none" strike="noStrike" kern="0" cap="none" spc="0" normalizeH="0" baseline="0" noProof="0" dirty="0">
                <a:ln>
                  <a:noFill/>
                </a:ln>
                <a:solidFill>
                  <a:sysClr val="windowText" lastClr="000000"/>
                </a:solidFill>
                <a:effectLst/>
                <a:uLnTx/>
                <a:uFillTx/>
                <a:latin typeface="Calibri" panose="020F0502020204030204" pitchFamily="34" charset="0"/>
                <a:cs typeface="Arial"/>
                <a:sym typeface="Arial"/>
              </a:rPr>
              <a:t>2,532</a:t>
            </a:r>
          </a:p>
        </p:txBody>
      </p:sp>
      <p:sp>
        <p:nvSpPr>
          <p:cNvPr id="292" name="TextBox 291">
            <a:extLst>
              <a:ext uri="{FF2B5EF4-FFF2-40B4-BE49-F238E27FC236}">
                <a16:creationId xmlns:a16="http://schemas.microsoft.com/office/drawing/2014/main" id="{63D325E1-8860-AB46-B52D-4A45C6AACB85}"/>
              </a:ext>
            </a:extLst>
          </p:cNvPr>
          <p:cNvSpPr txBox="1"/>
          <p:nvPr/>
        </p:nvSpPr>
        <p:spPr>
          <a:xfrm>
            <a:off x="4454105" y="3480860"/>
            <a:ext cx="56646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i="0" u="none" strike="noStrike" kern="0" cap="none" spc="0" normalizeH="0" baseline="0" noProof="0" dirty="0">
                <a:ln>
                  <a:noFill/>
                </a:ln>
                <a:solidFill>
                  <a:sysClr val="windowText" lastClr="000000"/>
                </a:solidFill>
                <a:effectLst/>
                <a:uLnTx/>
                <a:uFillTx/>
                <a:latin typeface="Calibri" panose="020F0502020204030204" pitchFamily="34" charset="0"/>
                <a:cs typeface="Arial"/>
                <a:sym typeface="Arial"/>
              </a:rPr>
              <a:t>2,987</a:t>
            </a:r>
          </a:p>
        </p:txBody>
      </p:sp>
      <p:sp>
        <p:nvSpPr>
          <p:cNvPr id="293" name="TextBox 292">
            <a:extLst>
              <a:ext uri="{FF2B5EF4-FFF2-40B4-BE49-F238E27FC236}">
                <a16:creationId xmlns:a16="http://schemas.microsoft.com/office/drawing/2014/main" id="{FF302E73-7174-1445-9919-B8AF66E73EA4}"/>
              </a:ext>
            </a:extLst>
          </p:cNvPr>
          <p:cNvSpPr txBox="1"/>
          <p:nvPr/>
        </p:nvSpPr>
        <p:spPr>
          <a:xfrm>
            <a:off x="4428984" y="4018005"/>
            <a:ext cx="74762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ysClr val="windowText" lastClr="000000"/>
                </a:solidFill>
                <a:effectLst/>
                <a:uLnTx/>
                <a:uFillTx/>
                <a:latin typeface="Calibri" panose="020F0502020204030204" pitchFamily="34" charset="0"/>
                <a:cs typeface="Arial"/>
                <a:sym typeface="Arial"/>
              </a:rPr>
              <a:t>119,242</a:t>
            </a:r>
          </a:p>
        </p:txBody>
      </p:sp>
      <p:sp>
        <p:nvSpPr>
          <p:cNvPr id="294" name="TextBox 293">
            <a:extLst>
              <a:ext uri="{FF2B5EF4-FFF2-40B4-BE49-F238E27FC236}">
                <a16:creationId xmlns:a16="http://schemas.microsoft.com/office/drawing/2014/main" id="{27C1949C-1654-3343-9E72-89D5F0D301C0}"/>
              </a:ext>
            </a:extLst>
          </p:cNvPr>
          <p:cNvSpPr txBox="1"/>
          <p:nvPr/>
        </p:nvSpPr>
        <p:spPr>
          <a:xfrm>
            <a:off x="6301073" y="2636265"/>
            <a:ext cx="74762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ysClr val="windowText" lastClr="000000"/>
                </a:solidFill>
                <a:effectLst/>
                <a:uLnTx/>
                <a:uFillTx/>
                <a:latin typeface="Calibri" panose="020F0502020204030204" pitchFamily="34" charset="0"/>
                <a:cs typeface="Arial"/>
                <a:sym typeface="Arial"/>
              </a:rPr>
              <a:t>186,972</a:t>
            </a:r>
          </a:p>
        </p:txBody>
      </p:sp>
      <p:sp>
        <p:nvSpPr>
          <p:cNvPr id="295" name="TextBox 294">
            <a:extLst>
              <a:ext uri="{FF2B5EF4-FFF2-40B4-BE49-F238E27FC236}">
                <a16:creationId xmlns:a16="http://schemas.microsoft.com/office/drawing/2014/main" id="{555D1EBB-4D78-B44E-BBDE-9AF383E92CFB}"/>
              </a:ext>
            </a:extLst>
          </p:cNvPr>
          <p:cNvSpPr txBox="1"/>
          <p:nvPr/>
        </p:nvSpPr>
        <p:spPr>
          <a:xfrm>
            <a:off x="5367748" y="2120026"/>
            <a:ext cx="68467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i="0" u="none" strike="noStrike" kern="0" cap="none" spc="0" normalizeH="0" baseline="0" noProof="0" dirty="0">
                <a:ln>
                  <a:noFill/>
                </a:ln>
                <a:solidFill>
                  <a:sysClr val="windowText" lastClr="000000"/>
                </a:solidFill>
                <a:effectLst/>
                <a:uLnTx/>
                <a:uFillTx/>
                <a:latin typeface="Calibri" panose="020F0502020204030204" pitchFamily="34" charset="0"/>
                <a:cs typeface="Arial"/>
                <a:sym typeface="Arial"/>
              </a:rPr>
              <a:t>54,180</a:t>
            </a:r>
          </a:p>
        </p:txBody>
      </p:sp>
      <p:sp>
        <p:nvSpPr>
          <p:cNvPr id="296" name="TextBox 295">
            <a:extLst>
              <a:ext uri="{FF2B5EF4-FFF2-40B4-BE49-F238E27FC236}">
                <a16:creationId xmlns:a16="http://schemas.microsoft.com/office/drawing/2014/main" id="{A8F4FFF9-3FF1-A842-BB4B-9390C1AF2C61}"/>
              </a:ext>
            </a:extLst>
          </p:cNvPr>
          <p:cNvSpPr txBox="1"/>
          <p:nvPr/>
        </p:nvSpPr>
        <p:spPr>
          <a:xfrm>
            <a:off x="6052418" y="1408999"/>
            <a:ext cx="68467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i="0" u="none" strike="noStrike" kern="0" cap="none" spc="0" normalizeH="0" baseline="0" noProof="0" dirty="0">
                <a:ln>
                  <a:noFill/>
                </a:ln>
                <a:solidFill>
                  <a:sysClr val="windowText" lastClr="000000"/>
                </a:solidFill>
                <a:effectLst/>
                <a:uLnTx/>
                <a:uFillTx/>
                <a:latin typeface="Calibri" panose="020F0502020204030204" pitchFamily="34" charset="0"/>
                <a:cs typeface="Arial"/>
                <a:sym typeface="Arial"/>
              </a:rPr>
              <a:t>56,514</a:t>
            </a:r>
          </a:p>
        </p:txBody>
      </p:sp>
      <p:sp>
        <p:nvSpPr>
          <p:cNvPr id="297" name="TextBox 296">
            <a:extLst>
              <a:ext uri="{FF2B5EF4-FFF2-40B4-BE49-F238E27FC236}">
                <a16:creationId xmlns:a16="http://schemas.microsoft.com/office/drawing/2014/main" id="{DC89E1C6-86CD-8347-AD20-BF3C3B400397}"/>
              </a:ext>
            </a:extLst>
          </p:cNvPr>
          <p:cNvSpPr txBox="1"/>
          <p:nvPr/>
        </p:nvSpPr>
        <p:spPr>
          <a:xfrm>
            <a:off x="7516033" y="2605282"/>
            <a:ext cx="68467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i="0" u="none" strike="noStrike" kern="0" cap="none" spc="0" normalizeH="0" baseline="0" noProof="0" dirty="0">
                <a:ln>
                  <a:noFill/>
                </a:ln>
                <a:solidFill>
                  <a:sysClr val="windowText" lastClr="000000"/>
                </a:solidFill>
                <a:effectLst/>
                <a:uLnTx/>
                <a:uFillTx/>
                <a:latin typeface="Calibri" panose="020F0502020204030204" pitchFamily="34" charset="0"/>
                <a:cs typeface="Arial"/>
                <a:sym typeface="Arial"/>
              </a:rPr>
              <a:t>10,402</a:t>
            </a:r>
          </a:p>
        </p:txBody>
      </p:sp>
      <p:sp>
        <p:nvSpPr>
          <p:cNvPr id="298" name="TextBox 297">
            <a:extLst>
              <a:ext uri="{FF2B5EF4-FFF2-40B4-BE49-F238E27FC236}">
                <a16:creationId xmlns:a16="http://schemas.microsoft.com/office/drawing/2014/main" id="{BA7D3059-0172-6F4B-AB84-29C5048515D1}"/>
              </a:ext>
            </a:extLst>
          </p:cNvPr>
          <p:cNvSpPr txBox="1"/>
          <p:nvPr/>
        </p:nvSpPr>
        <p:spPr>
          <a:xfrm>
            <a:off x="4099063" y="2677817"/>
            <a:ext cx="56782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i="0" u="none" strike="noStrike" kern="0" cap="none" spc="0" normalizeH="0" baseline="0" noProof="0" dirty="0">
                <a:ln>
                  <a:noFill/>
                </a:ln>
                <a:solidFill>
                  <a:sysClr val="windowText" lastClr="000000"/>
                </a:solidFill>
                <a:effectLst/>
                <a:uLnTx/>
                <a:uFillTx/>
                <a:latin typeface="Calibri" panose="020F0502020204030204" pitchFamily="34" charset="0"/>
                <a:cs typeface="Arial"/>
                <a:sym typeface="Arial"/>
              </a:rPr>
              <a:t>4,487</a:t>
            </a:r>
          </a:p>
        </p:txBody>
      </p:sp>
      <p:grpSp>
        <p:nvGrpSpPr>
          <p:cNvPr id="3" name="Group 2">
            <a:extLst>
              <a:ext uri="{FF2B5EF4-FFF2-40B4-BE49-F238E27FC236}">
                <a16:creationId xmlns:a16="http://schemas.microsoft.com/office/drawing/2014/main" id="{7024C764-E862-E24B-B53B-8929F70F43E6}"/>
              </a:ext>
            </a:extLst>
          </p:cNvPr>
          <p:cNvGrpSpPr/>
          <p:nvPr/>
        </p:nvGrpSpPr>
        <p:grpSpPr>
          <a:xfrm>
            <a:off x="7516033" y="928143"/>
            <a:ext cx="1503967" cy="491362"/>
            <a:chOff x="5611404" y="4084504"/>
            <a:chExt cx="1514015" cy="491362"/>
          </a:xfrm>
        </p:grpSpPr>
        <p:sp>
          <p:nvSpPr>
            <p:cNvPr id="299" name="Oval 298">
              <a:extLst>
                <a:ext uri="{FF2B5EF4-FFF2-40B4-BE49-F238E27FC236}">
                  <a16:creationId xmlns:a16="http://schemas.microsoft.com/office/drawing/2014/main" id="{C9AAE1BB-528E-3C47-9D8A-D6B7AB4D1EA0}"/>
                </a:ext>
              </a:extLst>
            </p:cNvPr>
            <p:cNvSpPr/>
            <p:nvPr/>
          </p:nvSpPr>
          <p:spPr>
            <a:xfrm>
              <a:off x="5611404" y="4084504"/>
              <a:ext cx="1514015" cy="307777"/>
            </a:xfrm>
            <a:prstGeom prst="ellipse">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000000"/>
                </a:solidFill>
                <a:latin typeface="Calibri" panose="020F0502020204030204" pitchFamily="34" charset="0"/>
                <a:cs typeface="Calibri" panose="020F0502020204030204" pitchFamily="34" charset="0"/>
              </a:endParaRPr>
            </a:p>
          </p:txBody>
        </p:sp>
        <p:sp>
          <p:nvSpPr>
            <p:cNvPr id="300" name="TextBox 299">
              <a:extLst>
                <a:ext uri="{FF2B5EF4-FFF2-40B4-BE49-F238E27FC236}">
                  <a16:creationId xmlns:a16="http://schemas.microsoft.com/office/drawing/2014/main" id="{7DBEEB9F-29E0-D74F-87BB-766502C8570D}"/>
                </a:ext>
              </a:extLst>
            </p:cNvPr>
            <p:cNvSpPr txBox="1"/>
            <p:nvPr/>
          </p:nvSpPr>
          <p:spPr>
            <a:xfrm>
              <a:off x="5709215" y="4114201"/>
              <a:ext cx="1367962" cy="461665"/>
            </a:xfrm>
            <a:prstGeom prst="rect">
              <a:avLst/>
            </a:prstGeom>
            <a:noFill/>
          </p:spPr>
          <p:txBody>
            <a:bodyPr wrap="square" rtlCol="0">
              <a:spAutoFit/>
            </a:bodyPr>
            <a:lstStyle/>
            <a:p>
              <a:r>
                <a:rPr lang="en-US" sz="1200" b="1" dirty="0">
                  <a:solidFill>
                    <a:srgbClr val="000000"/>
                  </a:solidFill>
                  <a:latin typeface="Calibri" panose="020F0502020204030204" pitchFamily="34" charset="0"/>
                  <a:cs typeface="Calibri" panose="020F0502020204030204" pitchFamily="34" charset="0"/>
                </a:rPr>
                <a:t>Values &gt; 100,000</a:t>
              </a:r>
            </a:p>
          </p:txBody>
        </p:sp>
      </p:grpSp>
      <p:sp>
        <p:nvSpPr>
          <p:cNvPr id="301" name="Oval 300">
            <a:extLst>
              <a:ext uri="{FF2B5EF4-FFF2-40B4-BE49-F238E27FC236}">
                <a16:creationId xmlns:a16="http://schemas.microsoft.com/office/drawing/2014/main" id="{FEF20406-C7C6-C14E-A21E-FEFEA5E0CA60}"/>
              </a:ext>
            </a:extLst>
          </p:cNvPr>
          <p:cNvSpPr/>
          <p:nvPr/>
        </p:nvSpPr>
        <p:spPr>
          <a:xfrm>
            <a:off x="6226270" y="2628509"/>
            <a:ext cx="822427" cy="307777"/>
          </a:xfrm>
          <a:prstGeom prst="ellipse">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000000"/>
              </a:solidFill>
              <a:latin typeface="Calibri" panose="020F0502020204030204" pitchFamily="34" charset="0"/>
              <a:cs typeface="Calibri" panose="020F0502020204030204" pitchFamily="34" charset="0"/>
            </a:endParaRPr>
          </a:p>
        </p:txBody>
      </p:sp>
      <p:sp>
        <p:nvSpPr>
          <p:cNvPr id="302" name="Oval 301">
            <a:extLst>
              <a:ext uri="{FF2B5EF4-FFF2-40B4-BE49-F238E27FC236}">
                <a16:creationId xmlns:a16="http://schemas.microsoft.com/office/drawing/2014/main" id="{7EA2B969-4663-994C-9419-191187D920D3}"/>
              </a:ext>
            </a:extLst>
          </p:cNvPr>
          <p:cNvSpPr/>
          <p:nvPr/>
        </p:nvSpPr>
        <p:spPr>
          <a:xfrm>
            <a:off x="4339012" y="3979621"/>
            <a:ext cx="822427" cy="307777"/>
          </a:xfrm>
          <a:prstGeom prst="ellipse">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000000"/>
              </a:solidFill>
              <a:latin typeface="Calibri" panose="020F0502020204030204" pitchFamily="34" charset="0"/>
              <a:cs typeface="Calibri" panose="020F0502020204030204" pitchFamily="34" charset="0"/>
            </a:endParaRPr>
          </a:p>
        </p:txBody>
      </p:sp>
      <p:sp>
        <p:nvSpPr>
          <p:cNvPr id="303" name="Oval 302">
            <a:extLst>
              <a:ext uri="{FF2B5EF4-FFF2-40B4-BE49-F238E27FC236}">
                <a16:creationId xmlns:a16="http://schemas.microsoft.com/office/drawing/2014/main" id="{96379452-7CBA-1549-AF70-416B9390CA13}"/>
              </a:ext>
            </a:extLst>
          </p:cNvPr>
          <p:cNvSpPr/>
          <p:nvPr/>
        </p:nvSpPr>
        <p:spPr>
          <a:xfrm>
            <a:off x="2948758" y="3360776"/>
            <a:ext cx="822427" cy="307777"/>
          </a:xfrm>
          <a:prstGeom prst="ellipse">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000000"/>
              </a:solidFill>
              <a:latin typeface="Calibri" panose="020F0502020204030204" pitchFamily="34" charset="0"/>
              <a:cs typeface="Calibri" panose="020F0502020204030204" pitchFamily="34" charset="0"/>
            </a:endParaRPr>
          </a:p>
        </p:txBody>
      </p:sp>
      <p:sp>
        <p:nvSpPr>
          <p:cNvPr id="304" name="Oval 303">
            <a:extLst>
              <a:ext uri="{FF2B5EF4-FFF2-40B4-BE49-F238E27FC236}">
                <a16:creationId xmlns:a16="http://schemas.microsoft.com/office/drawing/2014/main" id="{2BB553FD-F8FD-9D41-903D-26905DFD79B6}"/>
              </a:ext>
            </a:extLst>
          </p:cNvPr>
          <p:cNvSpPr/>
          <p:nvPr/>
        </p:nvSpPr>
        <p:spPr>
          <a:xfrm>
            <a:off x="1293977" y="3378857"/>
            <a:ext cx="822427" cy="307777"/>
          </a:xfrm>
          <a:prstGeom prst="ellipse">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000000"/>
              </a:solidFill>
              <a:latin typeface="Calibri" panose="020F0502020204030204" pitchFamily="34" charset="0"/>
              <a:cs typeface="Calibri" panose="020F0502020204030204" pitchFamily="34" charset="0"/>
            </a:endParaRPr>
          </a:p>
        </p:txBody>
      </p:sp>
      <p:sp>
        <p:nvSpPr>
          <p:cNvPr id="305" name="Oval 304">
            <a:extLst>
              <a:ext uri="{FF2B5EF4-FFF2-40B4-BE49-F238E27FC236}">
                <a16:creationId xmlns:a16="http://schemas.microsoft.com/office/drawing/2014/main" id="{7F6E4D0F-1689-824D-AD2E-B882CDB9DD03}"/>
              </a:ext>
            </a:extLst>
          </p:cNvPr>
          <p:cNvSpPr/>
          <p:nvPr/>
        </p:nvSpPr>
        <p:spPr>
          <a:xfrm>
            <a:off x="532083" y="2482376"/>
            <a:ext cx="822427" cy="307777"/>
          </a:xfrm>
          <a:prstGeom prst="ellipse">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000000"/>
              </a:solidFill>
              <a:latin typeface="Calibri" panose="020F0502020204030204" pitchFamily="34" charset="0"/>
              <a:cs typeface="Calibri" panose="020F0502020204030204" pitchFamily="34" charset="0"/>
            </a:endParaRPr>
          </a:p>
        </p:txBody>
      </p:sp>
      <p:sp>
        <p:nvSpPr>
          <p:cNvPr id="306" name="Oval 305">
            <a:extLst>
              <a:ext uri="{FF2B5EF4-FFF2-40B4-BE49-F238E27FC236}">
                <a16:creationId xmlns:a16="http://schemas.microsoft.com/office/drawing/2014/main" id="{61DA160C-B6B2-0842-BB2B-53AC6E9070E5}"/>
              </a:ext>
            </a:extLst>
          </p:cNvPr>
          <p:cNvSpPr/>
          <p:nvPr/>
        </p:nvSpPr>
        <p:spPr>
          <a:xfrm>
            <a:off x="1116953" y="1988327"/>
            <a:ext cx="822427" cy="307777"/>
          </a:xfrm>
          <a:prstGeom prst="ellipse">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8535492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A7BF2-2EE0-4935-B7A5-455DC460EE70}"/>
              </a:ext>
            </a:extLst>
          </p:cNvPr>
          <p:cNvSpPr>
            <a:spLocks noGrp="1"/>
          </p:cNvSpPr>
          <p:nvPr>
            <p:ph type="title"/>
          </p:nvPr>
        </p:nvSpPr>
        <p:spPr/>
        <p:txBody>
          <a:bodyPr/>
          <a:lstStyle/>
          <a:p>
            <a:endParaRPr lang="en-US"/>
          </a:p>
        </p:txBody>
      </p:sp>
      <p:pic>
        <p:nvPicPr>
          <p:cNvPr id="8" name="Content Placeholder 7" descr="A picture containing outdoor, ground, sky, child&#10;&#10;Description automatically generated">
            <a:extLst>
              <a:ext uri="{FF2B5EF4-FFF2-40B4-BE49-F238E27FC236}">
                <a16:creationId xmlns:a16="http://schemas.microsoft.com/office/drawing/2014/main" id="{4954D6F4-0708-4A84-9793-65BA82A40267}"/>
              </a:ext>
            </a:extLst>
          </p:cNvPr>
          <p:cNvPicPr>
            <a:picLocks noGrp="1" noChangeAspect="1"/>
          </p:cNvPicPr>
          <p:nvPr>
            <p:ph idx="1"/>
          </p:nvPr>
        </p:nvPicPr>
        <p:blipFill>
          <a:blip r:embed="rId2"/>
          <a:stretch>
            <a:fillRect/>
          </a:stretch>
        </p:blipFill>
        <p:spPr>
          <a:xfrm>
            <a:off x="1055736" y="940594"/>
            <a:ext cx="7032528" cy="3262312"/>
          </a:xfrm>
        </p:spPr>
      </p:pic>
    </p:spTree>
    <p:extLst>
      <p:ext uri="{BB962C8B-B14F-4D97-AF65-F5344CB8AC3E}">
        <p14:creationId xmlns:p14="http://schemas.microsoft.com/office/powerpoint/2010/main" val="1645113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hart, bar chart&#10;&#10;Description automatically generated">
            <a:extLst>
              <a:ext uri="{FF2B5EF4-FFF2-40B4-BE49-F238E27FC236}">
                <a16:creationId xmlns:a16="http://schemas.microsoft.com/office/drawing/2014/main" id="{51DA8E37-AFDC-3C4A-8DF7-A81508D1E954}"/>
              </a:ext>
            </a:extLst>
          </p:cNvPr>
          <p:cNvPicPr>
            <a:picLocks noChangeAspect="1"/>
          </p:cNvPicPr>
          <p:nvPr/>
        </p:nvPicPr>
        <p:blipFill>
          <a:blip r:embed="rId3"/>
          <a:stretch>
            <a:fillRect/>
          </a:stretch>
        </p:blipFill>
        <p:spPr>
          <a:xfrm>
            <a:off x="1151907" y="2046455"/>
            <a:ext cx="5949538" cy="2974769"/>
          </a:xfrm>
          <a:prstGeom prst="rect">
            <a:avLst/>
          </a:prstGeom>
        </p:spPr>
      </p:pic>
      <p:sp>
        <p:nvSpPr>
          <p:cNvPr id="2" name="Title 1">
            <a:extLst>
              <a:ext uri="{FF2B5EF4-FFF2-40B4-BE49-F238E27FC236}">
                <a16:creationId xmlns:a16="http://schemas.microsoft.com/office/drawing/2014/main" id="{CB77AB06-36D9-BF45-87C8-D9EE16C6B925}"/>
              </a:ext>
            </a:extLst>
          </p:cNvPr>
          <p:cNvSpPr>
            <a:spLocks noGrp="1"/>
          </p:cNvSpPr>
          <p:nvPr>
            <p:ph type="title"/>
          </p:nvPr>
        </p:nvSpPr>
        <p:spPr/>
        <p:txBody>
          <a:bodyPr/>
          <a:lstStyle/>
          <a:p>
            <a:r>
              <a:rPr lang="en-US" dirty="0"/>
              <a:t>India Example: Total numbers of children orphaned or losing caregivers as of February, March, and April 2021</a:t>
            </a:r>
          </a:p>
        </p:txBody>
      </p:sp>
      <p:sp>
        <p:nvSpPr>
          <p:cNvPr id="3" name="Text Placeholder 2">
            <a:extLst>
              <a:ext uri="{FF2B5EF4-FFF2-40B4-BE49-F238E27FC236}">
                <a16:creationId xmlns:a16="http://schemas.microsoft.com/office/drawing/2014/main" id="{C7D9849B-00F9-9C49-98D8-94EFC83BF2F2}"/>
              </a:ext>
            </a:extLst>
          </p:cNvPr>
          <p:cNvSpPr>
            <a:spLocks noGrp="1"/>
          </p:cNvSpPr>
          <p:nvPr>
            <p:ph type="body" sz="quarter" idx="10"/>
          </p:nvPr>
        </p:nvSpPr>
        <p:spPr>
          <a:xfrm>
            <a:off x="457200" y="895571"/>
            <a:ext cx="8378042" cy="3514445"/>
          </a:xfrm>
        </p:spPr>
        <p:txBody>
          <a:bodyPr/>
          <a:lstStyle/>
          <a:p>
            <a:r>
              <a:rPr lang="en-US" sz="1900" dirty="0"/>
              <a:t>By April, estimates suggest an 8.5 fold increase in the number of children newly orphaned (&gt;45,000 children from March 31 to April 30) compared to the increase in children newly orphaned observed in March (&gt;5,000 children from February 28 to March 31)</a:t>
            </a:r>
            <a:r>
              <a:rPr lang="en-GB" sz="1900" dirty="0"/>
              <a:t>.</a:t>
            </a:r>
            <a:endParaRPr lang="en-US" sz="1900" dirty="0"/>
          </a:p>
          <a:p>
            <a:pPr marL="0" indent="0">
              <a:buNone/>
            </a:pPr>
            <a:endParaRPr lang="en-US" sz="1700" dirty="0">
              <a:highlight>
                <a:srgbClr val="FFFF00"/>
              </a:highlight>
            </a:endParaRPr>
          </a:p>
          <a:p>
            <a:pPr marL="0" indent="0">
              <a:buNone/>
            </a:pPr>
            <a:endParaRPr lang="en-US" dirty="0"/>
          </a:p>
        </p:txBody>
      </p:sp>
      <p:sp>
        <p:nvSpPr>
          <p:cNvPr id="6" name="TextBox 5">
            <a:extLst>
              <a:ext uri="{FF2B5EF4-FFF2-40B4-BE49-F238E27FC236}">
                <a16:creationId xmlns:a16="http://schemas.microsoft.com/office/drawing/2014/main" id="{3E13BA45-A36C-B942-98EE-783C5CB430BF}"/>
              </a:ext>
            </a:extLst>
          </p:cNvPr>
          <p:cNvSpPr txBox="1"/>
          <p:nvPr/>
        </p:nvSpPr>
        <p:spPr>
          <a:xfrm>
            <a:off x="6964877" y="3367860"/>
            <a:ext cx="2054431" cy="1569660"/>
          </a:xfrm>
          <a:prstGeom prst="rect">
            <a:avLst/>
          </a:prstGeom>
          <a:noFill/>
        </p:spPr>
        <p:txBody>
          <a:bodyPr wrap="square" rtlCol="0">
            <a:spAutoFit/>
          </a:bodyPr>
          <a:lstStyle/>
          <a:p>
            <a:r>
              <a:rPr lang="en-US" sz="800" dirty="0">
                <a:latin typeface="Calibri" panose="020F0502020204030204" pitchFamily="34" charset="0"/>
                <a:cs typeface="Calibri" panose="020F0502020204030204" pitchFamily="34" charset="0"/>
              </a:rPr>
              <a:t>[1]  DHS program (</a:t>
            </a:r>
            <a:r>
              <a:rPr lang="en-US" sz="800" dirty="0">
                <a:latin typeface="Calibri" panose="020F0502020204030204" pitchFamily="34" charset="0"/>
                <a:cs typeface="Calibri" panose="020F0502020204030204" pitchFamily="34" charset="0"/>
                <a:hlinkClick r:id="rId4"/>
              </a:rPr>
              <a:t>https://dhsprogram.com/data/</a:t>
            </a:r>
            <a:r>
              <a:rPr lang="en-US" sz="800" dirty="0">
                <a:latin typeface="Calibri" panose="020F0502020204030204" pitchFamily="34" charset="0"/>
                <a:cs typeface="Calibri" panose="020F0502020204030204" pitchFamily="34" charset="0"/>
              </a:rPr>
              <a:t>)</a:t>
            </a:r>
          </a:p>
          <a:p>
            <a:r>
              <a:rPr lang="en-GB" sz="800" dirty="0">
                <a:latin typeface="Calibri" panose="020F0502020204030204" pitchFamily="34" charset="0"/>
                <a:cs typeface="Calibri" panose="020F0502020204030204" pitchFamily="34" charset="0"/>
              </a:rPr>
              <a:t>[2] </a:t>
            </a:r>
            <a:r>
              <a:rPr lang="en-GB" sz="800" dirty="0" err="1">
                <a:latin typeface="Calibri" panose="020F0502020204030204" pitchFamily="34" charset="0"/>
                <a:cs typeface="Calibri" panose="020F0502020204030204" pitchFamily="34" charset="0"/>
              </a:rPr>
              <a:t>www.un.org</a:t>
            </a:r>
            <a:r>
              <a:rPr lang="en-GB" sz="800" dirty="0">
                <a:latin typeface="Calibri" panose="020F0502020204030204" pitchFamily="34" charset="0"/>
                <a:cs typeface="Calibri" panose="020F0502020204030204" pitchFamily="34" charset="0"/>
              </a:rPr>
              <a:t>/development/</a:t>
            </a:r>
            <a:r>
              <a:rPr lang="en-GB" sz="800" dirty="0" err="1">
                <a:latin typeface="Calibri" panose="020F0502020204030204" pitchFamily="34" charset="0"/>
                <a:cs typeface="Calibri" panose="020F0502020204030204" pitchFamily="34" charset="0"/>
              </a:rPr>
              <a:t>desa</a:t>
            </a:r>
            <a:r>
              <a:rPr lang="en-GB" sz="800" dirty="0">
                <a:latin typeface="Calibri" panose="020F0502020204030204" pitchFamily="34" charset="0"/>
                <a:cs typeface="Calibri" panose="020F0502020204030204" pitchFamily="34" charset="0"/>
              </a:rPr>
              <a:t>/pd/data/living-arrangements-older-persons </a:t>
            </a:r>
          </a:p>
          <a:p>
            <a:r>
              <a:rPr lang="en-US" sz="800" dirty="0">
                <a:latin typeface="Calibri" panose="020F0502020204030204" pitchFamily="34" charset="0"/>
                <a:cs typeface="Calibri" panose="020F0502020204030204" pitchFamily="34" charset="0"/>
              </a:rPr>
              <a:t>[3] India COVID-19 dashboard (https://www.covid19india.org)</a:t>
            </a:r>
          </a:p>
          <a:p>
            <a:pPr marL="0" indent="0">
              <a:buNone/>
            </a:pPr>
            <a:r>
              <a:rPr lang="en-US" sz="800" dirty="0">
                <a:latin typeface="Calibri" panose="020F0502020204030204" pitchFamily="34" charset="0"/>
                <a:cs typeface="Calibri" panose="020F0502020204030204" pitchFamily="34" charset="0"/>
              </a:rPr>
              <a:t>[4] Joe, W., Kumar, A., Rajpal, S., Mishra, U. &amp; Subramanian, S. Equal risk, unequal burden? Gender differentials in COVID-19 mortality in India. Journal of Global Health Science 2 (2020). </a:t>
            </a:r>
          </a:p>
        </p:txBody>
      </p:sp>
    </p:spTree>
    <p:extLst>
      <p:ext uri="{BB962C8B-B14F-4D97-AF65-F5344CB8AC3E}">
        <p14:creationId xmlns:p14="http://schemas.microsoft.com/office/powerpoint/2010/main" val="3930205662"/>
      </p:ext>
    </p:extLst>
  </p:cSld>
  <p:clrMapOvr>
    <a:masterClrMapping/>
  </p:clrMapOvr>
  <p:transition>
    <p:fade/>
  </p:transition>
</p:sld>
</file>

<file path=ppt/theme/theme1.xml><?xml version="1.0" encoding="utf-8"?>
<a:theme xmlns:a="http://schemas.openxmlformats.org/drawingml/2006/main" name="Master">
  <a:themeElements>
    <a:clrScheme name="Custom 2">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2.xml><?xml version="1.0" encoding="utf-8"?>
<a:theme xmlns:a="http://schemas.openxmlformats.org/drawingml/2006/main" name="1_Master">
  <a:themeElements>
    <a:clrScheme name="Custom 2">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3.xml><?xml version="1.0" encoding="utf-8"?>
<a:theme xmlns:a="http://schemas.openxmlformats.org/drawingml/2006/main" name="2_Master">
  <a:themeElements>
    <a:clrScheme name="Custom 2">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963CE60ACA793429F0B5C22C6C6281C" ma:contentTypeVersion="9" ma:contentTypeDescription="Create a new document." ma:contentTypeScope="" ma:versionID="d334e62a5578f25f975d38e2ce5b2797">
  <xsd:schema xmlns:xsd="http://www.w3.org/2001/XMLSchema" xmlns:xs="http://www.w3.org/2001/XMLSchema" xmlns:p="http://schemas.microsoft.com/office/2006/metadata/properties" xmlns:ns2="943c1879-68f4-4390-833e-f219ddeb14bc" xmlns:ns3="411e644f-50e3-4444-af1e-d8ca555ba935" targetNamespace="http://schemas.microsoft.com/office/2006/metadata/properties" ma:root="true" ma:fieldsID="65358175cc9412ee885bddfa3d471c32" ns2:_="" ns3:_="">
    <xsd:import namespace="943c1879-68f4-4390-833e-f219ddeb14bc"/>
    <xsd:import namespace="411e644f-50e3-4444-af1e-d8ca555ba93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3c1879-68f4-4390-833e-f219ddeb14b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11e644f-50e3-4444-af1e-d8ca555ba935"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C6FBD57-4226-44FC-82DF-A6C174EE8806}">
  <ds:schemaRefs>
    <ds:schemaRef ds:uri="http://schemas.microsoft.com/sharepoint/v3/contenttype/forms"/>
  </ds:schemaRefs>
</ds:datastoreItem>
</file>

<file path=customXml/itemProps2.xml><?xml version="1.0" encoding="utf-8"?>
<ds:datastoreItem xmlns:ds="http://schemas.openxmlformats.org/officeDocument/2006/customXml" ds:itemID="{1AA6AE9A-4650-452C-B304-0CDF48477A50}">
  <ds:schemaRefs>
    <ds:schemaRef ds:uri="http://purl.org/dc/dcmitype/"/>
    <ds:schemaRef ds:uri="411e644f-50e3-4444-af1e-d8ca555ba935"/>
    <ds:schemaRef ds:uri="943c1879-68f4-4390-833e-f219ddeb14bc"/>
    <ds:schemaRef ds:uri="http://www.w3.org/XML/1998/namespace"/>
    <ds:schemaRef ds:uri="http://purl.org/dc/elements/1.1/"/>
    <ds:schemaRef ds:uri="http://schemas.microsoft.com/office/2006/documentManagement/types"/>
    <ds:schemaRef ds:uri="http://purl.org/dc/terms/"/>
    <ds:schemaRef ds:uri="http://schemas.microsoft.com/office/2006/metadata/properties"/>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F41E392C-AD41-4ADC-A446-17CC2DD055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3c1879-68f4-4390-833e-f219ddeb14bc"/>
    <ds:schemaRef ds:uri="411e644f-50e3-4444-af1e-d8ca555ba93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2632</TotalTime>
  <Words>1848</Words>
  <Application>Microsoft Office PowerPoint</Application>
  <PresentationFormat>On-screen Show (16:9)</PresentationFormat>
  <Paragraphs>200</Paragraphs>
  <Slides>22</Slides>
  <Notes>12</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22</vt:i4>
      </vt:variant>
    </vt:vector>
  </HeadingPairs>
  <TitlesOfParts>
    <vt:vector size="30" baseType="lpstr">
      <vt:lpstr>Arial</vt:lpstr>
      <vt:lpstr>Wingdings</vt:lpstr>
      <vt:lpstr>Calibri</vt:lpstr>
      <vt:lpstr>Myriad Web Pro</vt:lpstr>
      <vt:lpstr>Courier New</vt:lpstr>
      <vt:lpstr>Master</vt:lpstr>
      <vt:lpstr>1_Master</vt:lpstr>
      <vt:lpstr>2_Master</vt:lpstr>
      <vt:lpstr>PowerPoint Presentation</vt:lpstr>
      <vt:lpstr>Global Impact of COVID-19-Associated Deaths on Orphans and Caregivers </vt:lpstr>
      <vt:lpstr>Background</vt:lpstr>
      <vt:lpstr>Background</vt:lpstr>
      <vt:lpstr>Methods</vt:lpstr>
      <vt:lpstr>Methods</vt:lpstr>
      <vt:lpstr>Minimum Estimates of Children Experiencing  COVID-19 Associated Death of Parents and/or Caregivers*</vt:lpstr>
      <vt:lpstr>PowerPoint Presentation</vt:lpstr>
      <vt:lpstr>India Example: Total numbers of children orphaned or losing caregivers as of February, March, and April 2021</vt:lpstr>
      <vt:lpstr>Country estimates by region of rates per 1000 children 0-17-years-old orphaned and/or losing caregivers</vt:lpstr>
      <vt:lpstr>COVID-19 Deaths and Children’s Loss of Caregivers</vt:lpstr>
      <vt:lpstr>Invisible Pandemic: Double the Danger, in Half the Time -- COVID-19 Deaths and Children’s Loss of Parents &amp; Caregivers</vt:lpstr>
      <vt:lpstr>During April 2021,  due to COVID-19,  every 12 seconds 1 child was orphaned or  faced death of  a grandparent or caregiver</vt:lpstr>
      <vt:lpstr>PowerPoint Presentation</vt:lpstr>
      <vt:lpstr>PowerPoint Presentation</vt:lpstr>
      <vt:lpstr>PowerPoint Presentation</vt:lpstr>
      <vt:lpstr>PowerPoint Presentation</vt:lpstr>
      <vt:lpstr>Call to Action for Children Facing COVID-19-associated Orphanhood and Vulnerability:</vt:lpstr>
      <vt:lpstr>Prevent: Prevent the COVID-19 associated death of caregivers by implementing accelerating equitable access to vaccines and mitigation efforts and access to vaccines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Faith Leaders are Using their Influence for Good:  Leading with Hope and Leading by Example</dc:title>
  <dc:creator>Hillis, Susan (CDC/DDNID/NCIPC/DVP)</dc:creator>
  <cp:lastModifiedBy>Hillis, Susan (CDC/DDNID/NCIPC/DVP)</cp:lastModifiedBy>
  <cp:revision>61</cp:revision>
  <dcterms:created xsi:type="dcterms:W3CDTF">2021-01-14T19:47:34Z</dcterms:created>
  <dcterms:modified xsi:type="dcterms:W3CDTF">2021-08-02T14:43:39Z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b94a7b8-f06c-4dfe-bdcc-9b548fd58c31_Enabled">
    <vt:lpwstr>true</vt:lpwstr>
  </property>
  <property fmtid="{D5CDD505-2E9C-101B-9397-08002B2CF9AE}" pid="3" name="MSIP_Label_7b94a7b8-f06c-4dfe-bdcc-9b548fd58c31_SetDate">
    <vt:lpwstr>2021-01-14T20:14:22Z</vt:lpwstr>
  </property>
  <property fmtid="{D5CDD505-2E9C-101B-9397-08002B2CF9AE}" pid="4" name="MSIP_Label_7b94a7b8-f06c-4dfe-bdcc-9b548fd58c31_Method">
    <vt:lpwstr>Privileged</vt:lpwstr>
  </property>
  <property fmtid="{D5CDD505-2E9C-101B-9397-08002B2CF9AE}" pid="5" name="MSIP_Label_7b94a7b8-f06c-4dfe-bdcc-9b548fd58c31_Name">
    <vt:lpwstr>7b94a7b8-f06c-4dfe-bdcc-9b548fd58c31</vt:lpwstr>
  </property>
  <property fmtid="{D5CDD505-2E9C-101B-9397-08002B2CF9AE}" pid="6" name="MSIP_Label_7b94a7b8-f06c-4dfe-bdcc-9b548fd58c31_SiteId">
    <vt:lpwstr>9ce70869-60db-44fd-abe8-d2767077fc8f</vt:lpwstr>
  </property>
  <property fmtid="{D5CDD505-2E9C-101B-9397-08002B2CF9AE}" pid="7" name="MSIP_Label_7b94a7b8-f06c-4dfe-bdcc-9b548fd58c31_ActionId">
    <vt:lpwstr>072ba0e4-5f0e-4c9d-92a8-94d36ac3bea3</vt:lpwstr>
  </property>
  <property fmtid="{D5CDD505-2E9C-101B-9397-08002B2CF9AE}" pid="8" name="MSIP_Label_7b94a7b8-f06c-4dfe-bdcc-9b548fd58c31_ContentBits">
    <vt:lpwstr>0</vt:lpwstr>
  </property>
  <property fmtid="{D5CDD505-2E9C-101B-9397-08002B2CF9AE}" pid="9" name="ContentTypeId">
    <vt:lpwstr>0x0101000963CE60ACA793429F0B5C22C6C6281C</vt:lpwstr>
  </property>
</Properties>
</file>