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3" r:id="rId1"/>
    <p:sldMasterId id="2147483987" r:id="rId2"/>
  </p:sldMasterIdLst>
  <p:notesMasterIdLst>
    <p:notesMasterId r:id="rId19"/>
  </p:notesMasterIdLst>
  <p:handoutMasterIdLst>
    <p:handoutMasterId r:id="rId20"/>
  </p:handoutMasterIdLst>
  <p:sldIdLst>
    <p:sldId id="256" r:id="rId3"/>
    <p:sldId id="576" r:id="rId4"/>
    <p:sldId id="650" r:id="rId5"/>
    <p:sldId id="656" r:id="rId6"/>
    <p:sldId id="639" r:id="rId7"/>
    <p:sldId id="653" r:id="rId8"/>
    <p:sldId id="618" r:id="rId9"/>
    <p:sldId id="620" r:id="rId10"/>
    <p:sldId id="625" r:id="rId11"/>
    <p:sldId id="652" r:id="rId12"/>
    <p:sldId id="637" r:id="rId13"/>
    <p:sldId id="651" r:id="rId14"/>
    <p:sldId id="633" r:id="rId15"/>
    <p:sldId id="654" r:id="rId16"/>
    <p:sldId id="640" r:id="rId17"/>
    <p:sldId id="63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Moody" initials="CM" lastIdx="14" clrIdx="0">
    <p:extLst>
      <p:ext uri="{19B8F6BF-5375-455C-9EA6-DF929625EA0E}">
        <p15:presenceInfo xmlns:p15="http://schemas.microsoft.com/office/powerpoint/2012/main" userId="Colin Mo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D20"/>
    <a:srgbClr val="222529"/>
    <a:srgbClr val="202327"/>
    <a:srgbClr val="191C20"/>
    <a:srgbClr val="1A1D21"/>
    <a:srgbClr val="222429"/>
    <a:srgbClr val="898989"/>
    <a:srgbClr val="C9CAC8"/>
    <a:srgbClr val="3F9C35"/>
    <a:srgbClr val="D6D7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55"/>
    <p:restoredTop sz="72358"/>
  </p:normalViewPr>
  <p:slideViewPr>
    <p:cSldViewPr>
      <p:cViewPr>
        <p:scale>
          <a:sx n="70" d="100"/>
          <a:sy n="70" d="100"/>
        </p:scale>
        <p:origin x="1568" y="640"/>
      </p:cViewPr>
      <p:guideLst>
        <p:guide orient="horz" pos="2160"/>
        <p:guide pos="3840"/>
      </p:guideLst>
    </p:cSldViewPr>
  </p:slideViewPr>
  <p:notesTextViewPr>
    <p:cViewPr>
      <p:scale>
        <a:sx n="155" d="100"/>
        <a:sy n="155" d="100"/>
      </p:scale>
      <p:origin x="0" y="0"/>
    </p:cViewPr>
  </p:notesTextViewPr>
  <p:sorterViewPr>
    <p:cViewPr>
      <p:scale>
        <a:sx n="100" d="100"/>
        <a:sy n="100" d="100"/>
      </p:scale>
      <p:origin x="0" y="88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3453630796153E-2"/>
          <c:y val="6.6763998250218726E-2"/>
          <c:w val="0.9458350648877224"/>
          <c:h val="0.74888713910761151"/>
        </c:manualLayout>
      </c:layout>
      <c:barChart>
        <c:barDir val="col"/>
        <c:grouping val="clustered"/>
        <c:varyColors val="0"/>
        <c:ser>
          <c:idx val="0"/>
          <c:order val="0"/>
          <c:tx>
            <c:strRef>
              <c:f>Sheet1!$B$1</c:f>
              <c:strCache>
                <c:ptCount val="1"/>
                <c:pt idx="0">
                  <c:v>Females</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FY20Q3</c:v>
                </c:pt>
                <c:pt idx="1">
                  <c:v>FY20Q4</c:v>
                </c:pt>
                <c:pt idx="2">
                  <c:v>FY21Q1</c:v>
                </c:pt>
                <c:pt idx="3">
                  <c:v>FY21Q2</c:v>
                </c:pt>
              </c:strCache>
            </c:strRef>
          </c:cat>
          <c:val>
            <c:numRef>
              <c:f>Sheet1!$B$2:$B$5</c:f>
              <c:numCache>
                <c:formatCode>General</c:formatCode>
                <c:ptCount val="4"/>
                <c:pt idx="0">
                  <c:v>97</c:v>
                </c:pt>
                <c:pt idx="1">
                  <c:v>96</c:v>
                </c:pt>
                <c:pt idx="2">
                  <c:v>96</c:v>
                </c:pt>
                <c:pt idx="3">
                  <c:v>96</c:v>
                </c:pt>
              </c:numCache>
            </c:numRef>
          </c:val>
          <c:extLst>
            <c:ext xmlns:c16="http://schemas.microsoft.com/office/drawing/2014/chart" uri="{C3380CC4-5D6E-409C-BE32-E72D297353CC}">
              <c16:uniqueId val="{00000000-C28F-4446-8DCB-83EAA5BF7AA1}"/>
            </c:ext>
          </c:extLst>
        </c:ser>
        <c:ser>
          <c:idx val="1"/>
          <c:order val="1"/>
          <c:tx>
            <c:strRef>
              <c:f>Sheet1!$C$1</c:f>
              <c:strCache>
                <c:ptCount val="1"/>
                <c:pt idx="0">
                  <c:v>Males</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FY20Q3</c:v>
                </c:pt>
                <c:pt idx="1">
                  <c:v>FY20Q4</c:v>
                </c:pt>
                <c:pt idx="2">
                  <c:v>FY21Q1</c:v>
                </c:pt>
                <c:pt idx="3">
                  <c:v>FY21Q2</c:v>
                </c:pt>
              </c:strCache>
            </c:strRef>
          </c:cat>
          <c:val>
            <c:numRef>
              <c:f>Sheet1!$C$2:$C$5</c:f>
              <c:numCache>
                <c:formatCode>General</c:formatCode>
                <c:ptCount val="4"/>
                <c:pt idx="0">
                  <c:v>95</c:v>
                </c:pt>
                <c:pt idx="1">
                  <c:v>94</c:v>
                </c:pt>
                <c:pt idx="2">
                  <c:v>95</c:v>
                </c:pt>
                <c:pt idx="3">
                  <c:v>95</c:v>
                </c:pt>
              </c:numCache>
            </c:numRef>
          </c:val>
          <c:extLst>
            <c:ext xmlns:c16="http://schemas.microsoft.com/office/drawing/2014/chart" uri="{C3380CC4-5D6E-409C-BE32-E72D297353CC}">
              <c16:uniqueId val="{00000001-C28F-4446-8DCB-83EAA5BF7AA1}"/>
            </c:ext>
          </c:extLst>
        </c:ser>
        <c:dLbls>
          <c:showLegendKey val="0"/>
          <c:showVal val="0"/>
          <c:showCatName val="0"/>
          <c:showSerName val="0"/>
          <c:showPercent val="0"/>
          <c:showBubbleSize val="0"/>
        </c:dLbls>
        <c:gapWidth val="219"/>
        <c:overlap val="-27"/>
        <c:axId val="926194175"/>
        <c:axId val="1022777151"/>
      </c:barChart>
      <c:catAx>
        <c:axId val="926194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22777151"/>
        <c:crosses val="autoZero"/>
        <c:auto val="1"/>
        <c:lblAlgn val="ctr"/>
        <c:lblOffset val="100"/>
        <c:noMultiLvlLbl val="0"/>
      </c:catAx>
      <c:valAx>
        <c:axId val="1022777151"/>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26194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0.31944</cdr:x>
      <cdr:y>0.60942</cdr:y>
    </cdr:from>
    <cdr:to>
      <cdr:x>0.5</cdr:x>
      <cdr:y>0.68347</cdr:y>
    </cdr:to>
    <cdr:sp macro="" textlink="">
      <cdr:nvSpPr>
        <cdr:cNvPr id="2" name="TextBox 3">
          <a:extLst xmlns:a="http://schemas.openxmlformats.org/drawingml/2006/main">
            <a:ext uri="{FF2B5EF4-FFF2-40B4-BE49-F238E27FC236}">
              <a16:creationId xmlns:a16="http://schemas.microsoft.com/office/drawing/2014/main" id="{891930EE-2E16-4C1E-8640-3E0AD8B6A3A2}"/>
            </a:ext>
          </a:extLst>
        </cdr:cNvPr>
        <cdr:cNvSpPr txBox="1"/>
      </cdr:nvSpPr>
      <cdr:spPr>
        <a:xfrm xmlns:a="http://schemas.openxmlformats.org/drawingml/2006/main">
          <a:off x="3505200" y="2786268"/>
          <a:ext cx="1981249" cy="338554"/>
        </a:xfrm>
        <a:prstGeom xmlns:a="http://schemas.openxmlformats.org/drawingml/2006/main" prst="rect">
          <a:avLst/>
        </a:prstGeom>
        <a:solidFill xmlns:a="http://schemas.openxmlformats.org/drawingml/2006/main">
          <a:schemeClr val="bg1"/>
        </a:solidFill>
        <a:ln xmlns:a="http://schemas.openxmlformats.org/drawingml/2006/main" w="28575">
          <a:solidFill>
            <a:schemeClr val="tx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solidFill>
                <a:srgbClr val="C00000"/>
              </a:solidFill>
              <a:latin typeface="Avenir Next" panose="020B0503020202020204" pitchFamily="34" charset="0"/>
            </a:rPr>
            <a:t>COVID-19 SURGE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FE4931-95E5-B146-A014-5D96B5326E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1C2029-6C5C-5643-B077-F4E8B092A0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B94021-75B8-FE42-BF49-193A048A7DF1}" type="datetime4">
              <a:rPr lang="en-US" smtClean="0"/>
              <a:t>May 13, 2021</a:t>
            </a:fld>
            <a:endParaRPr lang="en-US"/>
          </a:p>
        </p:txBody>
      </p:sp>
      <p:sp>
        <p:nvSpPr>
          <p:cNvPr id="4" name="Footer Placeholder 3">
            <a:extLst>
              <a:ext uri="{FF2B5EF4-FFF2-40B4-BE49-F238E27FC236}">
                <a16:creationId xmlns:a16="http://schemas.microsoft.com/office/drawing/2014/main" id="{4FBBF881-E0AA-2A4D-9C8E-60C0CDCD2F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BCB9B7-BAB3-5A46-B39C-62C4298A81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7D2950-1483-874F-8078-E8C42C925496}" type="slidenum">
              <a:rPr lang="en-US" smtClean="0"/>
              <a:t>‹#›</a:t>
            </a:fld>
            <a:endParaRPr lang="en-US"/>
          </a:p>
        </p:txBody>
      </p:sp>
    </p:spTree>
    <p:extLst>
      <p:ext uri="{BB962C8B-B14F-4D97-AF65-F5344CB8AC3E}">
        <p14:creationId xmlns:p14="http://schemas.microsoft.com/office/powerpoint/2010/main" val="112890380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4D2069-6D20-AB45-B447-1B71F20F17A2}" type="datetime4">
              <a:rPr lang="en-US" smtClean="0"/>
              <a:t>May 13, 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64247B-1739-46F4-8939-5236A78C4CAA}" type="slidenum">
              <a:rPr lang="en-US" smtClean="0"/>
              <a:t>‹#›</a:t>
            </a:fld>
            <a:endParaRPr lang="en-US"/>
          </a:p>
        </p:txBody>
      </p:sp>
    </p:spTree>
    <p:extLst>
      <p:ext uri="{BB962C8B-B14F-4D97-AF65-F5344CB8AC3E}">
        <p14:creationId xmlns:p14="http://schemas.microsoft.com/office/powerpoint/2010/main" val="267942760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54D2069-6D20-AB45-B447-1B71F20F17A2}" type="datetime4">
              <a:rPr lang="en-US" smtClean="0"/>
              <a:t>May 13, 2021</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1</a:t>
            </a:fld>
            <a:endParaRPr lang="en-US"/>
          </a:p>
        </p:txBody>
      </p:sp>
    </p:spTree>
    <p:extLst>
      <p:ext uri="{BB962C8B-B14F-4D97-AF65-F5344CB8AC3E}">
        <p14:creationId xmlns:p14="http://schemas.microsoft.com/office/powerpoint/2010/main" val="764152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we see deaths in blue and discharges in orange, by comorbidity.  We see here the high occurrence of deaths among those with diabetes, hypertension, or obesity, and the LOWER risk of death as shown in the last column, among those with no comorbidities. Total of 133 deaths from Dec. 1, 2020 – Feb 28, 2021.</a:t>
            </a:r>
          </a:p>
        </p:txBody>
      </p:sp>
      <p:sp>
        <p:nvSpPr>
          <p:cNvPr id="4" name="Date Placeholder 3"/>
          <p:cNvSpPr>
            <a:spLocks noGrp="1"/>
          </p:cNvSpPr>
          <p:nvPr>
            <p:ph type="dt" idx="1"/>
          </p:nvPr>
        </p:nvSpPr>
        <p:spPr/>
        <p:txBody>
          <a:bodyPr/>
          <a:lstStyle/>
          <a:p>
            <a:fld id="{554D2069-6D20-AB45-B447-1B71F20F17A2}" type="datetime4">
              <a:rPr lang="en-US" smtClean="0"/>
              <a:t>May 13, 2021</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13</a:t>
            </a:fld>
            <a:endParaRPr lang="en-US"/>
          </a:p>
        </p:txBody>
      </p:sp>
    </p:spTree>
    <p:extLst>
      <p:ext uri="{BB962C8B-B14F-4D97-AF65-F5344CB8AC3E}">
        <p14:creationId xmlns:p14="http://schemas.microsoft.com/office/powerpoint/2010/main" val="242997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 analysis of these data showed that among those admitted to our Miracle Campus with COVID-19, those with diabetes, obesity and hypertension were from 2.1 to 2.7 times as likely to die, compared to those who had no comorbidities.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 you also see, those with HIV were not at a significantly increased risk of death (this is shown by the fact that the 94% confidence interval includes 1.0).</a:t>
            </a:r>
            <a:endParaRPr lang="en-US" dirty="0"/>
          </a:p>
        </p:txBody>
      </p:sp>
      <p:sp>
        <p:nvSpPr>
          <p:cNvPr id="4" name="Date Placeholder 3"/>
          <p:cNvSpPr>
            <a:spLocks noGrp="1"/>
          </p:cNvSpPr>
          <p:nvPr>
            <p:ph type="dt" idx="1"/>
          </p:nvPr>
        </p:nvSpPr>
        <p:spPr/>
        <p:txBody>
          <a:bodyPr/>
          <a:lstStyle/>
          <a:p>
            <a:fld id="{554D2069-6D20-AB45-B447-1B71F20F17A2}" type="datetime4">
              <a:rPr lang="en-US" smtClean="0"/>
              <a:t>May 13, 2021</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14</a:t>
            </a:fld>
            <a:endParaRPr lang="en-US"/>
          </a:p>
        </p:txBody>
      </p:sp>
    </p:spTree>
    <p:extLst>
      <p:ext uri="{BB962C8B-B14F-4D97-AF65-F5344CB8AC3E}">
        <p14:creationId xmlns:p14="http://schemas.microsoft.com/office/powerpoint/2010/main" val="390047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actively connected strategies previously used for HIV epidemic control to strategies for COVID-19 response</a:t>
            </a:r>
          </a:p>
          <a:p>
            <a:pPr marL="171450" indent="-171450">
              <a:buFont typeface="Arial" panose="020B0604020202020204" pitchFamily="34" charset="0"/>
              <a:buChar char="•"/>
            </a:pPr>
            <a:r>
              <a:rPr lang="en-US" b="1" dirty="0"/>
              <a:t>Messages of Hope </a:t>
            </a:r>
            <a:r>
              <a:rPr lang="en-US" dirty="0"/>
              <a:t>– TLC adapted these, sent out 1.5million with PEPFAR COVID-19 Activities Funding</a:t>
            </a:r>
          </a:p>
          <a:p>
            <a:pPr marL="171450" indent="-171450">
              <a:buFont typeface="Arial" panose="020B0604020202020204" pitchFamily="34" charset="0"/>
              <a:buChar char="•"/>
            </a:pPr>
            <a:r>
              <a:rPr lang="en-US" b="1" dirty="0"/>
              <a:t>Screening</a:t>
            </a:r>
            <a:r>
              <a:rPr lang="en-US" dirty="0"/>
              <a:t> – integrated for all fixed-site and outreach activities via EMR</a:t>
            </a:r>
          </a:p>
          <a:p>
            <a:pPr marL="171450" indent="-171450">
              <a:buFont typeface="Arial" panose="020B0604020202020204" pitchFamily="34" charset="0"/>
              <a:buChar char="•"/>
            </a:pPr>
            <a:r>
              <a:rPr lang="en-US" b="1" dirty="0"/>
              <a:t>Contact tracing </a:t>
            </a:r>
            <a:r>
              <a:rPr lang="en-US" dirty="0"/>
              <a:t>– integrated into EMR</a:t>
            </a:r>
          </a:p>
          <a:p>
            <a:pPr marL="171450" indent="-171450">
              <a:buFont typeface="Arial" panose="020B0604020202020204" pitchFamily="34" charset="0"/>
              <a:buChar char="•"/>
            </a:pPr>
            <a:r>
              <a:rPr lang="en-US" b="1" dirty="0"/>
              <a:t>Destigmatized/client-centered </a:t>
            </a:r>
            <a:r>
              <a:rPr lang="en-US" dirty="0"/>
              <a:t>– separate spaces for COVID-19 suspects offering all services in comprehensive healthcare platform</a:t>
            </a:r>
          </a:p>
          <a:p>
            <a:pPr marL="171450" indent="-171450">
              <a:buFont typeface="Arial" panose="020B0604020202020204" pitchFamily="34" charset="0"/>
              <a:buChar char="•"/>
            </a:pPr>
            <a:r>
              <a:rPr lang="en-US" b="1" dirty="0"/>
              <a:t>Psychosocial support </a:t>
            </a:r>
            <a:r>
              <a:rPr lang="en-US" dirty="0"/>
              <a:t>– psychosocial counseling, family support, prayer available for anyone requesting</a:t>
            </a:r>
          </a:p>
          <a:p>
            <a:endParaRPr lang="en-US" dirty="0"/>
          </a:p>
          <a:p>
            <a:endParaRPr lang="en-US" dirty="0"/>
          </a:p>
        </p:txBody>
      </p:sp>
      <p:sp>
        <p:nvSpPr>
          <p:cNvPr id="4" name="Date Placeholder 3"/>
          <p:cNvSpPr>
            <a:spLocks noGrp="1"/>
          </p:cNvSpPr>
          <p:nvPr>
            <p:ph type="dt" idx="1"/>
          </p:nvPr>
        </p:nvSpPr>
        <p:spPr/>
        <p:txBody>
          <a:bodyPr/>
          <a:lstStyle/>
          <a:p>
            <a:fld id="{554D2069-6D20-AB45-B447-1B71F20F17A2}" type="datetime4">
              <a:rPr lang="en-US" smtClean="0"/>
              <a:t>May 13, 2021</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15</a:t>
            </a:fld>
            <a:endParaRPr lang="en-US"/>
          </a:p>
        </p:txBody>
      </p:sp>
    </p:spTree>
    <p:extLst>
      <p:ext uri="{BB962C8B-B14F-4D97-AF65-F5344CB8AC3E}">
        <p14:creationId xmlns:p14="http://schemas.microsoft.com/office/powerpoint/2010/main" val="392233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A6D2F-5964-9C4B-9DCF-0005C7057A3C}" type="datetime4">
              <a:rPr kumimoji="0" lang="en-US" sz="1200" b="0" i="0" u="none" strike="noStrike" kern="1200" cap="none" spc="0" normalizeH="0" baseline="0" noProof="0" smtClean="0">
                <a:ln>
                  <a:noFill/>
                </a:ln>
                <a:solidFill>
                  <a:prstClr val="black"/>
                </a:solidFill>
                <a:effectLst/>
                <a:uLnTx/>
                <a:uFillTx/>
                <a:latin typeface="Calibri"/>
                <a:ea typeface="+mn-ea"/>
                <a:cs typeface="+mn-cs"/>
              </a:rPr>
              <a:t>May 13, 2021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4247B-1739-46F4-8939-5236A78C4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3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A6D2F-5964-9C4B-9DCF-0005C7057A3C}" type="datetime4">
              <a:rPr kumimoji="0" lang="en-US" sz="1200" b="0" i="0" u="none" strike="noStrike" kern="1200" cap="none" spc="0" normalizeH="0" baseline="0" noProof="0" smtClean="0">
                <a:ln>
                  <a:noFill/>
                </a:ln>
                <a:solidFill>
                  <a:prstClr val="black"/>
                </a:solidFill>
                <a:effectLst/>
                <a:uLnTx/>
                <a:uFillTx/>
                <a:latin typeface="Calibri"/>
                <a:ea typeface="+mn-ea"/>
                <a:cs typeface="+mn-cs"/>
              </a:rPr>
              <a:t>May 13, 2021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4247B-1739-46F4-8939-5236A78C4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611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54D2069-6D20-AB45-B447-1B71F20F17A2}" type="datetime4">
              <a:rPr lang="en-US" smtClean="0"/>
              <a:t>May 13, 2021</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5</a:t>
            </a:fld>
            <a:endParaRPr lang="en-US"/>
          </a:p>
        </p:txBody>
      </p:sp>
    </p:spTree>
    <p:extLst>
      <p:ext uri="{BB962C8B-B14F-4D97-AF65-F5344CB8AC3E}">
        <p14:creationId xmlns:p14="http://schemas.microsoft.com/office/powerpoint/2010/main" val="1844149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02F7E-5328-2241-A2F0-2DB6E5E68E88}" type="datetime4">
              <a:rPr kumimoji="0" lang="en-US" sz="1200" b="0" i="0" u="none" strike="noStrike" kern="1200" cap="none" spc="0" normalizeH="0" baseline="0" noProof="0" smtClean="0">
                <a:ln>
                  <a:noFill/>
                </a:ln>
                <a:solidFill>
                  <a:prstClr val="black"/>
                </a:solidFill>
                <a:effectLst/>
                <a:uLnTx/>
                <a:uFillTx/>
                <a:latin typeface="Calibri"/>
                <a:ea typeface="+mn-ea"/>
                <a:cs typeface="+mn-cs"/>
              </a:rPr>
              <a:t>May 13, 2021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4247B-1739-46F4-8939-5236A78C4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544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MMD – Multi-Month dispensing</a:t>
            </a:r>
          </a:p>
          <a:p>
            <a:r>
              <a:rPr lang="en-US" dirty="0"/>
              <a:t>DDD – Decentralized Drug Distribution</a:t>
            </a:r>
          </a:p>
          <a:p>
            <a:r>
              <a:rPr lang="en-US" dirty="0"/>
              <a:t> </a:t>
            </a:r>
          </a:p>
        </p:txBody>
      </p:sp>
      <p:sp>
        <p:nvSpPr>
          <p:cNvPr id="4" name="Date Placeholder 3"/>
          <p:cNvSpPr>
            <a:spLocks noGrp="1"/>
          </p:cNvSpPr>
          <p:nvPr>
            <p:ph type="dt" idx="1"/>
          </p:nvPr>
        </p:nvSpPr>
        <p:spPr/>
        <p:txBody>
          <a:bodyPr/>
          <a:lstStyle/>
          <a:p>
            <a:fld id="{554D2069-6D20-AB45-B447-1B71F20F17A2}" type="datetime4">
              <a:rPr lang="en-US" smtClean="0"/>
              <a:t>May 13, 2021</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8</a:t>
            </a:fld>
            <a:endParaRPr lang="en-US"/>
          </a:p>
        </p:txBody>
      </p:sp>
    </p:spTree>
    <p:extLst>
      <p:ext uri="{BB962C8B-B14F-4D97-AF65-F5344CB8AC3E}">
        <p14:creationId xmlns:p14="http://schemas.microsoft.com/office/powerpoint/2010/main" val="1764990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slide shows that our Viral Load Suppression was maintained during both waves of COVID-19 in Eswatini. COVID surges in Q4 of COP20 (July 15-Sept 10) and Q1-Q2 of COP 21 (Dec. 11 through Feb. 11)</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6CBDE-1E16-5845-9D11-5DF5BB0F77F8}" type="datetime4">
              <a:rPr kumimoji="0" lang="en-US" sz="1200" b="0" i="0" u="none" strike="noStrike" kern="1200" cap="none" spc="0" normalizeH="0" baseline="0" noProof="0" smtClean="0">
                <a:ln>
                  <a:noFill/>
                </a:ln>
                <a:solidFill>
                  <a:prstClr val="black"/>
                </a:solidFill>
                <a:effectLst/>
                <a:uLnTx/>
                <a:uFillTx/>
                <a:latin typeface="Calibri"/>
                <a:ea typeface="+mn-ea"/>
                <a:cs typeface="+mn-cs"/>
              </a:rPr>
              <a:t>May 13, 2021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4247B-1739-46F4-8939-5236A78C4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99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Although </a:t>
            </a:r>
            <a:r>
              <a:rPr lang="en-US" sz="1200" b="1" i="0" u="none" strike="noStrike" kern="1200" dirty="0">
                <a:solidFill>
                  <a:schemeClr val="tx1"/>
                </a:solidFill>
                <a:effectLst/>
                <a:latin typeface="+mn-lt"/>
                <a:ea typeface="+mn-ea"/>
                <a:cs typeface="+mn-cs"/>
              </a:rPr>
              <a:t>our MMD</a:t>
            </a:r>
            <a:r>
              <a:rPr lang="en-US" sz="1200" b="0" i="0" u="none" strike="noStrike" kern="1200" dirty="0">
                <a:solidFill>
                  <a:schemeClr val="tx1"/>
                </a:solidFill>
                <a:effectLst/>
                <a:latin typeface="+mn-lt"/>
                <a:ea typeface="+mn-ea"/>
                <a:cs typeface="+mn-cs"/>
              </a:rPr>
              <a:t> was affected by stockouts, overall the majority of males and females – roughly 65-70% – received 3-5 months or greater than 6 months’ supply of ARVs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Although our Loss to </a:t>
            </a:r>
            <a:r>
              <a:rPr lang="en-US" sz="1200" b="0" i="0" u="none" strike="noStrike" kern="1200" dirty="0" err="1">
                <a:solidFill>
                  <a:schemeClr val="tx1"/>
                </a:solidFill>
                <a:effectLst/>
                <a:latin typeface="+mn-lt"/>
                <a:ea typeface="+mn-ea"/>
                <a:cs typeface="+mn-cs"/>
              </a:rPr>
              <a:t>followup</a:t>
            </a:r>
            <a:r>
              <a:rPr lang="en-US" sz="1200" b="0" i="0" u="none" strike="noStrike" kern="1200" dirty="0">
                <a:solidFill>
                  <a:schemeClr val="tx1"/>
                </a:solidFill>
                <a:effectLst/>
                <a:latin typeface="+mn-lt"/>
                <a:ea typeface="+mn-ea"/>
                <a:cs typeface="+mn-cs"/>
              </a:rPr>
              <a:t> was low, it tended to be higher for females than for males every quarter, AND we were more likely to lose those on treatment more than 3 months</a:t>
            </a:r>
          </a:p>
          <a:p>
            <a:endParaRPr lang="en-US" dirty="0"/>
          </a:p>
        </p:txBody>
      </p:sp>
      <p:sp>
        <p:nvSpPr>
          <p:cNvPr id="4" name="Date Placeholder 3"/>
          <p:cNvSpPr>
            <a:spLocks noGrp="1"/>
          </p:cNvSpPr>
          <p:nvPr>
            <p:ph type="dt" idx="1"/>
          </p:nvPr>
        </p:nvSpPr>
        <p:spPr/>
        <p:txBody>
          <a:bodyPr/>
          <a:lstStyle/>
          <a:p>
            <a:fld id="{554D2069-6D20-AB45-B447-1B71F20F17A2}" type="datetime4">
              <a:rPr lang="en-US" smtClean="0"/>
              <a:t>May 13, 2021</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11</a:t>
            </a:fld>
            <a:endParaRPr lang="en-US"/>
          </a:p>
        </p:txBody>
      </p:sp>
    </p:spTree>
    <p:extLst>
      <p:ext uri="{BB962C8B-B14F-4D97-AF65-F5344CB8AC3E}">
        <p14:creationId xmlns:p14="http://schemas.microsoft.com/office/powerpoint/2010/main" val="157500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During COVID-19, </a:t>
            </a:r>
            <a:r>
              <a:rPr lang="en-US" sz="1200" b="0" i="0" u="none" strike="noStrike" kern="1200" dirty="0" err="1">
                <a:solidFill>
                  <a:schemeClr val="tx1"/>
                </a:solidFill>
                <a:effectLst/>
                <a:latin typeface="+mn-lt"/>
                <a:ea typeface="+mn-ea"/>
                <a:cs typeface="+mn-cs"/>
              </a:rPr>
              <a:t>PrEP</a:t>
            </a:r>
            <a:r>
              <a:rPr lang="en-US" sz="1200" b="0" i="0" u="none" strike="noStrike" kern="1200" dirty="0">
                <a:solidFill>
                  <a:schemeClr val="tx1"/>
                </a:solidFill>
                <a:effectLst/>
                <a:latin typeface="+mn-lt"/>
                <a:ea typeface="+mn-ea"/>
                <a:cs typeface="+mn-cs"/>
              </a:rPr>
              <a:t> uptake has continued, though in smaller volumes. Faith leaders reported a greater confidence in sharing about PrEP with others as a result of the FCI training.</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BDB10-0587-8C46-B434-E55E2BDD39CF}" type="datetime4">
              <a:rPr kumimoji="0" lang="en-US" sz="1200" b="0" i="0" u="none" strike="noStrike" kern="1200" cap="none" spc="0" normalizeH="0" baseline="0" noProof="0" smtClean="0">
                <a:ln>
                  <a:noFill/>
                </a:ln>
                <a:solidFill>
                  <a:prstClr val="black"/>
                </a:solidFill>
                <a:effectLst/>
                <a:uLnTx/>
                <a:uFillTx/>
                <a:latin typeface="Calibri"/>
                <a:ea typeface="+mn-ea"/>
                <a:cs typeface="+mn-cs"/>
              </a:rPr>
              <a:t>May 13, 2021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4247B-1739-46F4-8939-5236A78C4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271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lgn="ctr">
              <a:defRPr b="1" i="0">
                <a:latin typeface="Avenir Next" panose="020B0503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295400"/>
          </a:xfrm>
        </p:spPr>
        <p:txBody>
          <a:bodyPr/>
          <a:lstStyle>
            <a:lvl1pPr marL="0" indent="0" algn="ctr">
              <a:buNone/>
              <a:defRPr b="1">
                <a:solidFill>
                  <a:srgbClr val="898989"/>
                </a:solidFill>
                <a:latin typeface="Avenir Next" panose="020B05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1555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normAutofit/>
          </a:bodyPr>
          <a:lstStyle>
            <a:lvl1pPr algn="l">
              <a:defRPr sz="3200" b="1">
                <a:latin typeface="Avenir Next" panose="020B0503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5"/>
            <a:ext cx="6815667" cy="5289545"/>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127497"/>
          </a:xfrm>
        </p:spPr>
        <p:txBody>
          <a:bodyPr>
            <a:normAutofit/>
          </a:bodyPr>
          <a:lstStyle>
            <a:lvl1pPr marL="0" indent="0">
              <a:buNone/>
              <a:defRPr sz="32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a:extLst>
              <a:ext uri="{FF2B5EF4-FFF2-40B4-BE49-F238E27FC236}">
                <a16:creationId xmlns:a16="http://schemas.microsoft.com/office/drawing/2014/main" id="{49D3AEA5-9013-DC44-A936-2B2A38CF463A}"/>
              </a:ext>
            </a:extLst>
          </p:cNvPr>
          <p:cNvSpPr>
            <a:spLocks noGrp="1"/>
          </p:cNvSpPr>
          <p:nvPr>
            <p:ph type="sldNum" sz="quarter" idx="10"/>
          </p:nvPr>
        </p:nvSpPr>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244503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Autofit/>
          </a:bodyPr>
          <a:lstStyle>
            <a:lvl1pPr algn="l">
              <a:defRPr sz="3200" b="1">
                <a:latin typeface="Avenir Next" panose="020B0503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venir Next"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271462"/>
          </a:xfrm>
        </p:spPr>
        <p:txBody>
          <a:bodyPr>
            <a:noAutofit/>
          </a:bodyPr>
          <a:lstStyle>
            <a:lvl1pPr marL="0" indent="0">
              <a:buNone/>
              <a:defRPr sz="16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04507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lgn="ctr">
              <a:defRPr b="1" i="0">
                <a:latin typeface="Avenir Next" panose="020B0503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295400"/>
          </a:xfrm>
        </p:spPr>
        <p:txBody>
          <a:bodyPr/>
          <a:lstStyle>
            <a:lvl1pPr marL="0" indent="0" algn="ctr">
              <a:buNone/>
              <a:defRPr b="1">
                <a:solidFill>
                  <a:srgbClr val="898989"/>
                </a:solidFill>
                <a:latin typeface="Avenir Next" panose="020B05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0800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457200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DB00FC45-A950-9248-817F-77C753BC7FA5}"/>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5" name="Title 4">
            <a:extLst>
              <a:ext uri="{FF2B5EF4-FFF2-40B4-BE49-F238E27FC236}">
                <a16:creationId xmlns:a16="http://schemas.microsoft.com/office/drawing/2014/main" id="{FD3F4676-5518-9444-BDEE-D29C61125F9D}"/>
              </a:ext>
            </a:extLst>
          </p:cNvPr>
          <p:cNvSpPr>
            <a:spLocks noGrp="1"/>
          </p:cNvSpPr>
          <p:nvPr>
            <p:ph type="title"/>
          </p:nvPr>
        </p:nvSpPr>
        <p:spPr>
          <a:xfrm>
            <a:off x="609600" y="274638"/>
            <a:ext cx="10972800" cy="792162"/>
          </a:xfrm>
        </p:spPr>
        <p:txBody>
          <a:bodyPr/>
          <a:lstStyle/>
          <a:p>
            <a:r>
              <a:rPr lang="en-US" dirty="0"/>
              <a:t>Click to edit Master title style</a:t>
            </a:r>
          </a:p>
        </p:txBody>
      </p:sp>
    </p:spTree>
    <p:extLst>
      <p:ext uri="{BB962C8B-B14F-4D97-AF65-F5344CB8AC3E}">
        <p14:creationId xmlns:p14="http://schemas.microsoft.com/office/powerpoint/2010/main" val="1454974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371725"/>
            <a:ext cx="10363200" cy="1362075"/>
          </a:xfrm>
        </p:spPr>
        <p:txBody>
          <a:bodyPr anchor="t">
            <a:normAutofit/>
          </a:bodyPr>
          <a:lstStyle>
            <a:lvl1pPr algn="ctr">
              <a:defRPr sz="4400" b="1" cap="none" baseline="0">
                <a:solidFill>
                  <a:srgbClr val="A71830"/>
                </a:solidFill>
                <a:latin typeface="Avenir Next" panose="020B0503020202020204" pitchFamily="34" charset="0"/>
              </a:defRPr>
            </a:lvl1pPr>
          </a:lstStyle>
          <a:p>
            <a:r>
              <a:rPr lang="en-US" dirty="0"/>
              <a:t>Click to edit section header</a:t>
            </a:r>
          </a:p>
        </p:txBody>
      </p:sp>
    </p:spTree>
    <p:extLst>
      <p:ext uri="{BB962C8B-B14F-4D97-AF65-F5344CB8AC3E}">
        <p14:creationId xmlns:p14="http://schemas.microsoft.com/office/powerpoint/2010/main" val="1454969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19201"/>
            <a:ext cx="5384800" cy="4571999"/>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199"/>
            <a:ext cx="5384800" cy="4572001"/>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866FD95-C404-3C49-9321-822D8CBEF88D}"/>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2" name="Title 1">
            <a:extLst>
              <a:ext uri="{FF2B5EF4-FFF2-40B4-BE49-F238E27FC236}">
                <a16:creationId xmlns:a16="http://schemas.microsoft.com/office/drawing/2014/main" id="{EA1C0184-1D0A-9342-95B4-07A5FE407F3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8514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223427"/>
            <a:ext cx="5386917"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609600" y="1863190"/>
            <a:ext cx="5386917" cy="39280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70" y="1223427"/>
            <a:ext cx="5389033"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p:cNvSpPr>
            <a:spLocks noGrp="1"/>
          </p:cNvSpPr>
          <p:nvPr>
            <p:ph sz="quarter" idx="4"/>
          </p:nvPr>
        </p:nvSpPr>
        <p:spPr>
          <a:xfrm>
            <a:off x="6193370" y="1863190"/>
            <a:ext cx="5389033" cy="39280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50E83C2-DCE3-2349-8FBD-9EEA610AC70D}"/>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11" name="Title 10">
            <a:extLst>
              <a:ext uri="{FF2B5EF4-FFF2-40B4-BE49-F238E27FC236}">
                <a16:creationId xmlns:a16="http://schemas.microsoft.com/office/drawing/2014/main" id="{CD66C50F-9564-1B4F-968D-E52F188493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5970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_bg_b">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2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_bg_w">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049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7223E6-94C3-5946-94E3-1532EA7EF36F}"/>
              </a:ext>
            </a:extLst>
          </p:cNvPr>
          <p:cNvSpPr txBox="1"/>
          <p:nvPr userDrawn="1"/>
        </p:nvSpPr>
        <p:spPr>
          <a:xfrm>
            <a:off x="0" y="5257800"/>
            <a:ext cx="12191999" cy="646331"/>
          </a:xfrm>
          <a:prstGeom prst="rect">
            <a:avLst/>
          </a:prstGeom>
          <a:noFill/>
        </p:spPr>
        <p:txBody>
          <a:bodyPr wrap="square" rtlCol="0">
            <a:spAutoFit/>
          </a:bodyPr>
          <a:lstStyle/>
          <a:p>
            <a:pPr algn="ctr"/>
            <a:r>
              <a:rPr lang="en-US" sz="3600" dirty="0">
                <a:latin typeface="Avenir Next Medium" panose="020B0503020202020204" pitchFamily="34" charset="0"/>
              </a:rPr>
              <a:t>partnering to reach every last one</a:t>
            </a:r>
          </a:p>
        </p:txBody>
      </p:sp>
      <p:sp>
        <p:nvSpPr>
          <p:cNvPr id="7" name="Rectangle 6">
            <a:extLst>
              <a:ext uri="{FF2B5EF4-FFF2-40B4-BE49-F238E27FC236}">
                <a16:creationId xmlns:a16="http://schemas.microsoft.com/office/drawing/2014/main" id="{2B4CEC6C-9018-D342-AA10-7693ABAB872F}"/>
              </a:ext>
            </a:extLst>
          </p:cNvPr>
          <p:cNvSpPr/>
          <p:nvPr userDrawn="1"/>
        </p:nvSpPr>
        <p:spPr>
          <a:xfrm>
            <a:off x="-3" y="5029201"/>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pic>
        <p:nvPicPr>
          <p:cNvPr id="5" name="Content Placeholder 4">
            <a:extLst>
              <a:ext uri="{FF2B5EF4-FFF2-40B4-BE49-F238E27FC236}">
                <a16:creationId xmlns:a16="http://schemas.microsoft.com/office/drawing/2014/main" id="{20DCAD90-EEEC-0C44-AED3-40A490EEEE9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a:ext>
            </a:extLst>
          </a:blip>
          <a:srcRect/>
          <a:stretch/>
        </p:blipFill>
        <p:spPr>
          <a:xfrm>
            <a:off x="1" y="0"/>
            <a:ext cx="12192000" cy="5029201"/>
          </a:xfrm>
          <a:prstGeom prst="rect">
            <a:avLst/>
          </a:prstGeom>
        </p:spPr>
      </p:pic>
    </p:spTree>
    <p:extLst>
      <p:ext uri="{BB962C8B-B14F-4D97-AF65-F5344CB8AC3E}">
        <p14:creationId xmlns:p14="http://schemas.microsoft.com/office/powerpoint/2010/main" val="1051999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457200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DB00FC45-A950-9248-817F-77C753BC7FA5}"/>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5" name="Title 4">
            <a:extLst>
              <a:ext uri="{FF2B5EF4-FFF2-40B4-BE49-F238E27FC236}">
                <a16:creationId xmlns:a16="http://schemas.microsoft.com/office/drawing/2014/main" id="{FD3F4676-5518-9444-BDEE-D29C61125F9D}"/>
              </a:ext>
            </a:extLst>
          </p:cNvPr>
          <p:cNvSpPr>
            <a:spLocks noGrp="1"/>
          </p:cNvSpPr>
          <p:nvPr>
            <p:ph type="title"/>
          </p:nvPr>
        </p:nvSpPr>
        <p:spPr>
          <a:xfrm>
            <a:off x="609600" y="274638"/>
            <a:ext cx="10972800" cy="792162"/>
          </a:xfrm>
        </p:spPr>
        <p:txBody>
          <a:bodyPr/>
          <a:lstStyle/>
          <a:p>
            <a:r>
              <a:rPr lang="en-US" dirty="0"/>
              <a:t>Click to edit Master title style</a:t>
            </a:r>
          </a:p>
        </p:txBody>
      </p:sp>
    </p:spTree>
    <p:extLst>
      <p:ext uri="{BB962C8B-B14F-4D97-AF65-F5344CB8AC3E}">
        <p14:creationId xmlns:p14="http://schemas.microsoft.com/office/powerpoint/2010/main" val="60401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atin typeface="Avenir Next" panose="020B0503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D096AFF1-429E-3A46-B823-709BF205D6FF}"/>
              </a:ext>
            </a:extLst>
          </p:cNvPr>
          <p:cNvSpPr>
            <a:spLocks noGrp="1"/>
          </p:cNvSpPr>
          <p:nvPr>
            <p:ph type="sldNum" sz="quarter" idx="10"/>
          </p:nvPr>
        </p:nvSpPr>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1171027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normAutofit/>
          </a:bodyPr>
          <a:lstStyle>
            <a:lvl1pPr algn="l">
              <a:defRPr sz="3200" b="1">
                <a:latin typeface="Avenir Next" panose="020B0503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5"/>
            <a:ext cx="6815667" cy="5289545"/>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127497"/>
          </a:xfrm>
        </p:spPr>
        <p:txBody>
          <a:bodyPr>
            <a:normAutofit/>
          </a:bodyPr>
          <a:lstStyle>
            <a:lvl1pPr marL="0" indent="0">
              <a:buNone/>
              <a:defRPr sz="32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a:extLst>
              <a:ext uri="{FF2B5EF4-FFF2-40B4-BE49-F238E27FC236}">
                <a16:creationId xmlns:a16="http://schemas.microsoft.com/office/drawing/2014/main" id="{49D3AEA5-9013-DC44-A936-2B2A38CF463A}"/>
              </a:ext>
            </a:extLst>
          </p:cNvPr>
          <p:cNvSpPr>
            <a:spLocks noGrp="1"/>
          </p:cNvSpPr>
          <p:nvPr>
            <p:ph type="sldNum" sz="quarter" idx="10"/>
          </p:nvPr>
        </p:nvSpPr>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2905329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Autofit/>
          </a:bodyPr>
          <a:lstStyle>
            <a:lvl1pPr algn="l">
              <a:defRPr sz="3200" b="1">
                <a:latin typeface="Avenir Next" panose="020B0503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venir Next"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271462"/>
          </a:xfrm>
        </p:spPr>
        <p:txBody>
          <a:bodyPr>
            <a:noAutofit/>
          </a:bodyPr>
          <a:lstStyle>
            <a:lvl1pPr marL="0" indent="0">
              <a:buNone/>
              <a:defRPr sz="16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2443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371725"/>
            <a:ext cx="10363200" cy="1362075"/>
          </a:xfrm>
        </p:spPr>
        <p:txBody>
          <a:bodyPr anchor="t">
            <a:normAutofit/>
          </a:bodyPr>
          <a:lstStyle>
            <a:lvl1pPr algn="ctr">
              <a:defRPr sz="4400" b="1" cap="none" baseline="0">
                <a:solidFill>
                  <a:srgbClr val="A71830"/>
                </a:solidFill>
                <a:latin typeface="Avenir Next" panose="020B0503020202020204" pitchFamily="34" charset="0"/>
              </a:defRPr>
            </a:lvl1pPr>
          </a:lstStyle>
          <a:p>
            <a:r>
              <a:rPr lang="en-US" dirty="0"/>
              <a:t>Click to edit section header</a:t>
            </a:r>
          </a:p>
        </p:txBody>
      </p:sp>
    </p:spTree>
    <p:extLst>
      <p:ext uri="{BB962C8B-B14F-4D97-AF65-F5344CB8AC3E}">
        <p14:creationId xmlns:p14="http://schemas.microsoft.com/office/powerpoint/2010/main" val="358736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19201"/>
            <a:ext cx="5384800" cy="4571999"/>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199"/>
            <a:ext cx="5384800" cy="4572001"/>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866FD95-C404-3C49-9321-822D8CBEF88D}"/>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2" name="Title 1">
            <a:extLst>
              <a:ext uri="{FF2B5EF4-FFF2-40B4-BE49-F238E27FC236}">
                <a16:creationId xmlns:a16="http://schemas.microsoft.com/office/drawing/2014/main" id="{EA1C0184-1D0A-9342-95B4-07A5FE407F3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481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223427"/>
            <a:ext cx="5386917"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609600" y="1863190"/>
            <a:ext cx="5386917" cy="39280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70" y="1223427"/>
            <a:ext cx="5389033"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p:cNvSpPr>
            <a:spLocks noGrp="1"/>
          </p:cNvSpPr>
          <p:nvPr>
            <p:ph sz="quarter" idx="4"/>
          </p:nvPr>
        </p:nvSpPr>
        <p:spPr>
          <a:xfrm>
            <a:off x="6193370" y="1863190"/>
            <a:ext cx="5389033" cy="39280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50E83C2-DCE3-2349-8FBD-9EEA610AC70D}"/>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11" name="Title 10">
            <a:extLst>
              <a:ext uri="{FF2B5EF4-FFF2-40B4-BE49-F238E27FC236}">
                <a16:creationId xmlns:a16="http://schemas.microsoft.com/office/drawing/2014/main" id="{CD66C50F-9564-1B4F-968D-E52F188493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592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hoto_bg_b">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84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_bg_w">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004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1E9EB-773C-CF49-A0ED-1E5CFD739E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 y="1"/>
            <a:ext cx="12191999" cy="5029200"/>
          </a:xfrm>
          <a:prstGeom prst="rect">
            <a:avLst/>
          </a:prstGeom>
        </p:spPr>
      </p:pic>
      <p:sp>
        <p:nvSpPr>
          <p:cNvPr id="3" name="TextBox 2">
            <a:extLst>
              <a:ext uri="{FF2B5EF4-FFF2-40B4-BE49-F238E27FC236}">
                <a16:creationId xmlns:a16="http://schemas.microsoft.com/office/drawing/2014/main" id="{117223E6-94C3-5946-94E3-1532EA7EF36F}"/>
              </a:ext>
            </a:extLst>
          </p:cNvPr>
          <p:cNvSpPr txBox="1"/>
          <p:nvPr userDrawn="1"/>
        </p:nvSpPr>
        <p:spPr>
          <a:xfrm>
            <a:off x="0" y="5257800"/>
            <a:ext cx="12191999" cy="646331"/>
          </a:xfrm>
          <a:prstGeom prst="rect">
            <a:avLst/>
          </a:prstGeom>
          <a:noFill/>
        </p:spPr>
        <p:txBody>
          <a:bodyPr wrap="square" rtlCol="0">
            <a:spAutoFit/>
          </a:bodyPr>
          <a:lstStyle/>
          <a:p>
            <a:pPr algn="ctr"/>
            <a:r>
              <a:rPr lang="en-US" sz="3600" dirty="0">
                <a:latin typeface="Avenir Next Medium" panose="020B0503020202020204" pitchFamily="34" charset="0"/>
              </a:rPr>
              <a:t>partnering to reach every last one</a:t>
            </a:r>
          </a:p>
        </p:txBody>
      </p:sp>
      <p:sp>
        <p:nvSpPr>
          <p:cNvPr id="7" name="Rectangle 6">
            <a:extLst>
              <a:ext uri="{FF2B5EF4-FFF2-40B4-BE49-F238E27FC236}">
                <a16:creationId xmlns:a16="http://schemas.microsoft.com/office/drawing/2014/main" id="{2B4CEC6C-9018-D342-AA10-7693ABAB872F}"/>
              </a:ext>
            </a:extLst>
          </p:cNvPr>
          <p:cNvSpPr/>
          <p:nvPr userDrawn="1"/>
        </p:nvSpPr>
        <p:spPr>
          <a:xfrm>
            <a:off x="-3" y="5029201"/>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807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atin typeface="Avenir Next" panose="020B0503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D096AFF1-429E-3A46-B823-709BF205D6FF}"/>
              </a:ext>
            </a:extLst>
          </p:cNvPr>
          <p:cNvSpPr>
            <a:spLocks noGrp="1"/>
          </p:cNvSpPr>
          <p:nvPr>
            <p:ph type="sldNum" sz="quarter" idx="10"/>
          </p:nvPr>
        </p:nvSpPr>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1260428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921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21370"/>
            <a:ext cx="10972800" cy="45741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10444"/>
            <a:ext cx="12192000" cy="6868444"/>
          </a:xfrm>
          <a:prstGeom prst="rect">
            <a:avLst/>
          </a:prstGeom>
          <a:gradFill flip="none" rotWithShape="1">
            <a:gsLst>
              <a:gs pos="0">
                <a:schemeClr val="lt1"/>
              </a:gs>
              <a:gs pos="100000">
                <a:schemeClr val="bg1">
                  <a:alpha val="0"/>
                </a:schemeClr>
              </a:gs>
            </a:gsLst>
            <a:lin ang="162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dirty="0"/>
          </a:p>
        </p:txBody>
      </p:sp>
      <p:pic>
        <p:nvPicPr>
          <p:cNvPr id="9" name="Picture 8" descr="footer.png"/>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 y="6578108"/>
            <a:ext cx="12192001" cy="230384"/>
          </a:xfrm>
          <a:prstGeom prst="rect">
            <a:avLst/>
          </a:prstGeom>
        </p:spPr>
      </p:pic>
      <p:sp>
        <p:nvSpPr>
          <p:cNvPr id="10" name="Rectangle 9"/>
          <p:cNvSpPr/>
          <p:nvPr userDrawn="1"/>
        </p:nvSpPr>
        <p:spPr>
          <a:xfrm>
            <a:off x="0" y="6755497"/>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grpSp>
        <p:nvGrpSpPr>
          <p:cNvPr id="8" name="Group 7">
            <a:extLst>
              <a:ext uri="{FF2B5EF4-FFF2-40B4-BE49-F238E27FC236}">
                <a16:creationId xmlns:a16="http://schemas.microsoft.com/office/drawing/2014/main" id="{702BFB94-088D-CF4C-9A26-652A4A657056}"/>
              </a:ext>
            </a:extLst>
          </p:cNvPr>
          <p:cNvGrpSpPr/>
          <p:nvPr userDrawn="1"/>
        </p:nvGrpSpPr>
        <p:grpSpPr>
          <a:xfrm>
            <a:off x="1415483" y="5960843"/>
            <a:ext cx="9366511" cy="640084"/>
            <a:chOff x="1415483" y="5960843"/>
            <a:chExt cx="9366511" cy="640084"/>
          </a:xfrm>
        </p:grpSpPr>
        <p:pic>
          <p:nvPicPr>
            <p:cNvPr id="20" name="Picture 19">
              <a:extLst>
                <a:ext uri="{FF2B5EF4-FFF2-40B4-BE49-F238E27FC236}">
                  <a16:creationId xmlns:a16="http://schemas.microsoft.com/office/drawing/2014/main" id="{484A3098-71DD-C949-AFF4-A80F491935D5}"/>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415483" y="5964096"/>
              <a:ext cx="988868" cy="636831"/>
            </a:xfrm>
            <a:prstGeom prst="rect">
              <a:avLst/>
            </a:prstGeom>
          </p:spPr>
        </p:pic>
        <p:pic>
          <p:nvPicPr>
            <p:cNvPr id="5" name="Picture 4">
              <a:extLst>
                <a:ext uri="{FF2B5EF4-FFF2-40B4-BE49-F238E27FC236}">
                  <a16:creationId xmlns:a16="http://schemas.microsoft.com/office/drawing/2014/main" id="{128888DA-C090-9242-A1B5-BA854809FEF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103477" y="6050125"/>
              <a:ext cx="1678517" cy="522081"/>
            </a:xfrm>
            <a:prstGeom prst="rect">
              <a:avLst/>
            </a:prstGeom>
          </p:spPr>
        </p:pic>
        <p:pic>
          <p:nvPicPr>
            <p:cNvPr id="14" name="Picture 13">
              <a:extLst>
                <a:ext uri="{FF2B5EF4-FFF2-40B4-BE49-F238E27FC236}">
                  <a16:creationId xmlns:a16="http://schemas.microsoft.com/office/drawing/2014/main" id="{61170AFF-C32F-1E42-A6E7-1F14781A271F}"/>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l="10778" t="15692" r="9561" b="18409"/>
            <a:stretch/>
          </p:blipFill>
          <p:spPr>
            <a:xfrm>
              <a:off x="3815244" y="6081435"/>
              <a:ext cx="1565125" cy="495382"/>
            </a:xfrm>
            <a:prstGeom prst="rect">
              <a:avLst/>
            </a:prstGeom>
          </p:spPr>
        </p:pic>
        <p:pic>
          <p:nvPicPr>
            <p:cNvPr id="16" name="Graphic 15">
              <a:extLst>
                <a:ext uri="{FF2B5EF4-FFF2-40B4-BE49-F238E27FC236}">
                  <a16:creationId xmlns:a16="http://schemas.microsoft.com/office/drawing/2014/main" id="{D336160F-E2AE-DB43-B5F6-401BD66EB6E3}"/>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778086" y="5960843"/>
              <a:ext cx="894758" cy="629328"/>
            </a:xfrm>
            <a:prstGeom prst="rect">
              <a:avLst/>
            </a:prstGeom>
          </p:spPr>
        </p:pic>
      </p:grpSp>
      <p:sp>
        <p:nvSpPr>
          <p:cNvPr id="6" name="Slide Number Placeholder 5"/>
          <p:cNvSpPr>
            <a:spLocks noGrp="1"/>
          </p:cNvSpPr>
          <p:nvPr userDrawn="1">
            <p:ph type="sldNum" sz="quarter" idx="4"/>
          </p:nvPr>
        </p:nvSpPr>
        <p:spPr>
          <a:xfrm>
            <a:off x="11582400" y="278866"/>
            <a:ext cx="513080" cy="365125"/>
          </a:xfrm>
          <a:prstGeom prst="rect">
            <a:avLst/>
          </a:prstGeom>
        </p:spPr>
        <p:txBody>
          <a:bodyPr vert="horz" lIns="91440" tIns="45720" rIns="91440" bIns="45720" rtlCol="0" anchor="ctr"/>
          <a:lstStyle>
            <a:lvl1pPr algn="r">
              <a:defRPr sz="1600" b="1" i="0">
                <a:solidFill>
                  <a:srgbClr val="898989"/>
                </a:solidFill>
                <a:latin typeface="Avenir Next" panose="020B0503020202020204" pitchFamily="34" charset="0"/>
              </a:defRPr>
            </a:lvl1p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66121671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85" r:id="rId6"/>
    <p:sldLayoutId id="2147483986" r:id="rId7"/>
    <p:sldLayoutId id="2147483980" r:id="rId8"/>
    <p:sldLayoutId id="2147483979" r:id="rId9"/>
    <p:sldLayoutId id="2147483981" r:id="rId10"/>
    <p:sldLayoutId id="2147483982" r:id="rId11"/>
  </p:sldLayoutIdLst>
  <p:hf hdr="0" ftr="0" dt="0"/>
  <p:txStyles>
    <p:titleStyle>
      <a:lvl1pPr algn="l" defTabSz="457200" rtl="0" eaLnBrk="1" latinLnBrk="0" hangingPunct="1">
        <a:spcBef>
          <a:spcPct val="0"/>
        </a:spcBef>
        <a:buNone/>
        <a:defRPr sz="4400" b="1" i="0" kern="1200">
          <a:solidFill>
            <a:schemeClr val="tx1"/>
          </a:solidFill>
          <a:latin typeface="Avenir Next" panose="020B0503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1pPr>
      <a:lvl2pPr marL="742950" indent="-28575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2pPr>
      <a:lvl3pPr marL="11430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3pPr>
      <a:lvl4pPr marL="16002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4pPr>
      <a:lvl5pPr marL="20574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921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21370"/>
            <a:ext cx="10972800" cy="45741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10444"/>
            <a:ext cx="12192000" cy="6868444"/>
          </a:xfrm>
          <a:prstGeom prst="rect">
            <a:avLst/>
          </a:prstGeom>
          <a:gradFill flip="none" rotWithShape="1">
            <a:gsLst>
              <a:gs pos="0">
                <a:schemeClr val="lt1"/>
              </a:gs>
              <a:gs pos="100000">
                <a:schemeClr val="bg1">
                  <a:alpha val="0"/>
                </a:schemeClr>
              </a:gs>
            </a:gsLst>
            <a:lin ang="162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dirty="0"/>
          </a:p>
        </p:txBody>
      </p:sp>
      <p:pic>
        <p:nvPicPr>
          <p:cNvPr id="9" name="Picture 8" descr="footer.png"/>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 y="6578108"/>
            <a:ext cx="12192001" cy="230384"/>
          </a:xfrm>
          <a:prstGeom prst="rect">
            <a:avLst/>
          </a:prstGeom>
        </p:spPr>
      </p:pic>
      <p:sp>
        <p:nvSpPr>
          <p:cNvPr id="10" name="Rectangle 9"/>
          <p:cNvSpPr/>
          <p:nvPr userDrawn="1"/>
        </p:nvSpPr>
        <p:spPr>
          <a:xfrm>
            <a:off x="0" y="6755497"/>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grpSp>
        <p:nvGrpSpPr>
          <p:cNvPr id="8" name="Group 7">
            <a:extLst>
              <a:ext uri="{FF2B5EF4-FFF2-40B4-BE49-F238E27FC236}">
                <a16:creationId xmlns:a16="http://schemas.microsoft.com/office/drawing/2014/main" id="{702BFB94-088D-CF4C-9A26-652A4A657056}"/>
              </a:ext>
            </a:extLst>
          </p:cNvPr>
          <p:cNvGrpSpPr/>
          <p:nvPr userDrawn="1"/>
        </p:nvGrpSpPr>
        <p:grpSpPr>
          <a:xfrm>
            <a:off x="1415483" y="5960843"/>
            <a:ext cx="9366511" cy="640084"/>
            <a:chOff x="1415483" y="5960843"/>
            <a:chExt cx="9366511" cy="640084"/>
          </a:xfrm>
        </p:grpSpPr>
        <p:pic>
          <p:nvPicPr>
            <p:cNvPr id="20" name="Picture 19">
              <a:extLst>
                <a:ext uri="{FF2B5EF4-FFF2-40B4-BE49-F238E27FC236}">
                  <a16:creationId xmlns:a16="http://schemas.microsoft.com/office/drawing/2014/main" id="{484A3098-71DD-C949-AFF4-A80F491935D5}"/>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415483" y="5964096"/>
              <a:ext cx="988868" cy="636831"/>
            </a:xfrm>
            <a:prstGeom prst="rect">
              <a:avLst/>
            </a:prstGeom>
          </p:spPr>
        </p:pic>
        <p:pic>
          <p:nvPicPr>
            <p:cNvPr id="5" name="Picture 4">
              <a:extLst>
                <a:ext uri="{FF2B5EF4-FFF2-40B4-BE49-F238E27FC236}">
                  <a16:creationId xmlns:a16="http://schemas.microsoft.com/office/drawing/2014/main" id="{128888DA-C090-9242-A1B5-BA854809FEF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103477" y="6050125"/>
              <a:ext cx="1678517" cy="522081"/>
            </a:xfrm>
            <a:prstGeom prst="rect">
              <a:avLst/>
            </a:prstGeom>
          </p:spPr>
        </p:pic>
        <p:pic>
          <p:nvPicPr>
            <p:cNvPr id="14" name="Picture 13">
              <a:extLst>
                <a:ext uri="{FF2B5EF4-FFF2-40B4-BE49-F238E27FC236}">
                  <a16:creationId xmlns:a16="http://schemas.microsoft.com/office/drawing/2014/main" id="{61170AFF-C32F-1E42-A6E7-1F14781A271F}"/>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l="10778" t="15692" r="9561" b="18409"/>
            <a:stretch/>
          </p:blipFill>
          <p:spPr>
            <a:xfrm>
              <a:off x="3815244" y="6081435"/>
              <a:ext cx="1565125" cy="495382"/>
            </a:xfrm>
            <a:prstGeom prst="rect">
              <a:avLst/>
            </a:prstGeom>
          </p:spPr>
        </p:pic>
        <p:pic>
          <p:nvPicPr>
            <p:cNvPr id="16" name="Graphic 15">
              <a:extLst>
                <a:ext uri="{FF2B5EF4-FFF2-40B4-BE49-F238E27FC236}">
                  <a16:creationId xmlns:a16="http://schemas.microsoft.com/office/drawing/2014/main" id="{D336160F-E2AE-DB43-B5F6-401BD66EB6E3}"/>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778086" y="5960843"/>
              <a:ext cx="894758" cy="629328"/>
            </a:xfrm>
            <a:prstGeom prst="rect">
              <a:avLst/>
            </a:prstGeom>
          </p:spPr>
        </p:pic>
      </p:grpSp>
      <p:sp>
        <p:nvSpPr>
          <p:cNvPr id="6" name="Slide Number Placeholder 5"/>
          <p:cNvSpPr>
            <a:spLocks noGrp="1"/>
          </p:cNvSpPr>
          <p:nvPr userDrawn="1">
            <p:ph type="sldNum" sz="quarter" idx="4"/>
          </p:nvPr>
        </p:nvSpPr>
        <p:spPr>
          <a:xfrm>
            <a:off x="11582400" y="278866"/>
            <a:ext cx="513080" cy="365125"/>
          </a:xfrm>
          <a:prstGeom prst="rect">
            <a:avLst/>
          </a:prstGeom>
        </p:spPr>
        <p:txBody>
          <a:bodyPr vert="horz" lIns="91440" tIns="45720" rIns="91440" bIns="45720" rtlCol="0" anchor="ctr"/>
          <a:lstStyle>
            <a:lvl1pPr algn="r">
              <a:defRPr sz="1600" b="1" i="0">
                <a:solidFill>
                  <a:srgbClr val="898989"/>
                </a:solidFill>
                <a:latin typeface="Avenir Next" panose="020B0503020202020204" pitchFamily="34" charset="0"/>
              </a:defRPr>
            </a:lvl1p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2759853120"/>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hdr="0" ftr="0" dt="0"/>
  <p:txStyles>
    <p:titleStyle>
      <a:lvl1pPr algn="l" defTabSz="457200" rtl="0" eaLnBrk="1" latinLnBrk="0" hangingPunct="1">
        <a:spcBef>
          <a:spcPct val="0"/>
        </a:spcBef>
        <a:buNone/>
        <a:defRPr sz="4400" b="1" i="0" kern="1200">
          <a:solidFill>
            <a:schemeClr val="tx1"/>
          </a:solidFill>
          <a:latin typeface="Avenir Next" panose="020B0503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1pPr>
      <a:lvl2pPr marL="742950" indent="-28575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2pPr>
      <a:lvl3pPr marL="11430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3pPr>
      <a:lvl4pPr marL="16002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4pPr>
      <a:lvl5pPr marL="20574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Excel_Worksheet1.xlsx"/></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26EE-7734-4C0E-A90F-F064D54EE0F9}"/>
              </a:ext>
            </a:extLst>
          </p:cNvPr>
          <p:cNvSpPr>
            <a:spLocks noGrp="1"/>
          </p:cNvSpPr>
          <p:nvPr>
            <p:ph type="ctrTitle"/>
          </p:nvPr>
        </p:nvSpPr>
        <p:spPr/>
        <p:txBody>
          <a:bodyPr>
            <a:normAutofit/>
          </a:bodyPr>
          <a:lstStyle/>
          <a:p>
            <a:r>
              <a:rPr lang="en-US" dirty="0"/>
              <a:t>Maintaining HIV Epidemic Control Gains During COVID-19</a:t>
            </a:r>
          </a:p>
        </p:txBody>
      </p:sp>
      <p:sp>
        <p:nvSpPr>
          <p:cNvPr id="3" name="Subtitle 2">
            <a:extLst>
              <a:ext uri="{FF2B5EF4-FFF2-40B4-BE49-F238E27FC236}">
                <a16:creationId xmlns:a16="http://schemas.microsoft.com/office/drawing/2014/main" id="{2CBE4072-D549-4618-98E1-2F8F844E5D5F}"/>
              </a:ext>
            </a:extLst>
          </p:cNvPr>
          <p:cNvSpPr>
            <a:spLocks noGrp="1"/>
          </p:cNvSpPr>
          <p:nvPr>
            <p:ph type="subTitle" idx="1"/>
          </p:nvPr>
        </p:nvSpPr>
        <p:spPr/>
        <p:txBody>
          <a:bodyPr>
            <a:normAutofit fontScale="85000" lnSpcReduction="20000"/>
          </a:bodyPr>
          <a:lstStyle/>
          <a:p>
            <a:r>
              <a:rPr lang="en-US" b="0" dirty="0"/>
              <a:t>FCI New Foundations of Hope </a:t>
            </a:r>
          </a:p>
          <a:p>
            <a:r>
              <a:rPr lang="en-US" dirty="0"/>
              <a:t>The Luke Commission</a:t>
            </a:r>
          </a:p>
          <a:p>
            <a:r>
              <a:rPr lang="en-US" b="0" dirty="0"/>
              <a:t>May 19, 2021</a:t>
            </a:r>
          </a:p>
        </p:txBody>
      </p:sp>
    </p:spTree>
    <p:extLst>
      <p:ext uri="{BB962C8B-B14F-4D97-AF65-F5344CB8AC3E}">
        <p14:creationId xmlns:p14="http://schemas.microsoft.com/office/powerpoint/2010/main" val="1709418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A363C-776F-6C44-9E8C-1D03E549EDD9}"/>
              </a:ext>
            </a:extLst>
          </p:cNvPr>
          <p:cNvSpPr txBox="1"/>
          <p:nvPr/>
        </p:nvSpPr>
        <p:spPr>
          <a:xfrm>
            <a:off x="3112851" y="2801566"/>
            <a:ext cx="540372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Data slide on PrEP</a:t>
            </a:r>
          </a:p>
        </p:txBody>
      </p:sp>
      <p:graphicFrame>
        <p:nvGraphicFramePr>
          <p:cNvPr id="11" name="Content Placeholder 10">
            <a:extLst>
              <a:ext uri="{FF2B5EF4-FFF2-40B4-BE49-F238E27FC236}">
                <a16:creationId xmlns:a16="http://schemas.microsoft.com/office/drawing/2014/main" id="{5AD1D86A-68BE-4081-895C-D0735764B78E}"/>
              </a:ext>
            </a:extLst>
          </p:cNvPr>
          <p:cNvGraphicFramePr>
            <a:graphicFrameLocks noGrp="1"/>
          </p:cNvGraphicFramePr>
          <p:nvPr>
            <p:ph idx="1"/>
            <p:extLst>
              <p:ext uri="{D42A27DB-BD31-4B8C-83A1-F6EECF244321}">
                <p14:modId xmlns:p14="http://schemas.microsoft.com/office/powerpoint/2010/main" val="570650864"/>
              </p:ext>
            </p:extLst>
          </p:nvPr>
        </p:nvGraphicFramePr>
        <p:xfrm>
          <a:off x="609600" y="1672172"/>
          <a:ext cx="10972800" cy="442382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CBD35FB3-597D-4840-98DF-2764CE42F958}"/>
              </a:ext>
            </a:extLst>
          </p:cNvPr>
          <p:cNvSpPr>
            <a:spLocks noGrp="1"/>
          </p:cNvSpPr>
          <p:nvPr>
            <p:ph type="title"/>
          </p:nvPr>
        </p:nvSpPr>
        <p:spPr>
          <a:xfrm>
            <a:off x="609600" y="579438"/>
            <a:ext cx="10972800" cy="792162"/>
          </a:xfrm>
        </p:spPr>
        <p:txBody>
          <a:bodyPr>
            <a:noAutofit/>
          </a:bodyPr>
          <a:lstStyle/>
          <a:p>
            <a:r>
              <a:rPr lang="en-US" sz="4000" dirty="0"/>
              <a:t>Viral Load Suppression FY20Q3-FY21Q2, Including COVID-19 Surge, TLC, Eswatini</a:t>
            </a:r>
          </a:p>
        </p:txBody>
      </p:sp>
      <p:sp>
        <p:nvSpPr>
          <p:cNvPr id="4" name="TextBox 3">
            <a:extLst>
              <a:ext uri="{FF2B5EF4-FFF2-40B4-BE49-F238E27FC236}">
                <a16:creationId xmlns:a16="http://schemas.microsoft.com/office/drawing/2014/main" id="{891930EE-2E16-4C1E-8640-3E0AD8B6A3A2}"/>
              </a:ext>
            </a:extLst>
          </p:cNvPr>
          <p:cNvSpPr txBox="1"/>
          <p:nvPr/>
        </p:nvSpPr>
        <p:spPr>
          <a:xfrm>
            <a:off x="8077200" y="4419600"/>
            <a:ext cx="2590800" cy="33855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venir Next" panose="020B0503020202020204" pitchFamily="34" charset="0"/>
              </a:rPr>
              <a:t>COVID-19 SURGE</a:t>
            </a:r>
          </a:p>
        </p:txBody>
      </p:sp>
      <p:sp>
        <p:nvSpPr>
          <p:cNvPr id="5" name="Slide Number Placeholder 4">
            <a:extLst>
              <a:ext uri="{FF2B5EF4-FFF2-40B4-BE49-F238E27FC236}">
                <a16:creationId xmlns:a16="http://schemas.microsoft.com/office/drawing/2014/main" id="{719BE38D-D9F3-3E49-BEE8-A16EF453D2FE}"/>
              </a:ext>
            </a:extLst>
          </p:cNvPr>
          <p:cNvSpPr>
            <a:spLocks noGrp="1"/>
          </p:cNvSpPr>
          <p:nvPr>
            <p:ph type="sldNum" sz="quarter" idx="10"/>
          </p:nvPr>
        </p:nvSpPr>
        <p:spPr/>
        <p:txBody>
          <a:bodyPr/>
          <a:lstStyle/>
          <a:p>
            <a:fld id="{2FE93496-40D8-FD4D-948C-46CB5A38207E}" type="slidenum">
              <a:rPr lang="en-US" smtClean="0"/>
              <a:pPr/>
              <a:t>10</a:t>
            </a:fld>
            <a:endParaRPr lang="en-US" dirty="0"/>
          </a:p>
        </p:txBody>
      </p:sp>
    </p:spTree>
    <p:extLst>
      <p:ext uri="{BB962C8B-B14F-4D97-AF65-F5344CB8AC3E}">
        <p14:creationId xmlns:p14="http://schemas.microsoft.com/office/powerpoint/2010/main" val="2628141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D9DA73-41B0-5D4B-BD66-0E4554EE176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93496-40D8-FD4D-948C-46CB5A38207E}" type="slidenum">
              <a:rPr kumimoji="0" lang="en-US" sz="1600" b="1" i="0" u="none" strike="noStrike" kern="1200" cap="none" spc="0" normalizeH="0" baseline="0" noProof="0" smtClean="0">
                <a:ln>
                  <a:noFill/>
                </a:ln>
                <a:solidFill>
                  <a:srgbClr val="898989"/>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1" i="0" u="none" strike="noStrike" kern="1200" cap="none" spc="0" normalizeH="0" baseline="0" noProof="0" dirty="0">
              <a:ln>
                <a:noFill/>
              </a:ln>
              <a:solidFill>
                <a:srgbClr val="898989"/>
              </a:solidFill>
              <a:effectLst/>
              <a:uLnTx/>
              <a:uFillTx/>
              <a:latin typeface="Avenir Next" panose="020B0503020202020204" pitchFamily="34" charset="0"/>
              <a:ea typeface="+mn-ea"/>
              <a:cs typeface="+mn-cs"/>
            </a:endParaRPr>
          </a:p>
        </p:txBody>
      </p:sp>
      <p:sp>
        <p:nvSpPr>
          <p:cNvPr id="4" name="Title 3">
            <a:extLst>
              <a:ext uri="{FF2B5EF4-FFF2-40B4-BE49-F238E27FC236}">
                <a16:creationId xmlns:a16="http://schemas.microsoft.com/office/drawing/2014/main" id="{14F8D26C-CF10-6C49-BCE4-ED1BB147ED47}"/>
              </a:ext>
            </a:extLst>
          </p:cNvPr>
          <p:cNvSpPr>
            <a:spLocks noGrp="1"/>
          </p:cNvSpPr>
          <p:nvPr>
            <p:ph type="title"/>
          </p:nvPr>
        </p:nvSpPr>
        <p:spPr/>
        <p:txBody>
          <a:bodyPr/>
          <a:lstStyle/>
          <a:p>
            <a:r>
              <a:rPr lang="en-US" dirty="0"/>
              <a:t>Summary of Male Data</a:t>
            </a:r>
          </a:p>
        </p:txBody>
      </p:sp>
      <p:graphicFrame>
        <p:nvGraphicFramePr>
          <p:cNvPr id="12" name="Object 11">
            <a:extLst>
              <a:ext uri="{FF2B5EF4-FFF2-40B4-BE49-F238E27FC236}">
                <a16:creationId xmlns:a16="http://schemas.microsoft.com/office/drawing/2014/main" id="{59C68C5F-A244-244C-A308-802ECBDF25F4}"/>
              </a:ext>
            </a:extLst>
          </p:cNvPr>
          <p:cNvGraphicFramePr>
            <a:graphicFrameLocks noChangeAspect="1"/>
          </p:cNvGraphicFramePr>
          <p:nvPr>
            <p:extLst>
              <p:ext uri="{D42A27DB-BD31-4B8C-83A1-F6EECF244321}">
                <p14:modId xmlns:p14="http://schemas.microsoft.com/office/powerpoint/2010/main" val="2443082073"/>
              </p:ext>
            </p:extLst>
          </p:nvPr>
        </p:nvGraphicFramePr>
        <p:xfrm>
          <a:off x="609599" y="1219200"/>
          <a:ext cx="10972801" cy="3923711"/>
        </p:xfrm>
        <a:graphic>
          <a:graphicData uri="http://schemas.openxmlformats.org/presentationml/2006/ole">
            <mc:AlternateContent xmlns:mc="http://schemas.openxmlformats.org/markup-compatibility/2006">
              <mc:Choice xmlns:v="urn:schemas-microsoft-com:vml" Requires="v">
                <p:oleObj spid="_x0000_s2078" name="Worksheet" r:id="rId4" imgW="8204200" imgH="2933700" progId="Excel.Sheet.12">
                  <p:embed/>
                </p:oleObj>
              </mc:Choice>
              <mc:Fallback>
                <p:oleObj name="Worksheet" r:id="rId4" imgW="8204200" imgH="2933700" progId="Excel.Sheet.12">
                  <p:embed/>
                  <p:pic>
                    <p:nvPicPr>
                      <p:cNvPr id="12" name="Object 11">
                        <a:extLst>
                          <a:ext uri="{FF2B5EF4-FFF2-40B4-BE49-F238E27FC236}">
                            <a16:creationId xmlns:a16="http://schemas.microsoft.com/office/drawing/2014/main" id="{59C68C5F-A244-244C-A308-802ECBDF25F4}"/>
                          </a:ext>
                        </a:extLst>
                      </p:cNvPr>
                      <p:cNvPicPr/>
                      <p:nvPr/>
                    </p:nvPicPr>
                    <p:blipFill>
                      <a:blip r:embed="rId5"/>
                      <a:stretch>
                        <a:fillRect/>
                      </a:stretch>
                    </p:blipFill>
                    <p:spPr>
                      <a:xfrm>
                        <a:off x="609599" y="1219200"/>
                        <a:ext cx="10972801" cy="3923711"/>
                      </a:xfrm>
                      <a:prstGeom prst="rect">
                        <a:avLst/>
                      </a:prstGeom>
                    </p:spPr>
                  </p:pic>
                </p:oleObj>
              </mc:Fallback>
            </mc:AlternateContent>
          </a:graphicData>
        </a:graphic>
      </p:graphicFrame>
    </p:spTree>
    <p:extLst>
      <p:ext uri="{BB962C8B-B14F-4D97-AF65-F5344CB8AC3E}">
        <p14:creationId xmlns:p14="http://schemas.microsoft.com/office/powerpoint/2010/main" val="343219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110F5-519E-0D42-A577-CA24FC19940C}"/>
              </a:ext>
            </a:extLst>
          </p:cNvPr>
          <p:cNvGrpSpPr/>
          <p:nvPr/>
        </p:nvGrpSpPr>
        <p:grpSpPr>
          <a:xfrm>
            <a:off x="1676400" y="946383"/>
            <a:ext cx="9677400" cy="4965233"/>
            <a:chOff x="1905000" y="1219200"/>
            <a:chExt cx="9196417" cy="4718453"/>
          </a:xfrm>
        </p:grpSpPr>
        <p:pic>
          <p:nvPicPr>
            <p:cNvPr id="4" name="Picture 3">
              <a:extLst>
                <a:ext uri="{FF2B5EF4-FFF2-40B4-BE49-F238E27FC236}">
                  <a16:creationId xmlns:a16="http://schemas.microsoft.com/office/drawing/2014/main" id="{613B9734-9831-AF4A-B338-79ABEC7585E9}"/>
                </a:ext>
              </a:extLst>
            </p:cNvPr>
            <p:cNvPicPr>
              <a:picLocks noChangeAspect="1"/>
            </p:cNvPicPr>
            <p:nvPr/>
          </p:nvPicPr>
          <p:blipFill rotWithShape="1">
            <a:blip r:embed="rId3">
              <a:extLst>
                <a:ext uri="{28A0092B-C50C-407E-A947-70E740481C1C}">
                  <a14:useLocalDpi xmlns:a14="http://schemas.microsoft.com/office/drawing/2010/main" val="0"/>
                </a:ext>
              </a:extLst>
            </a:blip>
            <a:srcRect t="5900"/>
            <a:stretch/>
          </p:blipFill>
          <p:spPr>
            <a:xfrm>
              <a:off x="1905000" y="1219200"/>
              <a:ext cx="9196417" cy="4718453"/>
            </a:xfrm>
            <a:prstGeom prst="rect">
              <a:avLst/>
            </a:prstGeom>
          </p:spPr>
        </p:pic>
        <p:sp>
          <p:nvSpPr>
            <p:cNvPr id="5" name="Rectangle 4">
              <a:extLst>
                <a:ext uri="{FF2B5EF4-FFF2-40B4-BE49-F238E27FC236}">
                  <a16:creationId xmlns:a16="http://schemas.microsoft.com/office/drawing/2014/main" id="{2BB0259E-53B7-FA49-8D60-52F67DF400DC}"/>
                </a:ext>
              </a:extLst>
            </p:cNvPr>
            <p:cNvSpPr/>
            <p:nvPr/>
          </p:nvSpPr>
          <p:spPr>
            <a:xfrm>
              <a:off x="9954260" y="1828800"/>
              <a:ext cx="637540" cy="487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3A64DAE-24DC-6F4D-A9B3-B95AC093C9BE}"/>
                </a:ext>
              </a:extLst>
            </p:cNvPr>
            <p:cNvSpPr/>
            <p:nvPr/>
          </p:nvSpPr>
          <p:spPr>
            <a:xfrm>
              <a:off x="9525001" y="5029199"/>
              <a:ext cx="365760" cy="908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97B346C9-B3E5-724D-A363-5F915796013E}"/>
              </a:ext>
            </a:extLst>
          </p:cNvPr>
          <p:cNvSpPr>
            <a:spLocks noGrp="1"/>
          </p:cNvSpPr>
          <p:nvPr>
            <p:ph type="sldNum" sz="quarter" idx="10"/>
          </p:nvPr>
        </p:nvSpPr>
        <p:spPr/>
        <p:txBody>
          <a:bodyPr/>
          <a:lstStyle/>
          <a:p>
            <a:fld id="{2FE93496-40D8-FD4D-948C-46CB5A38207E}" type="slidenum">
              <a:rPr lang="en-US" smtClean="0"/>
              <a:pPr/>
              <a:t>12</a:t>
            </a:fld>
            <a:endParaRPr lang="en-US" dirty="0"/>
          </a:p>
        </p:txBody>
      </p:sp>
      <p:sp>
        <p:nvSpPr>
          <p:cNvPr id="3" name="Title 2">
            <a:extLst>
              <a:ext uri="{FF2B5EF4-FFF2-40B4-BE49-F238E27FC236}">
                <a16:creationId xmlns:a16="http://schemas.microsoft.com/office/drawing/2014/main" id="{CBD35FB3-597D-4840-98DF-2764CE42F958}"/>
              </a:ext>
            </a:extLst>
          </p:cNvPr>
          <p:cNvSpPr>
            <a:spLocks noGrp="1"/>
          </p:cNvSpPr>
          <p:nvPr>
            <p:ph type="title"/>
          </p:nvPr>
        </p:nvSpPr>
        <p:spPr/>
        <p:txBody>
          <a:bodyPr>
            <a:normAutofit/>
          </a:bodyPr>
          <a:lstStyle/>
          <a:p>
            <a:r>
              <a:rPr lang="en-US" dirty="0" err="1"/>
              <a:t>PrEP</a:t>
            </a:r>
            <a:r>
              <a:rPr lang="en-US" dirty="0"/>
              <a:t> Initiations, Oct. 2019 - Apr. 2021</a:t>
            </a:r>
          </a:p>
        </p:txBody>
      </p:sp>
    </p:spTree>
    <p:extLst>
      <p:ext uri="{BB962C8B-B14F-4D97-AF65-F5344CB8AC3E}">
        <p14:creationId xmlns:p14="http://schemas.microsoft.com/office/powerpoint/2010/main" val="111412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10C0F7-3E38-CF4E-8B91-FDE430339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602"/>
            <a:ext cx="12192000" cy="6432796"/>
          </a:xfrm>
          <a:prstGeom prst="rect">
            <a:avLst/>
          </a:prstGeom>
        </p:spPr>
      </p:pic>
      <p:sp>
        <p:nvSpPr>
          <p:cNvPr id="2" name="Rectangle 1">
            <a:extLst>
              <a:ext uri="{FF2B5EF4-FFF2-40B4-BE49-F238E27FC236}">
                <a16:creationId xmlns:a16="http://schemas.microsoft.com/office/drawing/2014/main" id="{6B9A006E-B594-CC43-8F06-85255A1AA694}"/>
              </a:ext>
            </a:extLst>
          </p:cNvPr>
          <p:cNvSpPr/>
          <p:nvPr/>
        </p:nvSpPr>
        <p:spPr>
          <a:xfrm>
            <a:off x="2743200" y="545068"/>
            <a:ext cx="591829" cy="369332"/>
          </a:xfrm>
          <a:prstGeom prst="rect">
            <a:avLst/>
          </a:prstGeom>
          <a:solidFill>
            <a:schemeClr val="bg1"/>
          </a:solidFill>
        </p:spPr>
        <p:txBody>
          <a:bodyPr wrap="none">
            <a:spAutoFit/>
          </a:bodyPr>
          <a:lstStyle/>
          <a:p>
            <a:r>
              <a:rPr lang="en-US" b="1" dirty="0">
                <a:latin typeface="Avenir Next" panose="020B0503020202020204" pitchFamily="34" charset="0"/>
              </a:rPr>
              <a:t>HIV</a:t>
            </a:r>
            <a:endParaRPr lang="en-US" dirty="0"/>
          </a:p>
        </p:txBody>
      </p:sp>
      <p:sp>
        <p:nvSpPr>
          <p:cNvPr id="4" name="Rectangle 3">
            <a:extLst>
              <a:ext uri="{FF2B5EF4-FFF2-40B4-BE49-F238E27FC236}">
                <a16:creationId xmlns:a16="http://schemas.microsoft.com/office/drawing/2014/main" id="{EAC27B8D-5979-554A-8F24-58C71FE94B20}"/>
              </a:ext>
            </a:extLst>
          </p:cNvPr>
          <p:cNvSpPr/>
          <p:nvPr/>
        </p:nvSpPr>
        <p:spPr>
          <a:xfrm>
            <a:off x="685800" y="545068"/>
            <a:ext cx="1186543" cy="369332"/>
          </a:xfrm>
          <a:prstGeom prst="rect">
            <a:avLst/>
          </a:prstGeom>
          <a:solidFill>
            <a:schemeClr val="bg1"/>
          </a:solidFill>
        </p:spPr>
        <p:txBody>
          <a:bodyPr wrap="none">
            <a:spAutoFit/>
          </a:bodyPr>
          <a:lstStyle/>
          <a:p>
            <a:r>
              <a:rPr lang="en-US" b="1" dirty="0">
                <a:latin typeface="Avenir Next" panose="020B0503020202020204" pitchFamily="34" charset="0"/>
              </a:rPr>
              <a:t>Diabetes</a:t>
            </a:r>
            <a:endParaRPr lang="en-US" dirty="0"/>
          </a:p>
        </p:txBody>
      </p:sp>
      <p:sp>
        <p:nvSpPr>
          <p:cNvPr id="5" name="Rectangle 4">
            <a:extLst>
              <a:ext uri="{FF2B5EF4-FFF2-40B4-BE49-F238E27FC236}">
                <a16:creationId xmlns:a16="http://schemas.microsoft.com/office/drawing/2014/main" id="{2ABCD2BE-8F55-3B4F-9E48-921A6CA85FE5}"/>
              </a:ext>
            </a:extLst>
          </p:cNvPr>
          <p:cNvSpPr/>
          <p:nvPr/>
        </p:nvSpPr>
        <p:spPr>
          <a:xfrm>
            <a:off x="3962400" y="545068"/>
            <a:ext cx="1707519" cy="369332"/>
          </a:xfrm>
          <a:prstGeom prst="rect">
            <a:avLst/>
          </a:prstGeom>
          <a:solidFill>
            <a:schemeClr val="bg1"/>
          </a:solidFill>
        </p:spPr>
        <p:txBody>
          <a:bodyPr wrap="none">
            <a:spAutoFit/>
          </a:bodyPr>
          <a:lstStyle/>
          <a:p>
            <a:r>
              <a:rPr lang="en-US" b="1" dirty="0">
                <a:latin typeface="Avenir Next" panose="020B0503020202020204" pitchFamily="34" charset="0"/>
              </a:rPr>
              <a:t>Hypertension</a:t>
            </a:r>
            <a:endParaRPr lang="en-US" dirty="0"/>
          </a:p>
        </p:txBody>
      </p:sp>
      <p:sp>
        <p:nvSpPr>
          <p:cNvPr id="6" name="Rectangle 5">
            <a:extLst>
              <a:ext uri="{FF2B5EF4-FFF2-40B4-BE49-F238E27FC236}">
                <a16:creationId xmlns:a16="http://schemas.microsoft.com/office/drawing/2014/main" id="{3A3E1BA6-66E5-744F-850F-DD6BEFEDDF85}"/>
              </a:ext>
            </a:extLst>
          </p:cNvPr>
          <p:cNvSpPr/>
          <p:nvPr/>
        </p:nvSpPr>
        <p:spPr>
          <a:xfrm>
            <a:off x="6039249" y="545068"/>
            <a:ext cx="1067921" cy="369332"/>
          </a:xfrm>
          <a:prstGeom prst="rect">
            <a:avLst/>
          </a:prstGeom>
          <a:solidFill>
            <a:schemeClr val="bg1"/>
          </a:solidFill>
        </p:spPr>
        <p:txBody>
          <a:bodyPr wrap="none">
            <a:spAutoFit/>
          </a:bodyPr>
          <a:lstStyle/>
          <a:p>
            <a:r>
              <a:rPr lang="en-US" b="1" dirty="0">
                <a:latin typeface="Avenir Next" panose="020B0503020202020204" pitchFamily="34" charset="0"/>
              </a:rPr>
              <a:t>Obesity</a:t>
            </a:r>
            <a:endParaRPr lang="en-US" dirty="0"/>
          </a:p>
        </p:txBody>
      </p:sp>
      <p:sp>
        <p:nvSpPr>
          <p:cNvPr id="7" name="Rectangle 6">
            <a:extLst>
              <a:ext uri="{FF2B5EF4-FFF2-40B4-BE49-F238E27FC236}">
                <a16:creationId xmlns:a16="http://schemas.microsoft.com/office/drawing/2014/main" id="{3431805F-5475-564A-B498-03E7E7F28C78}"/>
              </a:ext>
            </a:extLst>
          </p:cNvPr>
          <p:cNvSpPr/>
          <p:nvPr/>
        </p:nvSpPr>
        <p:spPr>
          <a:xfrm>
            <a:off x="7848600" y="545068"/>
            <a:ext cx="974947" cy="369332"/>
          </a:xfrm>
          <a:prstGeom prst="rect">
            <a:avLst/>
          </a:prstGeom>
          <a:solidFill>
            <a:schemeClr val="bg1"/>
          </a:solidFill>
        </p:spPr>
        <p:txBody>
          <a:bodyPr wrap="none">
            <a:spAutoFit/>
          </a:bodyPr>
          <a:lstStyle/>
          <a:p>
            <a:r>
              <a:rPr lang="en-US" b="1" dirty="0">
                <a:latin typeface="Avenir Next" panose="020B0503020202020204" pitchFamily="34" charset="0"/>
              </a:rPr>
              <a:t>Elderly</a:t>
            </a:r>
            <a:endParaRPr lang="en-US" dirty="0"/>
          </a:p>
        </p:txBody>
      </p:sp>
      <p:sp>
        <p:nvSpPr>
          <p:cNvPr id="8" name="Rectangle 7">
            <a:extLst>
              <a:ext uri="{FF2B5EF4-FFF2-40B4-BE49-F238E27FC236}">
                <a16:creationId xmlns:a16="http://schemas.microsoft.com/office/drawing/2014/main" id="{F74EDACA-3A30-8542-83CC-1558993388BA}"/>
              </a:ext>
            </a:extLst>
          </p:cNvPr>
          <p:cNvSpPr/>
          <p:nvPr/>
        </p:nvSpPr>
        <p:spPr>
          <a:xfrm>
            <a:off x="9220200" y="405825"/>
            <a:ext cx="1676400" cy="584775"/>
          </a:xfrm>
          <a:prstGeom prst="rect">
            <a:avLst/>
          </a:prstGeom>
          <a:solidFill>
            <a:schemeClr val="bg1"/>
          </a:solidFill>
        </p:spPr>
        <p:txBody>
          <a:bodyPr wrap="square">
            <a:spAutoFit/>
          </a:bodyPr>
          <a:lstStyle/>
          <a:p>
            <a:pPr algn="ctr"/>
            <a:r>
              <a:rPr lang="en-US" sz="1600" b="1" dirty="0">
                <a:latin typeface="Avenir Next" panose="020B0503020202020204" pitchFamily="34" charset="0"/>
              </a:rPr>
              <a:t>No </a:t>
            </a:r>
          </a:p>
          <a:p>
            <a:pPr algn="ctr"/>
            <a:r>
              <a:rPr lang="en-US" sz="1600" b="1" dirty="0">
                <a:latin typeface="Avenir Next" panose="020B0503020202020204" pitchFamily="34" charset="0"/>
              </a:rPr>
              <a:t>Comorbidities</a:t>
            </a:r>
            <a:endParaRPr lang="en-US" sz="1600" dirty="0"/>
          </a:p>
        </p:txBody>
      </p:sp>
      <p:sp>
        <p:nvSpPr>
          <p:cNvPr id="9" name="Rectangle 8">
            <a:extLst>
              <a:ext uri="{FF2B5EF4-FFF2-40B4-BE49-F238E27FC236}">
                <a16:creationId xmlns:a16="http://schemas.microsoft.com/office/drawing/2014/main" id="{55856CE0-5514-A04F-9B78-AF4611D0BC16}"/>
              </a:ext>
            </a:extLst>
          </p:cNvPr>
          <p:cNvSpPr/>
          <p:nvPr/>
        </p:nvSpPr>
        <p:spPr>
          <a:xfrm>
            <a:off x="10896600" y="83403"/>
            <a:ext cx="1247795" cy="646331"/>
          </a:xfrm>
          <a:prstGeom prst="rect">
            <a:avLst/>
          </a:prstGeom>
          <a:solidFill>
            <a:schemeClr val="bg1"/>
          </a:solidFill>
        </p:spPr>
        <p:txBody>
          <a:bodyPr wrap="square">
            <a:spAutoFit/>
          </a:bodyPr>
          <a:lstStyle/>
          <a:p>
            <a:r>
              <a:rPr lang="en-US" b="1" dirty="0">
                <a:latin typeface="Avenir Next" panose="020B0503020202020204" pitchFamily="34" charset="0"/>
              </a:rPr>
              <a:t>Final Outcome</a:t>
            </a:r>
            <a:endParaRPr lang="en-US" dirty="0"/>
          </a:p>
        </p:txBody>
      </p:sp>
      <p:sp>
        <p:nvSpPr>
          <p:cNvPr id="10" name="Rectangle 9">
            <a:extLst>
              <a:ext uri="{FF2B5EF4-FFF2-40B4-BE49-F238E27FC236}">
                <a16:creationId xmlns:a16="http://schemas.microsoft.com/office/drawing/2014/main" id="{658674EB-8669-F445-A098-560489655F18}"/>
              </a:ext>
            </a:extLst>
          </p:cNvPr>
          <p:cNvSpPr/>
          <p:nvPr/>
        </p:nvSpPr>
        <p:spPr>
          <a:xfrm>
            <a:off x="11187249" y="729734"/>
            <a:ext cx="1676400" cy="900246"/>
          </a:xfrm>
          <a:prstGeom prst="rect">
            <a:avLst/>
          </a:prstGeom>
          <a:solidFill>
            <a:schemeClr val="bg1"/>
          </a:solidFill>
        </p:spPr>
        <p:txBody>
          <a:bodyPr wrap="square">
            <a:spAutoFit/>
          </a:bodyPr>
          <a:lstStyle/>
          <a:p>
            <a:r>
              <a:rPr lang="en-US" sz="1050" b="1" dirty="0">
                <a:latin typeface="Avenir Next" panose="020B0503020202020204" pitchFamily="34" charset="0"/>
              </a:rPr>
              <a:t>Deceased</a:t>
            </a:r>
          </a:p>
          <a:p>
            <a:r>
              <a:rPr lang="en-US" sz="1050" b="1" dirty="0">
                <a:latin typeface="Avenir Next" panose="020B0503020202020204" pitchFamily="34" charset="0"/>
              </a:rPr>
              <a:t>Discharged</a:t>
            </a:r>
          </a:p>
          <a:p>
            <a:r>
              <a:rPr lang="en-US" sz="1050" b="1" dirty="0">
                <a:latin typeface="Avenir Next" panose="020B0503020202020204" pitchFamily="34" charset="0"/>
              </a:rPr>
              <a:t>Left AMA</a:t>
            </a:r>
          </a:p>
          <a:p>
            <a:r>
              <a:rPr lang="en-US" sz="1050" b="1" dirty="0">
                <a:latin typeface="Avenir Next" panose="020B0503020202020204" pitchFamily="34" charset="0"/>
              </a:rPr>
              <a:t>Still Admitted</a:t>
            </a:r>
          </a:p>
          <a:p>
            <a:r>
              <a:rPr lang="en-US" sz="1050" b="1" dirty="0">
                <a:latin typeface="Avenir Next" panose="020B0503020202020204" pitchFamily="34" charset="0"/>
              </a:rPr>
              <a:t>Transferred</a:t>
            </a:r>
            <a:endParaRPr lang="en-US" sz="1050" dirty="0"/>
          </a:p>
        </p:txBody>
      </p:sp>
      <p:sp>
        <p:nvSpPr>
          <p:cNvPr id="11" name="Rectangle 10">
            <a:extLst>
              <a:ext uri="{FF2B5EF4-FFF2-40B4-BE49-F238E27FC236}">
                <a16:creationId xmlns:a16="http://schemas.microsoft.com/office/drawing/2014/main" id="{68094328-BB1F-C34B-B8B9-EE9F595CC66F}"/>
              </a:ext>
            </a:extLst>
          </p:cNvPr>
          <p:cNvSpPr/>
          <p:nvPr/>
        </p:nvSpPr>
        <p:spPr>
          <a:xfrm>
            <a:off x="-1" y="27936"/>
            <a:ext cx="6248401" cy="584775"/>
          </a:xfrm>
          <a:prstGeom prst="rect">
            <a:avLst/>
          </a:prstGeom>
          <a:solidFill>
            <a:schemeClr val="bg1"/>
          </a:solidFill>
        </p:spPr>
        <p:txBody>
          <a:bodyPr wrap="square">
            <a:spAutoFit/>
          </a:bodyPr>
          <a:lstStyle/>
          <a:p>
            <a:r>
              <a:rPr lang="en-US" sz="3200" b="1" dirty="0">
                <a:latin typeface="Avenir Next" panose="020B0503020202020204" pitchFamily="34" charset="0"/>
              </a:rPr>
              <a:t>Outcomes by Comorbidities</a:t>
            </a:r>
            <a:endParaRPr lang="en-US" sz="3200" dirty="0"/>
          </a:p>
        </p:txBody>
      </p:sp>
    </p:spTree>
    <p:extLst>
      <p:ext uri="{BB962C8B-B14F-4D97-AF65-F5344CB8AC3E}">
        <p14:creationId xmlns:p14="http://schemas.microsoft.com/office/powerpoint/2010/main" val="383593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8ECB72D-DAE1-44EA-9240-6CFC5759AC45}"/>
              </a:ext>
            </a:extLst>
          </p:cNvPr>
          <p:cNvGraphicFramePr>
            <a:graphicFrameLocks noGrp="1"/>
          </p:cNvGraphicFramePr>
          <p:nvPr>
            <p:ph idx="1"/>
            <p:extLst>
              <p:ext uri="{D42A27DB-BD31-4B8C-83A1-F6EECF244321}">
                <p14:modId xmlns:p14="http://schemas.microsoft.com/office/powerpoint/2010/main" val="497640230"/>
              </p:ext>
            </p:extLst>
          </p:nvPr>
        </p:nvGraphicFramePr>
        <p:xfrm>
          <a:off x="762000" y="1676400"/>
          <a:ext cx="10820400" cy="3829765"/>
        </p:xfrm>
        <a:graphic>
          <a:graphicData uri="http://schemas.openxmlformats.org/drawingml/2006/table">
            <a:tbl>
              <a:tblPr firstRow="1" bandRow="1">
                <a:tableStyleId>{5C22544A-7EE6-4342-B048-85BDC9FD1C3A}</a:tableStyleId>
              </a:tblPr>
              <a:tblGrid>
                <a:gridCol w="3606800">
                  <a:extLst>
                    <a:ext uri="{9D8B030D-6E8A-4147-A177-3AD203B41FA5}">
                      <a16:colId xmlns:a16="http://schemas.microsoft.com/office/drawing/2014/main" val="3106326382"/>
                    </a:ext>
                  </a:extLst>
                </a:gridCol>
                <a:gridCol w="3606800">
                  <a:extLst>
                    <a:ext uri="{9D8B030D-6E8A-4147-A177-3AD203B41FA5}">
                      <a16:colId xmlns:a16="http://schemas.microsoft.com/office/drawing/2014/main" val="3673763717"/>
                    </a:ext>
                  </a:extLst>
                </a:gridCol>
                <a:gridCol w="3606800">
                  <a:extLst>
                    <a:ext uri="{9D8B030D-6E8A-4147-A177-3AD203B41FA5}">
                      <a16:colId xmlns:a16="http://schemas.microsoft.com/office/drawing/2014/main" val="1975652028"/>
                    </a:ext>
                  </a:extLst>
                </a:gridCol>
              </a:tblGrid>
              <a:tr h="925115">
                <a:tc>
                  <a:txBody>
                    <a:bodyPr/>
                    <a:lstStyle/>
                    <a:p>
                      <a:r>
                        <a:rPr lang="en-US" sz="2800" b="1" dirty="0">
                          <a:latin typeface="Avenir Next" panose="020B0503020202020204" pitchFamily="34" charset="0"/>
                        </a:rPr>
                        <a:t>Comorbidity</a:t>
                      </a:r>
                    </a:p>
                  </a:txBody>
                  <a:tcPr/>
                </a:tc>
                <a:tc>
                  <a:txBody>
                    <a:bodyPr/>
                    <a:lstStyle/>
                    <a:p>
                      <a:pPr algn="ctr"/>
                      <a:r>
                        <a:rPr lang="en-US" sz="2800" b="1" dirty="0">
                          <a:latin typeface="Avenir Next" panose="020B0503020202020204" pitchFamily="34" charset="0"/>
                        </a:rPr>
                        <a:t>Relative Risk of Death (unadjusted)</a:t>
                      </a:r>
                    </a:p>
                  </a:txBody>
                  <a:tcPr/>
                </a:tc>
                <a:tc>
                  <a:txBody>
                    <a:bodyPr/>
                    <a:lstStyle/>
                    <a:p>
                      <a:pPr algn="ctr"/>
                      <a:r>
                        <a:rPr lang="en-US" sz="2800" b="1" dirty="0">
                          <a:latin typeface="Avenir Next" panose="020B0503020202020204" pitchFamily="34" charset="0"/>
                        </a:rPr>
                        <a:t>95% Confidence Interval</a:t>
                      </a:r>
                    </a:p>
                  </a:txBody>
                  <a:tcPr/>
                </a:tc>
                <a:extLst>
                  <a:ext uri="{0D108BD9-81ED-4DB2-BD59-A6C34878D82A}">
                    <a16:rowId xmlns:a16="http://schemas.microsoft.com/office/drawing/2014/main" val="3720265361"/>
                  </a:ext>
                </a:extLst>
              </a:tr>
              <a:tr h="576977">
                <a:tc>
                  <a:txBody>
                    <a:bodyPr/>
                    <a:lstStyle/>
                    <a:p>
                      <a:r>
                        <a:rPr lang="en-US" sz="2800" b="1" dirty="0">
                          <a:latin typeface="Avenir Next" panose="020B0503020202020204" pitchFamily="34" charset="0"/>
                        </a:rPr>
                        <a:t>HIV</a:t>
                      </a:r>
                    </a:p>
                  </a:txBody>
                  <a:tcPr/>
                </a:tc>
                <a:tc>
                  <a:txBody>
                    <a:bodyPr/>
                    <a:lstStyle/>
                    <a:p>
                      <a:pPr algn="ctr"/>
                      <a:r>
                        <a:rPr lang="en-US" sz="2800" b="1" dirty="0">
                          <a:latin typeface="Avenir Next" panose="020B0503020202020204" pitchFamily="34" charset="0"/>
                        </a:rPr>
                        <a:t>1.6</a:t>
                      </a:r>
                    </a:p>
                  </a:txBody>
                  <a:tcPr/>
                </a:tc>
                <a:tc>
                  <a:txBody>
                    <a:bodyPr/>
                    <a:lstStyle/>
                    <a:p>
                      <a:pPr algn="ctr"/>
                      <a:r>
                        <a:rPr lang="en-US" sz="2800" b="1" dirty="0">
                          <a:latin typeface="Avenir Next" panose="020B0503020202020204" pitchFamily="34" charset="0"/>
                        </a:rPr>
                        <a:t>0.8, 3.6</a:t>
                      </a:r>
                    </a:p>
                  </a:txBody>
                  <a:tcPr/>
                </a:tc>
                <a:extLst>
                  <a:ext uri="{0D108BD9-81ED-4DB2-BD59-A6C34878D82A}">
                    <a16:rowId xmlns:a16="http://schemas.microsoft.com/office/drawing/2014/main" val="3625546601"/>
                  </a:ext>
                </a:extLst>
              </a:tr>
              <a:tr h="576977">
                <a:tc>
                  <a:txBody>
                    <a:bodyPr/>
                    <a:lstStyle/>
                    <a:p>
                      <a:r>
                        <a:rPr lang="en-US" sz="2800" b="1" dirty="0">
                          <a:latin typeface="Avenir Next" panose="020B0503020202020204" pitchFamily="34" charset="0"/>
                        </a:rPr>
                        <a:t>Diabetes</a:t>
                      </a:r>
                    </a:p>
                  </a:txBody>
                  <a:tcPr/>
                </a:tc>
                <a:tc>
                  <a:txBody>
                    <a:bodyPr/>
                    <a:lstStyle/>
                    <a:p>
                      <a:pPr algn="ctr"/>
                      <a:r>
                        <a:rPr lang="en-US" sz="2800" b="1" dirty="0">
                          <a:highlight>
                            <a:srgbClr val="FFFF00"/>
                          </a:highlight>
                          <a:latin typeface="Avenir Next" panose="020B0503020202020204" pitchFamily="34" charset="0"/>
                        </a:rPr>
                        <a:t>2.7</a:t>
                      </a:r>
                    </a:p>
                  </a:txBody>
                  <a:tcPr/>
                </a:tc>
                <a:tc>
                  <a:txBody>
                    <a:bodyPr/>
                    <a:lstStyle/>
                    <a:p>
                      <a:pPr algn="ctr"/>
                      <a:r>
                        <a:rPr lang="en-US" sz="2800" b="1" dirty="0">
                          <a:latin typeface="Avenir Next" panose="020B0503020202020204" pitchFamily="34" charset="0"/>
                        </a:rPr>
                        <a:t>1.3, 5.5</a:t>
                      </a:r>
                    </a:p>
                  </a:txBody>
                  <a:tcPr/>
                </a:tc>
                <a:extLst>
                  <a:ext uri="{0D108BD9-81ED-4DB2-BD59-A6C34878D82A}">
                    <a16:rowId xmlns:a16="http://schemas.microsoft.com/office/drawing/2014/main" val="3115158877"/>
                  </a:ext>
                </a:extLst>
              </a:tr>
              <a:tr h="576977">
                <a:tc>
                  <a:txBody>
                    <a:bodyPr/>
                    <a:lstStyle/>
                    <a:p>
                      <a:r>
                        <a:rPr lang="en-US" sz="2800" b="1" dirty="0">
                          <a:latin typeface="Avenir Next" panose="020B0503020202020204" pitchFamily="34" charset="0"/>
                        </a:rPr>
                        <a:t>Obesity</a:t>
                      </a:r>
                    </a:p>
                  </a:txBody>
                  <a:tcPr/>
                </a:tc>
                <a:tc>
                  <a:txBody>
                    <a:bodyPr/>
                    <a:lstStyle/>
                    <a:p>
                      <a:pPr algn="ctr"/>
                      <a:r>
                        <a:rPr lang="en-US" sz="2800" b="1" dirty="0">
                          <a:highlight>
                            <a:srgbClr val="FFFF00"/>
                          </a:highlight>
                          <a:latin typeface="Avenir Next" panose="020B0503020202020204" pitchFamily="34" charset="0"/>
                        </a:rPr>
                        <a:t>2.1</a:t>
                      </a:r>
                    </a:p>
                  </a:txBody>
                  <a:tcPr/>
                </a:tc>
                <a:tc>
                  <a:txBody>
                    <a:bodyPr/>
                    <a:lstStyle/>
                    <a:p>
                      <a:pPr algn="ctr"/>
                      <a:r>
                        <a:rPr lang="en-US" sz="2800" b="1" dirty="0">
                          <a:latin typeface="Avenir Next" panose="020B0503020202020204" pitchFamily="34" charset="0"/>
                        </a:rPr>
                        <a:t>1.02, 4.4</a:t>
                      </a:r>
                    </a:p>
                  </a:txBody>
                  <a:tcPr/>
                </a:tc>
                <a:extLst>
                  <a:ext uri="{0D108BD9-81ED-4DB2-BD59-A6C34878D82A}">
                    <a16:rowId xmlns:a16="http://schemas.microsoft.com/office/drawing/2014/main" val="1486694228"/>
                  </a:ext>
                </a:extLst>
              </a:tr>
              <a:tr h="576977">
                <a:tc>
                  <a:txBody>
                    <a:bodyPr/>
                    <a:lstStyle/>
                    <a:p>
                      <a:r>
                        <a:rPr lang="en-US" sz="2800" b="1" dirty="0">
                          <a:latin typeface="Avenir Next" panose="020B0503020202020204" pitchFamily="34" charset="0"/>
                        </a:rPr>
                        <a:t>Hypertension</a:t>
                      </a:r>
                    </a:p>
                  </a:txBody>
                  <a:tcPr/>
                </a:tc>
                <a:tc>
                  <a:txBody>
                    <a:bodyPr/>
                    <a:lstStyle/>
                    <a:p>
                      <a:pPr algn="ctr"/>
                      <a:r>
                        <a:rPr lang="en-US" sz="2800" b="1" dirty="0">
                          <a:highlight>
                            <a:srgbClr val="FFFF00"/>
                          </a:highlight>
                          <a:latin typeface="Avenir Next" panose="020B0503020202020204" pitchFamily="34" charset="0"/>
                        </a:rPr>
                        <a:t>2.5</a:t>
                      </a:r>
                    </a:p>
                  </a:txBody>
                  <a:tcPr/>
                </a:tc>
                <a:tc>
                  <a:txBody>
                    <a:bodyPr/>
                    <a:lstStyle/>
                    <a:p>
                      <a:pPr algn="ctr"/>
                      <a:r>
                        <a:rPr lang="en-US" sz="2800" b="1" dirty="0">
                          <a:latin typeface="Avenir Next" panose="020B0503020202020204" pitchFamily="34" charset="0"/>
                        </a:rPr>
                        <a:t>1.2, 5.1</a:t>
                      </a:r>
                    </a:p>
                  </a:txBody>
                  <a:tcPr/>
                </a:tc>
                <a:extLst>
                  <a:ext uri="{0D108BD9-81ED-4DB2-BD59-A6C34878D82A}">
                    <a16:rowId xmlns:a16="http://schemas.microsoft.com/office/drawing/2014/main" val="2906631494"/>
                  </a:ext>
                </a:extLst>
              </a:tr>
              <a:tr h="576977">
                <a:tc>
                  <a:txBody>
                    <a:bodyPr/>
                    <a:lstStyle/>
                    <a:p>
                      <a:r>
                        <a:rPr lang="en-US" sz="2800" b="1" dirty="0">
                          <a:latin typeface="Avenir Next" panose="020B0503020202020204" pitchFamily="34" charset="0"/>
                        </a:rPr>
                        <a:t>No comorbidity</a:t>
                      </a:r>
                    </a:p>
                  </a:txBody>
                  <a:tcPr/>
                </a:tc>
                <a:tc>
                  <a:txBody>
                    <a:bodyPr/>
                    <a:lstStyle/>
                    <a:p>
                      <a:pPr algn="ctr"/>
                      <a:r>
                        <a:rPr lang="en-US" sz="2800" b="1" dirty="0">
                          <a:latin typeface="Avenir Next" panose="020B0503020202020204" pitchFamily="34" charset="0"/>
                        </a:rPr>
                        <a:t>1.0</a:t>
                      </a:r>
                    </a:p>
                  </a:txBody>
                  <a:tcPr/>
                </a:tc>
                <a:tc>
                  <a:txBody>
                    <a:bodyPr/>
                    <a:lstStyle/>
                    <a:p>
                      <a:pPr algn="ctr"/>
                      <a:r>
                        <a:rPr lang="en-US" sz="2800" b="1" dirty="0">
                          <a:latin typeface="Avenir Next" panose="020B0503020202020204" pitchFamily="34" charset="0"/>
                        </a:rPr>
                        <a:t>Referent group</a:t>
                      </a:r>
                    </a:p>
                  </a:txBody>
                  <a:tcPr/>
                </a:tc>
                <a:extLst>
                  <a:ext uri="{0D108BD9-81ED-4DB2-BD59-A6C34878D82A}">
                    <a16:rowId xmlns:a16="http://schemas.microsoft.com/office/drawing/2014/main" val="1760663468"/>
                  </a:ext>
                </a:extLst>
              </a:tr>
            </a:tbl>
          </a:graphicData>
        </a:graphic>
      </p:graphicFrame>
      <p:sp>
        <p:nvSpPr>
          <p:cNvPr id="3" name="Slide Number Placeholder 2">
            <a:extLst>
              <a:ext uri="{FF2B5EF4-FFF2-40B4-BE49-F238E27FC236}">
                <a16:creationId xmlns:a16="http://schemas.microsoft.com/office/drawing/2014/main" id="{D17EE3A9-EAB0-450C-9483-1063CBECAB6C}"/>
              </a:ext>
            </a:extLst>
          </p:cNvPr>
          <p:cNvSpPr>
            <a:spLocks noGrp="1"/>
          </p:cNvSpPr>
          <p:nvPr>
            <p:ph type="sldNum" sz="quarter" idx="10"/>
          </p:nvPr>
        </p:nvSpPr>
        <p:spPr/>
        <p:txBody>
          <a:bodyPr/>
          <a:lstStyle/>
          <a:p>
            <a:fld id="{2FE93496-40D8-FD4D-948C-46CB5A38207E}" type="slidenum">
              <a:rPr lang="en-US" smtClean="0"/>
              <a:pPr/>
              <a:t>14</a:t>
            </a:fld>
            <a:endParaRPr lang="en-US" dirty="0"/>
          </a:p>
        </p:txBody>
      </p:sp>
      <p:sp>
        <p:nvSpPr>
          <p:cNvPr id="4" name="Title 3">
            <a:extLst>
              <a:ext uri="{FF2B5EF4-FFF2-40B4-BE49-F238E27FC236}">
                <a16:creationId xmlns:a16="http://schemas.microsoft.com/office/drawing/2014/main" id="{5A4F2194-A1B1-4691-85CB-753F0F6BEAD3}"/>
              </a:ext>
            </a:extLst>
          </p:cNvPr>
          <p:cNvSpPr>
            <a:spLocks noGrp="1"/>
          </p:cNvSpPr>
          <p:nvPr>
            <p:ph type="title"/>
          </p:nvPr>
        </p:nvSpPr>
        <p:spPr>
          <a:xfrm>
            <a:off x="609600" y="579438"/>
            <a:ext cx="11201400" cy="792162"/>
          </a:xfrm>
        </p:spPr>
        <p:txBody>
          <a:bodyPr>
            <a:noAutofit/>
          </a:bodyPr>
          <a:lstStyle/>
          <a:p>
            <a:r>
              <a:rPr lang="en-US" sz="3300" dirty="0"/>
              <a:t>Comorbidities Associated with Significantly Increased Risk of Death: Diabetes, Obesity, Hypertension</a:t>
            </a:r>
          </a:p>
        </p:txBody>
      </p:sp>
    </p:spTree>
    <p:extLst>
      <p:ext uri="{BB962C8B-B14F-4D97-AF65-F5344CB8AC3E}">
        <p14:creationId xmlns:p14="http://schemas.microsoft.com/office/powerpoint/2010/main" val="9291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96E28F-93F9-1D4D-91AB-716108A2EF0D}"/>
              </a:ext>
            </a:extLst>
          </p:cNvPr>
          <p:cNvSpPr>
            <a:spLocks noGrp="1"/>
          </p:cNvSpPr>
          <p:nvPr>
            <p:ph idx="1"/>
          </p:nvPr>
        </p:nvSpPr>
        <p:spPr>
          <a:xfrm>
            <a:off x="5562600" y="2743200"/>
            <a:ext cx="6019800" cy="4038600"/>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dirty="0"/>
              <a:t>Messages of Hope</a:t>
            </a:r>
          </a:p>
          <a:p>
            <a:pPr indent="-228600" defTabSz="914400">
              <a:lnSpc>
                <a:spcPct val="90000"/>
              </a:lnSpc>
              <a:buFont typeface="Arial" panose="020B0604020202020204" pitchFamily="34" charset="0"/>
              <a:buChar char="•"/>
            </a:pPr>
            <a:r>
              <a:rPr lang="en-US" dirty="0"/>
              <a:t>Screening for testing eligibility</a:t>
            </a:r>
          </a:p>
          <a:p>
            <a:pPr indent="-228600" defTabSz="914400">
              <a:lnSpc>
                <a:spcPct val="90000"/>
              </a:lnSpc>
              <a:buFont typeface="Arial" panose="020B0604020202020204" pitchFamily="34" charset="0"/>
              <a:buChar char="•"/>
            </a:pPr>
            <a:r>
              <a:rPr lang="en-US" dirty="0"/>
              <a:t>Contact tracing</a:t>
            </a:r>
          </a:p>
          <a:p>
            <a:pPr indent="-228600" defTabSz="914400">
              <a:lnSpc>
                <a:spcPct val="90000"/>
              </a:lnSpc>
              <a:buFont typeface="Arial" panose="020B0604020202020204" pitchFamily="34" charset="0"/>
              <a:buChar char="•"/>
            </a:pPr>
            <a:r>
              <a:rPr lang="en-US" dirty="0"/>
              <a:t>Destigmatized, client-centered care</a:t>
            </a:r>
          </a:p>
          <a:p>
            <a:pPr indent="-228600" defTabSz="914400">
              <a:lnSpc>
                <a:spcPct val="90000"/>
              </a:lnSpc>
              <a:buFont typeface="Arial" panose="020B0604020202020204" pitchFamily="34" charset="0"/>
              <a:buChar char="•"/>
            </a:pPr>
            <a:r>
              <a:rPr lang="en-US" dirty="0"/>
              <a:t>Psychosocial support</a:t>
            </a:r>
          </a:p>
          <a:p>
            <a:pPr indent="-228600" defTabSz="914400">
              <a:lnSpc>
                <a:spcPct val="90000"/>
              </a:lnSpc>
              <a:buFont typeface="Arial" panose="020B0604020202020204" pitchFamily="34" charset="0"/>
              <a:buChar char="•"/>
            </a:pPr>
            <a:endParaRPr lang="en-US" sz="2200" dirty="0">
              <a:latin typeface="+mn-lt"/>
            </a:endParaRPr>
          </a:p>
          <a:p>
            <a:pPr indent="-228600" defTabSz="914400">
              <a:lnSpc>
                <a:spcPct val="90000"/>
              </a:lnSpc>
              <a:buFont typeface="Arial" panose="020B0604020202020204" pitchFamily="34" charset="0"/>
              <a:buChar char="•"/>
            </a:pPr>
            <a:endParaRPr lang="en-US" sz="2200" dirty="0">
              <a:latin typeface="+mn-lt"/>
            </a:endParaRPr>
          </a:p>
          <a:p>
            <a:pPr lvl="1" indent="-228600" defTabSz="914400">
              <a:lnSpc>
                <a:spcPct val="90000"/>
              </a:lnSpc>
              <a:buFont typeface="Arial" panose="020B0604020202020204" pitchFamily="34" charset="0"/>
              <a:buChar char="•"/>
            </a:pPr>
            <a:endParaRPr lang="en-US" sz="2200" dirty="0">
              <a:latin typeface="+mn-lt"/>
            </a:endParaRPr>
          </a:p>
        </p:txBody>
      </p:sp>
      <p:sp>
        <p:nvSpPr>
          <p:cNvPr id="3" name="Slide Number Placeholder 2">
            <a:extLst>
              <a:ext uri="{FF2B5EF4-FFF2-40B4-BE49-F238E27FC236}">
                <a16:creationId xmlns:a16="http://schemas.microsoft.com/office/drawing/2014/main" id="{0D82A279-E53E-3544-9D66-7B3BE02BFEBF}"/>
              </a:ext>
            </a:extLst>
          </p:cNvPr>
          <p:cNvSpPr>
            <a:spLocks noGrp="1"/>
          </p:cNvSpPr>
          <p:nvPr>
            <p:ph type="sldNum" sz="quarter" idx="10"/>
          </p:nvPr>
        </p:nvSpPr>
        <p:spPr/>
        <p:txBody>
          <a:bodyPr vert="horz" lIns="91440" tIns="45720" rIns="91440" bIns="45720" rtlCol="0" anchor="ctr">
            <a:normAutofit/>
          </a:bodyPr>
          <a:lstStyle/>
          <a:p>
            <a:pPr>
              <a:spcAft>
                <a:spcPts val="600"/>
              </a:spcAft>
              <a:defRPr/>
            </a:pPr>
            <a:fld id="{2FE93496-40D8-FD4D-948C-46CB5A38207E}" type="slidenum">
              <a:rPr lang="en-US" sz="1200" b="0" smtClean="0">
                <a:solidFill>
                  <a:prstClr val="black">
                    <a:tint val="75000"/>
                  </a:prstClr>
                </a:solidFill>
                <a:latin typeface="Calibri" panose="020F0502020204030204"/>
              </a:rPr>
              <a:pPr>
                <a:spcAft>
                  <a:spcPts val="600"/>
                </a:spcAft>
                <a:defRPr/>
              </a:pPr>
              <a:t>15</a:t>
            </a:fld>
            <a:endParaRPr lang="en-US" sz="1200" b="0">
              <a:solidFill>
                <a:prstClr val="black">
                  <a:tint val="75000"/>
                </a:prstClr>
              </a:solidFill>
              <a:latin typeface="Calibri" panose="020F0502020204030204"/>
            </a:endParaRPr>
          </a:p>
        </p:txBody>
      </p:sp>
      <p:sp>
        <p:nvSpPr>
          <p:cNvPr id="6" name="Title 5">
            <a:extLst>
              <a:ext uri="{FF2B5EF4-FFF2-40B4-BE49-F238E27FC236}">
                <a16:creationId xmlns:a16="http://schemas.microsoft.com/office/drawing/2014/main" id="{E4461E53-5F69-2047-9754-BA7A35B8F3C4}"/>
              </a:ext>
            </a:extLst>
          </p:cNvPr>
          <p:cNvSpPr>
            <a:spLocks noGrp="1"/>
          </p:cNvSpPr>
          <p:nvPr>
            <p:ph type="title"/>
          </p:nvPr>
        </p:nvSpPr>
        <p:spPr>
          <a:xfrm>
            <a:off x="5562600" y="381000"/>
            <a:ext cx="6019800" cy="1905000"/>
          </a:xfrm>
        </p:spPr>
        <p:txBody>
          <a:bodyPr>
            <a:normAutofit fontScale="90000"/>
          </a:bodyPr>
          <a:lstStyle/>
          <a:p>
            <a:r>
              <a:rPr lang="en-US" dirty="0"/>
              <a:t>Program Priorities for HIV Needed for  COVID-19</a:t>
            </a:r>
          </a:p>
        </p:txBody>
      </p:sp>
      <p:pic>
        <p:nvPicPr>
          <p:cNvPr id="5" name="Picture 4">
            <a:extLst>
              <a:ext uri="{FF2B5EF4-FFF2-40B4-BE49-F238E27FC236}">
                <a16:creationId xmlns:a16="http://schemas.microsoft.com/office/drawing/2014/main" id="{AD58019C-538F-458B-806D-9FE90E52E61A}"/>
              </a:ext>
            </a:extLst>
          </p:cNvPr>
          <p:cNvPicPr>
            <a:picLocks noChangeAspect="1"/>
          </p:cNvPicPr>
          <p:nvPr/>
        </p:nvPicPr>
        <p:blipFill rotWithShape="1">
          <a:blip r:embed="rId3"/>
          <a:srcRect l="2426" r="124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770024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67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3A8C36-C881-EB41-9BC2-0E1FC02A76A7}"/>
              </a:ext>
            </a:extLst>
          </p:cNvPr>
          <p:cNvSpPr>
            <a:spLocks noGrp="1"/>
          </p:cNvSpPr>
          <p:nvPr>
            <p:ph idx="1"/>
          </p:nvPr>
        </p:nvSpPr>
        <p:spPr/>
        <p:txBody>
          <a:bodyPr>
            <a:normAutofit/>
          </a:bodyPr>
          <a:lstStyle/>
          <a:p>
            <a:r>
              <a:rPr lang="en-US" dirty="0"/>
              <a:t>TLC is committed to collaborating, learning, and adapting to challenges in order to provide compassionate, comprehensive care </a:t>
            </a:r>
          </a:p>
          <a:p>
            <a:r>
              <a:rPr lang="en-US" dirty="0"/>
              <a:t>All TLC services, including HIV, TB, and COVID-19 care, are part of a comprehensive health care platform</a:t>
            </a:r>
          </a:p>
          <a:p>
            <a:r>
              <a:rPr lang="en-US" dirty="0"/>
              <a:t>TLC welcomes each patient as a father, mother, brother, sister or child</a:t>
            </a:r>
          </a:p>
          <a:p>
            <a:r>
              <a:rPr lang="en-US" dirty="0"/>
              <a:t>TLC support and trainings through FCI continues today</a:t>
            </a:r>
          </a:p>
        </p:txBody>
      </p:sp>
      <p:sp>
        <p:nvSpPr>
          <p:cNvPr id="3" name="Slide Number Placeholder 2">
            <a:extLst>
              <a:ext uri="{FF2B5EF4-FFF2-40B4-BE49-F238E27FC236}">
                <a16:creationId xmlns:a16="http://schemas.microsoft.com/office/drawing/2014/main" id="{9C884A83-766C-484E-B2F4-3175B190589A}"/>
              </a:ext>
            </a:extLst>
          </p:cNvPr>
          <p:cNvSpPr>
            <a:spLocks noGrp="1"/>
          </p:cNvSpPr>
          <p:nvPr>
            <p:ph type="sldNum" sz="quarter" idx="10"/>
          </p:nvPr>
        </p:nvSpPr>
        <p:spPr/>
        <p:txBody>
          <a:bodyPr/>
          <a:lstStyle/>
          <a:p>
            <a:fld id="{2FE93496-40D8-FD4D-948C-46CB5A38207E}" type="slidenum">
              <a:rPr lang="en-US" smtClean="0"/>
              <a:pPr/>
              <a:t>2</a:t>
            </a:fld>
            <a:endParaRPr lang="en-US" dirty="0"/>
          </a:p>
        </p:txBody>
      </p:sp>
      <p:sp>
        <p:nvSpPr>
          <p:cNvPr id="4" name="Title 3">
            <a:extLst>
              <a:ext uri="{FF2B5EF4-FFF2-40B4-BE49-F238E27FC236}">
                <a16:creationId xmlns:a16="http://schemas.microsoft.com/office/drawing/2014/main" id="{08C163E1-4D80-EA41-B10A-DEDFBE379586}"/>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843326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82D68-75FF-3347-9304-7217E93BCE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1" t="19840" r="1223" b="17967"/>
          <a:stretch/>
        </p:blipFill>
        <p:spPr>
          <a:xfrm>
            <a:off x="0" y="2057400"/>
            <a:ext cx="12192000" cy="3505200"/>
          </a:xfrm>
          <a:prstGeom prst="rect">
            <a:avLst/>
          </a:prstGeom>
          <a:effectLst>
            <a:softEdge rad="25400"/>
          </a:effectLst>
        </p:spPr>
      </p:pic>
      <p:sp>
        <p:nvSpPr>
          <p:cNvPr id="2" name="Title 1">
            <a:extLst>
              <a:ext uri="{FF2B5EF4-FFF2-40B4-BE49-F238E27FC236}">
                <a16:creationId xmlns:a16="http://schemas.microsoft.com/office/drawing/2014/main" id="{756C9F6E-F8D6-184F-BCA2-717E9234028B}"/>
              </a:ext>
            </a:extLst>
          </p:cNvPr>
          <p:cNvSpPr>
            <a:spLocks noGrp="1"/>
          </p:cNvSpPr>
          <p:nvPr>
            <p:ph type="title"/>
          </p:nvPr>
        </p:nvSpPr>
        <p:spPr>
          <a:xfrm>
            <a:off x="0" y="609600"/>
            <a:ext cx="12192000" cy="868362"/>
          </a:xfrm>
        </p:spPr>
        <p:txBody>
          <a:bodyPr>
            <a:normAutofit/>
          </a:bodyPr>
          <a:lstStyle/>
          <a:p>
            <a:r>
              <a:rPr lang="en-US" dirty="0"/>
              <a:t>FCI Training, TLC Miracle Campus, 03/23/21</a:t>
            </a:r>
          </a:p>
        </p:txBody>
      </p:sp>
      <p:sp>
        <p:nvSpPr>
          <p:cNvPr id="4" name="Slide Number Placeholder 3">
            <a:extLst>
              <a:ext uri="{FF2B5EF4-FFF2-40B4-BE49-F238E27FC236}">
                <a16:creationId xmlns:a16="http://schemas.microsoft.com/office/drawing/2014/main" id="{E633084A-005D-D849-800D-6432A368FB18}"/>
              </a:ext>
            </a:extLst>
          </p:cNvPr>
          <p:cNvSpPr>
            <a:spLocks noGrp="1"/>
          </p:cNvSpPr>
          <p:nvPr>
            <p:ph type="sldNum" sz="quarter" idx="10"/>
          </p:nvPr>
        </p:nvSpPr>
        <p:spPr/>
        <p:txBody>
          <a:bodyPr/>
          <a:lstStyle/>
          <a:p>
            <a:fld id="{2FE93496-40D8-FD4D-948C-46CB5A38207E}" type="slidenum">
              <a:rPr lang="en-US" smtClean="0"/>
              <a:pPr/>
              <a:t>3</a:t>
            </a:fld>
            <a:endParaRPr lang="en-US" dirty="0"/>
          </a:p>
        </p:txBody>
      </p:sp>
    </p:spTree>
    <p:extLst>
      <p:ext uri="{BB962C8B-B14F-4D97-AF65-F5344CB8AC3E}">
        <p14:creationId xmlns:p14="http://schemas.microsoft.com/office/powerpoint/2010/main" val="2014336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9F6E-F8D6-184F-BCA2-717E9234028B}"/>
              </a:ext>
            </a:extLst>
          </p:cNvPr>
          <p:cNvSpPr>
            <a:spLocks noGrp="1"/>
          </p:cNvSpPr>
          <p:nvPr>
            <p:ph type="title"/>
          </p:nvPr>
        </p:nvSpPr>
        <p:spPr>
          <a:xfrm>
            <a:off x="609600" y="609600"/>
            <a:ext cx="10972800" cy="868362"/>
          </a:xfrm>
        </p:spPr>
        <p:txBody>
          <a:bodyPr>
            <a:normAutofit/>
          </a:bodyPr>
          <a:lstStyle/>
          <a:p>
            <a:r>
              <a:rPr lang="en-US" dirty="0"/>
              <a:t>FCI Training, </a:t>
            </a:r>
            <a:r>
              <a:rPr lang="en-US" dirty="0" err="1"/>
              <a:t>Hhohho</a:t>
            </a:r>
            <a:r>
              <a:rPr lang="en-US" dirty="0"/>
              <a:t> Region, 04/27/21 </a:t>
            </a:r>
          </a:p>
        </p:txBody>
      </p:sp>
      <p:sp>
        <p:nvSpPr>
          <p:cNvPr id="4" name="Slide Number Placeholder 3">
            <a:extLst>
              <a:ext uri="{FF2B5EF4-FFF2-40B4-BE49-F238E27FC236}">
                <a16:creationId xmlns:a16="http://schemas.microsoft.com/office/drawing/2014/main" id="{E633084A-005D-D849-800D-6432A368FB18}"/>
              </a:ext>
            </a:extLst>
          </p:cNvPr>
          <p:cNvSpPr>
            <a:spLocks noGrp="1"/>
          </p:cNvSpPr>
          <p:nvPr>
            <p:ph type="sldNum" sz="quarter" idx="10"/>
          </p:nvPr>
        </p:nvSpPr>
        <p:spPr/>
        <p:txBody>
          <a:bodyPr/>
          <a:lstStyle/>
          <a:p>
            <a:fld id="{2FE93496-40D8-FD4D-948C-46CB5A38207E}" type="slidenum">
              <a:rPr lang="en-US" smtClean="0"/>
              <a:pPr/>
              <a:t>4</a:t>
            </a:fld>
            <a:endParaRPr lang="en-US" dirty="0"/>
          </a:p>
        </p:txBody>
      </p:sp>
      <p:pic>
        <p:nvPicPr>
          <p:cNvPr id="6" name="Picture 5">
            <a:extLst>
              <a:ext uri="{FF2B5EF4-FFF2-40B4-BE49-F238E27FC236}">
                <a16:creationId xmlns:a16="http://schemas.microsoft.com/office/drawing/2014/main" id="{D6D50BD4-5C07-9741-979F-CC0CC0E3E4F9}"/>
              </a:ext>
            </a:extLst>
          </p:cNvPr>
          <p:cNvPicPr>
            <a:picLocks noChangeAspect="1"/>
          </p:cNvPicPr>
          <p:nvPr/>
        </p:nvPicPr>
        <p:blipFill rotWithShape="1">
          <a:blip r:embed="rId3">
            <a:extLst>
              <a:ext uri="{28A0092B-C50C-407E-A947-70E740481C1C}">
                <a14:useLocalDpi xmlns:a14="http://schemas.microsoft.com/office/drawing/2010/main" val="0"/>
              </a:ext>
            </a:extLst>
          </a:blip>
          <a:srcRect t="20965" r="2923" b="13712"/>
          <a:stretch/>
        </p:blipFill>
        <p:spPr>
          <a:xfrm>
            <a:off x="0" y="1477962"/>
            <a:ext cx="12192000" cy="4389438"/>
          </a:xfrm>
          <a:prstGeom prst="rect">
            <a:avLst/>
          </a:prstGeom>
        </p:spPr>
      </p:pic>
    </p:spTree>
    <p:extLst>
      <p:ext uri="{BB962C8B-B14F-4D97-AF65-F5344CB8AC3E}">
        <p14:creationId xmlns:p14="http://schemas.microsoft.com/office/powerpoint/2010/main" val="1773209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2BBBA6-1DC9-EA42-88A8-F0DA5121FF3D}"/>
              </a:ext>
            </a:extLst>
          </p:cNvPr>
          <p:cNvSpPr>
            <a:spLocks noGrp="1"/>
          </p:cNvSpPr>
          <p:nvPr>
            <p:ph idx="1"/>
          </p:nvPr>
        </p:nvSpPr>
        <p:spPr>
          <a:xfrm>
            <a:off x="609600" y="1752600"/>
            <a:ext cx="10972800" cy="4572000"/>
          </a:xfrm>
        </p:spPr>
        <p:txBody>
          <a:bodyPr>
            <a:normAutofit/>
          </a:bodyPr>
          <a:lstStyle/>
          <a:p>
            <a:r>
              <a:rPr lang="en-US" dirty="0"/>
              <a:t>Since March 2020, TLC has coordinated with the Ministry of Health and PEPFAR as part of a national response to COVID-19 </a:t>
            </a:r>
          </a:p>
          <a:p>
            <a:r>
              <a:rPr lang="en-US" dirty="0"/>
              <a:t>While TLC adjusted strategies, service provision for HIV and TB care and treatment has continued throughout the pandemic </a:t>
            </a:r>
          </a:p>
          <a:p>
            <a:r>
              <a:rPr lang="en-US" dirty="0"/>
              <a:t>During the 2</a:t>
            </a:r>
            <a:r>
              <a:rPr lang="en-US" baseline="30000" dirty="0"/>
              <a:t>nd</a:t>
            </a:r>
            <a:r>
              <a:rPr lang="en-US" dirty="0"/>
              <a:t> wave of COVID-19, TLC received 400 COVID-related admissions, 90% of whom were severe</a:t>
            </a:r>
          </a:p>
        </p:txBody>
      </p:sp>
      <p:sp>
        <p:nvSpPr>
          <p:cNvPr id="3" name="Slide Number Placeholder 2">
            <a:extLst>
              <a:ext uri="{FF2B5EF4-FFF2-40B4-BE49-F238E27FC236}">
                <a16:creationId xmlns:a16="http://schemas.microsoft.com/office/drawing/2014/main" id="{1C166AAE-3D7C-A447-93F2-CFB8D677EBD5}"/>
              </a:ext>
            </a:extLst>
          </p:cNvPr>
          <p:cNvSpPr>
            <a:spLocks noGrp="1"/>
          </p:cNvSpPr>
          <p:nvPr>
            <p:ph type="sldNum" sz="quarter" idx="10"/>
          </p:nvPr>
        </p:nvSpPr>
        <p:spPr/>
        <p:txBody>
          <a:bodyPr/>
          <a:lstStyle/>
          <a:p>
            <a:fld id="{2FE93496-40D8-FD4D-948C-46CB5A38207E}" type="slidenum">
              <a:rPr lang="en-US" smtClean="0"/>
              <a:pPr/>
              <a:t>5</a:t>
            </a:fld>
            <a:endParaRPr lang="en-US" dirty="0"/>
          </a:p>
        </p:txBody>
      </p:sp>
      <p:sp>
        <p:nvSpPr>
          <p:cNvPr id="4" name="Title 3">
            <a:extLst>
              <a:ext uri="{FF2B5EF4-FFF2-40B4-BE49-F238E27FC236}">
                <a16:creationId xmlns:a16="http://schemas.microsoft.com/office/drawing/2014/main" id="{0DAD70C8-8695-8848-A545-C5F5C52FF27A}"/>
              </a:ext>
            </a:extLst>
          </p:cNvPr>
          <p:cNvSpPr>
            <a:spLocks noGrp="1"/>
          </p:cNvSpPr>
          <p:nvPr>
            <p:ph type="title"/>
          </p:nvPr>
        </p:nvSpPr>
        <p:spPr>
          <a:xfrm>
            <a:off x="609600" y="620343"/>
            <a:ext cx="10972800" cy="792162"/>
          </a:xfrm>
        </p:spPr>
        <p:txBody>
          <a:bodyPr>
            <a:normAutofit fontScale="90000"/>
          </a:bodyPr>
          <a:lstStyle/>
          <a:p>
            <a:r>
              <a:rPr lang="en-US" dirty="0"/>
              <a:t>Background for Contributing                               to National COVID-19 </a:t>
            </a:r>
            <a:r>
              <a:rPr lang="en-US" sz="4900" dirty="0"/>
              <a:t>Response</a:t>
            </a:r>
          </a:p>
        </p:txBody>
      </p:sp>
    </p:spTree>
    <p:extLst>
      <p:ext uri="{BB962C8B-B14F-4D97-AF65-F5344CB8AC3E}">
        <p14:creationId xmlns:p14="http://schemas.microsoft.com/office/powerpoint/2010/main" val="205248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DFCDCF-EF48-234B-8EBF-3FFC7A22D4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77" b="8677"/>
          <a:stretch/>
        </p:blipFill>
        <p:spPr>
          <a:xfrm>
            <a:off x="-57232" y="0"/>
            <a:ext cx="12306463" cy="6858000"/>
          </a:xfrm>
          <a:prstGeom prst="rect">
            <a:avLst/>
          </a:prstGeom>
        </p:spPr>
      </p:pic>
    </p:spTree>
    <p:extLst>
      <p:ext uri="{BB962C8B-B14F-4D97-AF65-F5344CB8AC3E}">
        <p14:creationId xmlns:p14="http://schemas.microsoft.com/office/powerpoint/2010/main" val="208637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5F729-72F1-7546-920A-2EF639A31299}"/>
              </a:ext>
            </a:extLst>
          </p:cNvPr>
          <p:cNvSpPr>
            <a:spLocks noGrp="1"/>
          </p:cNvSpPr>
          <p:nvPr>
            <p:ph type="title"/>
          </p:nvPr>
        </p:nvSpPr>
        <p:spPr/>
        <p:txBody>
          <a:bodyPr>
            <a:normAutofit fontScale="90000"/>
          </a:bodyPr>
          <a:lstStyle/>
          <a:p>
            <a:r>
              <a:rPr lang="en-US" dirty="0"/>
              <a:t>Maintaining HIV Epidemic Control During COVID-19</a:t>
            </a:r>
          </a:p>
        </p:txBody>
      </p:sp>
    </p:spTree>
    <p:extLst>
      <p:ext uri="{BB962C8B-B14F-4D97-AF65-F5344CB8AC3E}">
        <p14:creationId xmlns:p14="http://schemas.microsoft.com/office/powerpoint/2010/main" val="3237271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DD8E4A-710E-084F-832C-B83658EBB6BD}"/>
              </a:ext>
            </a:extLst>
          </p:cNvPr>
          <p:cNvSpPr>
            <a:spLocks noGrp="1"/>
          </p:cNvSpPr>
          <p:nvPr>
            <p:ph idx="1"/>
          </p:nvPr>
        </p:nvSpPr>
        <p:spPr/>
        <p:txBody>
          <a:bodyPr>
            <a:normAutofit fontScale="92500" lnSpcReduction="20000"/>
          </a:bodyPr>
          <a:lstStyle/>
          <a:p>
            <a:pPr>
              <a:spcBef>
                <a:spcPts val="168"/>
              </a:spcBef>
            </a:pPr>
            <a:r>
              <a:rPr lang="en-US" sz="3500" dirty="0"/>
              <a:t>SMS refill reminders</a:t>
            </a:r>
          </a:p>
          <a:p>
            <a:pPr>
              <a:spcBef>
                <a:spcPts val="168"/>
              </a:spcBef>
            </a:pPr>
            <a:r>
              <a:rPr lang="en-US" sz="3500" dirty="0"/>
              <a:t>MMD (stockout challenges)</a:t>
            </a:r>
          </a:p>
          <a:p>
            <a:pPr>
              <a:spcBef>
                <a:spcPts val="168"/>
              </a:spcBef>
            </a:pPr>
            <a:r>
              <a:rPr lang="en-US" sz="3500" dirty="0"/>
              <a:t>DDD</a:t>
            </a:r>
          </a:p>
          <a:p>
            <a:pPr lvl="1">
              <a:spcBef>
                <a:spcPts val="168"/>
              </a:spcBef>
            </a:pPr>
            <a:r>
              <a:rPr lang="en-US" sz="3500" dirty="0"/>
              <a:t>batch all services</a:t>
            </a:r>
          </a:p>
          <a:p>
            <a:pPr lvl="1">
              <a:spcBef>
                <a:spcPts val="168"/>
              </a:spcBef>
            </a:pPr>
            <a:r>
              <a:rPr lang="en-US" sz="3500" dirty="0"/>
              <a:t>intensively follow missed clients</a:t>
            </a:r>
          </a:p>
          <a:p>
            <a:pPr>
              <a:spcBef>
                <a:spcPts val="168"/>
              </a:spcBef>
            </a:pPr>
            <a:r>
              <a:rPr lang="en-US" sz="3500" dirty="0"/>
              <a:t>Patient transport sponsorship for eligible clients</a:t>
            </a:r>
          </a:p>
          <a:p>
            <a:pPr>
              <a:spcBef>
                <a:spcPts val="168"/>
              </a:spcBef>
            </a:pPr>
            <a:r>
              <a:rPr lang="en-US" sz="3500" dirty="0"/>
              <a:t>24-hour patient hotline</a:t>
            </a:r>
          </a:p>
          <a:p>
            <a:pPr>
              <a:spcBef>
                <a:spcPts val="168"/>
              </a:spcBef>
            </a:pPr>
            <a:r>
              <a:rPr lang="en-US" sz="3500" dirty="0"/>
              <a:t>Utilizing DREAMS on Wheels mobile outreaches to batch ART refills nearby clients (~ 60 teams visiting 120 sites/month)</a:t>
            </a:r>
          </a:p>
          <a:p>
            <a:endParaRPr lang="en-US" dirty="0"/>
          </a:p>
          <a:p>
            <a:endParaRPr lang="en-US" dirty="0"/>
          </a:p>
        </p:txBody>
      </p:sp>
      <p:sp>
        <p:nvSpPr>
          <p:cNvPr id="3" name="Slide Number Placeholder 2">
            <a:extLst>
              <a:ext uri="{FF2B5EF4-FFF2-40B4-BE49-F238E27FC236}">
                <a16:creationId xmlns:a16="http://schemas.microsoft.com/office/drawing/2014/main" id="{9B7FCEEF-ADCA-8640-BEB9-791292AF0A72}"/>
              </a:ext>
            </a:extLst>
          </p:cNvPr>
          <p:cNvSpPr>
            <a:spLocks noGrp="1"/>
          </p:cNvSpPr>
          <p:nvPr>
            <p:ph type="sldNum" sz="quarter" idx="10"/>
          </p:nvPr>
        </p:nvSpPr>
        <p:spPr/>
        <p:txBody>
          <a:bodyPr/>
          <a:lstStyle/>
          <a:p>
            <a:fld id="{2FE93496-40D8-FD4D-948C-46CB5A38207E}" type="slidenum">
              <a:rPr lang="en-US" smtClean="0"/>
              <a:pPr/>
              <a:t>8</a:t>
            </a:fld>
            <a:endParaRPr lang="en-US" dirty="0"/>
          </a:p>
        </p:txBody>
      </p:sp>
      <p:sp>
        <p:nvSpPr>
          <p:cNvPr id="4" name="Title 3">
            <a:extLst>
              <a:ext uri="{FF2B5EF4-FFF2-40B4-BE49-F238E27FC236}">
                <a16:creationId xmlns:a16="http://schemas.microsoft.com/office/drawing/2014/main" id="{D15695FE-89E3-104C-8CFA-DA5B25ADB39D}"/>
              </a:ext>
            </a:extLst>
          </p:cNvPr>
          <p:cNvSpPr>
            <a:spLocks noGrp="1"/>
          </p:cNvSpPr>
          <p:nvPr>
            <p:ph type="title"/>
          </p:nvPr>
        </p:nvSpPr>
        <p:spPr/>
        <p:txBody>
          <a:bodyPr/>
          <a:lstStyle/>
          <a:p>
            <a:r>
              <a:rPr lang="en-US" dirty="0"/>
              <a:t>Maintaining Gains: Strategies</a:t>
            </a:r>
          </a:p>
        </p:txBody>
      </p:sp>
    </p:spTree>
    <p:extLst>
      <p:ext uri="{BB962C8B-B14F-4D97-AF65-F5344CB8AC3E}">
        <p14:creationId xmlns:p14="http://schemas.microsoft.com/office/powerpoint/2010/main" val="1259057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5F729-72F1-7546-920A-2EF639A31299}"/>
              </a:ext>
            </a:extLst>
          </p:cNvPr>
          <p:cNvSpPr>
            <a:spLocks noGrp="1"/>
          </p:cNvSpPr>
          <p:nvPr>
            <p:ph type="title"/>
          </p:nvPr>
        </p:nvSpPr>
        <p:spPr/>
        <p:txBody>
          <a:bodyPr/>
          <a:lstStyle/>
          <a:p>
            <a:r>
              <a:rPr lang="en-US" dirty="0"/>
              <a:t>Data</a:t>
            </a:r>
          </a:p>
        </p:txBody>
      </p:sp>
    </p:spTree>
    <p:extLst>
      <p:ext uri="{BB962C8B-B14F-4D97-AF65-F5344CB8AC3E}">
        <p14:creationId xmlns:p14="http://schemas.microsoft.com/office/powerpoint/2010/main" val="277594351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15924</TotalTime>
  <Words>758</Words>
  <Application>Microsoft Macintosh PowerPoint</Application>
  <PresentationFormat>Widescreen</PresentationFormat>
  <Paragraphs>124</Paragraphs>
  <Slides>16</Slides>
  <Notes>12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3" baseType="lpstr">
      <vt:lpstr>Arial</vt:lpstr>
      <vt:lpstr>Avenir Next</vt:lpstr>
      <vt:lpstr>Avenir Next Medium</vt:lpstr>
      <vt:lpstr>Calibri</vt:lpstr>
      <vt:lpstr>1_Office Theme</vt:lpstr>
      <vt:lpstr>2_Office Theme</vt:lpstr>
      <vt:lpstr>Worksheet</vt:lpstr>
      <vt:lpstr>Maintaining HIV Epidemic Control Gains During COVID-19</vt:lpstr>
      <vt:lpstr>Introduction</vt:lpstr>
      <vt:lpstr>FCI Training, TLC Miracle Campus, 03/23/21</vt:lpstr>
      <vt:lpstr>FCI Training, Hhohho Region, 04/27/21 </vt:lpstr>
      <vt:lpstr>Background for Contributing                               to National COVID-19 Response</vt:lpstr>
      <vt:lpstr>PowerPoint Presentation</vt:lpstr>
      <vt:lpstr>Maintaining HIV Epidemic Control During COVID-19</vt:lpstr>
      <vt:lpstr>Maintaining Gains: Strategies</vt:lpstr>
      <vt:lpstr>Data</vt:lpstr>
      <vt:lpstr>Viral Load Suppression FY20Q3-FY21Q2, Including COVID-19 Surge, TLC, Eswatini</vt:lpstr>
      <vt:lpstr>Summary of Male Data</vt:lpstr>
      <vt:lpstr>PrEP Initiations, Oct. 2019 - Apr. 2021</vt:lpstr>
      <vt:lpstr>PowerPoint Presentation</vt:lpstr>
      <vt:lpstr>Comorbidities Associated with Significantly Increased Risk of Death: Diabetes, Obesity, Hypertension</vt:lpstr>
      <vt:lpstr>Program Priorities for HIV Needed for  COVID-19</vt:lpstr>
      <vt:lpstr>PowerPoint Presentation</vt:lpstr>
    </vt:vector>
  </TitlesOfParts>
  <Manager/>
  <Company>The Luke Commission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Hillis, Susan (CDC/DDNID/NCIPC/DVP)</dc:creator>
  <cp:keywords/>
  <dc:description/>
  <cp:lastModifiedBy>Colin Moody</cp:lastModifiedBy>
  <cp:revision>574</cp:revision>
  <cp:lastPrinted>2020-05-22T08:41:29Z</cp:lastPrinted>
  <dcterms:created xsi:type="dcterms:W3CDTF">2013-08-23T09:53:16Z</dcterms:created>
  <dcterms:modified xsi:type="dcterms:W3CDTF">2021-05-13T10:08:13Z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2021-03-24T19:10:01Z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bfa078f9-53ea-4e7c-a4a5-0578d3c34d66</vt:lpwstr>
  </property>
  <property fmtid="{D5CDD505-2E9C-101B-9397-08002B2CF9AE}" pid="8" name="MSIP_Label_7b94a7b8-f06c-4dfe-bdcc-9b548fd58c31_ContentBits">
    <vt:lpwstr>0</vt:lpwstr>
  </property>
</Properties>
</file>