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4"/>
    <p:sldMasterId id="2147483841" r:id="rId5"/>
    <p:sldMasterId id="2147483856" r:id="rId6"/>
    <p:sldMasterId id="2147483884" r:id="rId7"/>
    <p:sldMasterId id="2147483915" r:id="rId8"/>
    <p:sldMasterId id="2147483935" r:id="rId9"/>
  </p:sldMasterIdLst>
  <p:notesMasterIdLst>
    <p:notesMasterId r:id="rId86"/>
  </p:notesMasterIdLst>
  <p:sldIdLst>
    <p:sldId id="823" r:id="rId10"/>
    <p:sldId id="259" r:id="rId11"/>
    <p:sldId id="260" r:id="rId12"/>
    <p:sldId id="261" r:id="rId13"/>
    <p:sldId id="262" r:id="rId14"/>
    <p:sldId id="263" r:id="rId15"/>
    <p:sldId id="264" r:id="rId16"/>
    <p:sldId id="265" r:id="rId17"/>
    <p:sldId id="266" r:id="rId18"/>
    <p:sldId id="267" r:id="rId19"/>
    <p:sldId id="269" r:id="rId20"/>
    <p:sldId id="270" r:id="rId21"/>
    <p:sldId id="268" r:id="rId22"/>
    <p:sldId id="349" r:id="rId23"/>
    <p:sldId id="345" r:id="rId24"/>
    <p:sldId id="271" r:id="rId25"/>
    <p:sldId id="272" r:id="rId26"/>
    <p:sldId id="273" r:id="rId27"/>
    <p:sldId id="373" r:id="rId28"/>
    <p:sldId id="274" r:id="rId29"/>
    <p:sldId id="346"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344" r:id="rId43"/>
    <p:sldId id="347" r:id="rId44"/>
    <p:sldId id="287" r:id="rId45"/>
    <p:sldId id="288" r:id="rId46"/>
    <p:sldId id="289" r:id="rId47"/>
    <p:sldId id="290" r:id="rId48"/>
    <p:sldId id="291" r:id="rId49"/>
    <p:sldId id="292" r:id="rId50"/>
    <p:sldId id="293" r:id="rId51"/>
    <p:sldId id="350" r:id="rId52"/>
    <p:sldId id="294" r:id="rId53"/>
    <p:sldId id="296" r:id="rId54"/>
    <p:sldId id="297" r:id="rId55"/>
    <p:sldId id="305" r:id="rId56"/>
    <p:sldId id="299" r:id="rId57"/>
    <p:sldId id="300" r:id="rId58"/>
    <p:sldId id="301" r:id="rId59"/>
    <p:sldId id="302" r:id="rId60"/>
    <p:sldId id="303" r:id="rId61"/>
    <p:sldId id="304" r:id="rId62"/>
    <p:sldId id="306" r:id="rId63"/>
    <p:sldId id="374"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is, Susan (CDC/DDNID/NCIPC/DVP)" initials="HS(" lastIdx="8" clrIdx="0">
    <p:extLst>
      <p:ext uri="{19B8F6BF-5375-455C-9EA6-DF929625EA0E}">
        <p15:presenceInfo xmlns:p15="http://schemas.microsoft.com/office/powerpoint/2012/main" userId="S-1-5-21-1207783550-2075000910-922709458-2028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5031" autoAdjust="0"/>
  </p:normalViewPr>
  <p:slideViewPr>
    <p:cSldViewPr snapToGrid="0">
      <p:cViewPr varScale="1">
        <p:scale>
          <a:sx n="86" d="100"/>
          <a:sy n="86" d="100"/>
        </p:scale>
        <p:origin x="1878"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5" d="100"/>
          <a:sy n="65" d="100"/>
        </p:scale>
        <p:origin x="3154"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commentAuthors" Target="commentAuthor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https://cdc-my.sharepoint.com/personal/yxi8_cdc_gov/Documents/Countries/Zambia/Copy%20of%20CDC%20PEPFAR%20solution%20COH%20PER%20SATELITE%20SEX%20AND%20AGE%20-%20HTS%20POS%20TX%20NEW%20-%20Mar%202018%20to%20Mar%202019%20for%20Idongs%20use_M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'[Copy of CDC PEPFAR solution COH PER SATELITE SEX AND AGE - HTS POS TX NEW - Mar 2018 to Mar 2019 for Idongs use_MS.xlsx]Monthly data - all sites'!$C$1</c:f>
              <c:strCache>
                <c:ptCount val="1"/>
                <c:pt idx="0">
                  <c:v>HTS_POS</c:v>
                </c:pt>
              </c:strCache>
            </c:strRef>
          </c:tx>
          <c:spPr>
            <a:ln w="28575" cap="rnd">
              <a:solidFill>
                <a:schemeClr val="accent1"/>
              </a:solidFill>
              <a:round/>
            </a:ln>
            <a:effectLst/>
          </c:spPr>
          <c:marker>
            <c:symbol val="none"/>
          </c:marker>
          <c:dLbls>
            <c:spPr>
              <a:solidFill>
                <a:srgbClr val="FFD757"/>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CDC PEPFAR solution COH PER SATELITE SEX AND AGE - HTS POS TX NEW - Mar 2018 to Mar 2019 for Idongs use_MS.xlsx]Monthly data - all sites'!$A$2:$A$21</c:f>
              <c:strCache>
                <c:ptCount val="14"/>
                <c:pt idx="0">
                  <c:v>Oct 17 - Feb 18 average</c:v>
                </c:pt>
                <c:pt idx="1">
                  <c:v>18-Mar</c:v>
                </c:pt>
                <c:pt idx="2">
                  <c:v>18-Apr</c:v>
                </c:pt>
                <c:pt idx="3">
                  <c:v>18-May</c:v>
                </c:pt>
                <c:pt idx="4">
                  <c:v>18-Jun</c:v>
                </c:pt>
                <c:pt idx="5">
                  <c:v>18-Jul</c:v>
                </c:pt>
                <c:pt idx="6">
                  <c:v>18-Aug</c:v>
                </c:pt>
                <c:pt idx="7">
                  <c:v>18-Sep</c:v>
                </c:pt>
                <c:pt idx="8">
                  <c:v>18-Oct</c:v>
                </c:pt>
                <c:pt idx="9">
                  <c:v>18-Nov</c:v>
                </c:pt>
                <c:pt idx="10">
                  <c:v>18-Dec</c:v>
                </c:pt>
                <c:pt idx="11">
                  <c:v>19-Jan</c:v>
                </c:pt>
                <c:pt idx="12">
                  <c:v>19-Feb</c:v>
                </c:pt>
                <c:pt idx="13">
                  <c:v>19-Mar</c:v>
                </c:pt>
              </c:strCache>
              <c:extLst/>
            </c:strRef>
          </c:cat>
          <c:val>
            <c:numRef>
              <c:f>'[Copy of CDC PEPFAR solution COH PER SATELITE SEX AND AGE - HTS POS TX NEW - Mar 2018 to Mar 2019 for Idongs use_MS.xlsx]Monthly data - all sites'!$C$2:$C$21</c:f>
              <c:numCache>
                <c:formatCode>General</c:formatCode>
                <c:ptCount val="14"/>
                <c:pt idx="0" formatCode="0">
                  <c:v>35.799999999999997</c:v>
                </c:pt>
                <c:pt idx="1">
                  <c:v>315</c:v>
                </c:pt>
                <c:pt idx="2">
                  <c:v>262</c:v>
                </c:pt>
                <c:pt idx="3">
                  <c:v>451</c:v>
                </c:pt>
                <c:pt idx="4">
                  <c:v>371</c:v>
                </c:pt>
                <c:pt idx="5">
                  <c:v>397</c:v>
                </c:pt>
                <c:pt idx="6">
                  <c:v>603</c:v>
                </c:pt>
                <c:pt idx="7">
                  <c:v>314</c:v>
                </c:pt>
                <c:pt idx="8">
                  <c:v>542</c:v>
                </c:pt>
                <c:pt idx="9">
                  <c:v>621</c:v>
                </c:pt>
                <c:pt idx="10">
                  <c:v>393</c:v>
                </c:pt>
                <c:pt idx="11">
                  <c:v>482</c:v>
                </c:pt>
                <c:pt idx="12">
                  <c:v>461</c:v>
                </c:pt>
                <c:pt idx="13">
                  <c:v>500</c:v>
                </c:pt>
              </c:numCache>
              <c:extLst/>
            </c:numRef>
          </c:val>
          <c:smooth val="0"/>
          <c:extLst>
            <c:ext xmlns:c16="http://schemas.microsoft.com/office/drawing/2014/chart" uri="{C3380CC4-5D6E-409C-BE32-E72D297353CC}">
              <c16:uniqueId val="{00000000-EB8A-4EEE-A091-D56DEC4E3590}"/>
            </c:ext>
          </c:extLst>
        </c:ser>
        <c:dLbls>
          <c:dLblPos val="t"/>
          <c:showLegendKey val="0"/>
          <c:showVal val="1"/>
          <c:showCatName val="0"/>
          <c:showSerName val="0"/>
          <c:showPercent val="0"/>
          <c:showBubbleSize val="0"/>
        </c:dLbls>
        <c:smooth val="0"/>
        <c:axId val="100516224"/>
        <c:axId val="100518912"/>
      </c:lineChart>
      <c:catAx>
        <c:axId val="100516224"/>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0518912"/>
        <c:crosses val="autoZero"/>
        <c:auto val="1"/>
        <c:lblAlgn val="ctr"/>
        <c:lblOffset val="100"/>
        <c:noMultiLvlLbl val="0"/>
      </c:catAx>
      <c:valAx>
        <c:axId val="100518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t>Monthly HTS_POS </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051622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A84F3-BC7A-4548-9698-CFF3E945F060}"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C5FF9-0EC8-4BC3-874B-4B66DBE8A4E0}" type="slidenum">
              <a:rPr lang="en-US" smtClean="0"/>
              <a:t>‹#›</a:t>
            </a:fld>
            <a:endParaRPr lang="en-US"/>
          </a:p>
        </p:txBody>
      </p:sp>
    </p:spTree>
    <p:extLst>
      <p:ext uri="{BB962C8B-B14F-4D97-AF65-F5344CB8AC3E}">
        <p14:creationId xmlns:p14="http://schemas.microsoft.com/office/powerpoint/2010/main" val="202007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seafile.ecucenter.org/d/08b03e1bbd554f149d5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highlight>
                  <a:srgbClr val="FFFF00"/>
                </a:highlight>
                <a:latin typeface="+mn-lt"/>
                <a:ea typeface="+mn-ea"/>
                <a:cs typeface="+mn-cs"/>
              </a:rPr>
              <a:t>[FACILITATOR: read slide]</a:t>
            </a:r>
          </a:p>
          <a:p>
            <a:endParaRPr lang="en-US" sz="1200" b="1"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[Note to presenters: </a:t>
            </a:r>
            <a:r>
              <a:rPr lang="en-US" sz="1200" b="1" dirty="0">
                <a:highlight>
                  <a:srgbClr val="FFFF00"/>
                </a:highlight>
              </a:rPr>
              <a:t> This </a:t>
            </a:r>
            <a:r>
              <a:rPr lang="en-US" sz="1200" b="1" i="1" dirty="0">
                <a:highlight>
                  <a:srgbClr val="FFFF00"/>
                </a:highlight>
              </a:rPr>
              <a:t>HIV Educational Update </a:t>
            </a:r>
            <a:r>
              <a:rPr lang="en-US" sz="1200" b="1" dirty="0">
                <a:highlight>
                  <a:srgbClr val="FFFF00"/>
                </a:highlight>
              </a:rPr>
              <a:t>slide deck is a required demand creation activity for IPs funded under the Faith and Community Initiative for </a:t>
            </a:r>
            <a:r>
              <a:rPr lang="en-US" sz="1200" b="1" u="sng" dirty="0">
                <a:highlight>
                  <a:srgbClr val="FFFF00"/>
                </a:highlight>
              </a:rPr>
              <a:t>Priority #1: to engage faith communities to find men and children living with HIV</a:t>
            </a:r>
            <a:r>
              <a:rPr lang="en-US" b="1" dirty="0">
                <a:solidFill>
                  <a:srgbClr val="FF0000"/>
                </a:solidFill>
              </a:rPr>
              <a:t>.  This </a:t>
            </a:r>
            <a:r>
              <a:rPr lang="en-US" sz="1200" b="1" i="1" dirty="0">
                <a:highlight>
                  <a:srgbClr val="FFFF00"/>
                </a:highlight>
              </a:rPr>
              <a:t>HIV Educational Update </a:t>
            </a:r>
            <a:r>
              <a:rPr lang="en-US" sz="1200" b="1" i="0" dirty="0">
                <a:highlight>
                  <a:srgbClr val="FFFF00"/>
                </a:highlight>
              </a:rPr>
              <a:t>slide</a:t>
            </a:r>
            <a:r>
              <a:rPr lang="en-US" sz="1200" b="1" i="1" dirty="0">
                <a:highlight>
                  <a:srgbClr val="FFFF00"/>
                </a:highlight>
              </a:rPr>
              <a:t> </a:t>
            </a:r>
            <a:r>
              <a:rPr lang="en-US" b="1" dirty="0">
                <a:solidFill>
                  <a:srgbClr val="FF0000"/>
                </a:solidFill>
              </a:rPr>
              <a:t>deck, when combined with the second slide deck, </a:t>
            </a:r>
            <a:r>
              <a:rPr lang="en-US" b="1" i="1" u="none" dirty="0">
                <a:solidFill>
                  <a:srgbClr val="FF0000"/>
                </a:solidFill>
              </a:rPr>
              <a:t>Messages of Hope for Men and Children Tool</a:t>
            </a:r>
            <a:r>
              <a:rPr lang="en-US" b="1" dirty="0">
                <a:solidFill>
                  <a:srgbClr val="FF0000"/>
                </a:solidFill>
              </a:rPr>
              <a:t>, fulfills the training requirement for those who will disseminate the key messages of hope down and across Mother Body infra-structures as part of  Activity #1.]</a:t>
            </a:r>
            <a:br>
              <a:rPr lang="en-US" b="1" dirty="0">
                <a:solidFill>
                  <a:srgbClr val="FF0000"/>
                </a:solidFill>
              </a:rPr>
            </a:b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600" dirty="0"/>
          </a:p>
        </p:txBody>
      </p:sp>
      <p:sp>
        <p:nvSpPr>
          <p:cNvPr id="4" name="Slide Number Placeholder 3"/>
          <p:cNvSpPr>
            <a:spLocks noGrp="1"/>
          </p:cNvSpPr>
          <p:nvPr>
            <p:ph type="sldNum" sz="quarter" idx="10"/>
          </p:nvPr>
        </p:nvSpPr>
        <p:spPr/>
        <p:txBody>
          <a:bodyPr/>
          <a:lstStyle/>
          <a:p>
            <a:fld id="{ED965CF9-41BD-41C1-BA6F-AA115F90B758}" type="slidenum">
              <a:rPr lang="en-US" smtClean="0"/>
              <a:t>2</a:t>
            </a:fld>
            <a:endParaRPr lang="en-US" dirty="0"/>
          </a:p>
        </p:txBody>
      </p:sp>
    </p:spTree>
    <p:extLst>
      <p:ext uri="{BB962C8B-B14F-4D97-AF65-F5344CB8AC3E}">
        <p14:creationId xmlns:p14="http://schemas.microsoft.com/office/powerpoint/2010/main" val="335668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just reviewed basic concepts about HIV and discussed some successes towards reaching  our global goals to end the pandemic. Now the question we want to answer is:  How can we reach  our global goals? Where are the gaps in controlling HIV?  To achieve epidemic control, unreached populations must be diagnosed, linked into care, and retained in care.  This is why we want to highlight some key strategies that have proven very successful in reaching populations that have been missed in HIV testing and treatment programming.   Without diagnosis of these populations, we cannot succeed in reaching HIV epidemic control.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11</a:t>
            </a:fld>
            <a:endParaRPr lang="en-US" dirty="0"/>
          </a:p>
        </p:txBody>
      </p:sp>
    </p:spTree>
    <p:extLst>
      <p:ext uri="{BB962C8B-B14F-4D97-AF65-F5344CB8AC3E}">
        <p14:creationId xmlns:p14="http://schemas.microsoft.com/office/powerpoint/2010/main" val="162860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 should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FF0000"/>
              </a:solidFill>
              <a:latin typeface="+mn-lt"/>
              <a:ea typeface="+mn-ea"/>
              <a:cs typeface="+mn-cs"/>
            </a:endParaRPr>
          </a:p>
        </p:txBody>
      </p:sp>
      <p:sp>
        <p:nvSpPr>
          <p:cNvPr id="4" name="Slide Number Placeholder 3"/>
          <p:cNvSpPr>
            <a:spLocks noGrp="1"/>
          </p:cNvSpPr>
          <p:nvPr>
            <p:ph type="sldNum" sz="quarter" idx="10"/>
          </p:nvPr>
        </p:nvSpPr>
        <p:spPr/>
        <p:txBody>
          <a:bodyPr/>
          <a:lstStyle/>
          <a:p>
            <a:fld id="{ED965CF9-41BD-41C1-BA6F-AA115F90B758}" type="slidenum">
              <a:rPr lang="en-US" smtClean="0"/>
              <a:t>12</a:t>
            </a:fld>
            <a:endParaRPr lang="en-US" dirty="0"/>
          </a:p>
        </p:txBody>
      </p:sp>
    </p:spTree>
    <p:extLst>
      <p:ext uri="{BB962C8B-B14F-4D97-AF65-F5344CB8AC3E}">
        <p14:creationId xmlns:p14="http://schemas.microsoft.com/office/powerpoint/2010/main" val="181125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[facilitator should read slide]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Option:   Facilitator may choose to use PHIA data if they are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027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[Facilitator should read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startling numbers from this slide and the previous slide illustrate the  serious problem we face in reaching and engaging both men, children and adolescents.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Option:   Facilitator may choose to use national data if they are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21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gap is addressing TB among persons living with HIV. TB is a leading cause of death among people living with HIV, and yet according to the WHO, nearly 60% of HIV clients who have TB not been diagnosed or treated for TB.  </a:t>
            </a:r>
          </a:p>
          <a:p>
            <a:r>
              <a:rPr lang="en-US" sz="1200" kern="1200" dirty="0">
                <a:solidFill>
                  <a:schemeClr val="tx1"/>
                </a:solidFill>
                <a:effectLst/>
                <a:latin typeface="+mn-lt"/>
                <a:ea typeface="+mn-ea"/>
                <a:cs typeface="+mn-cs"/>
              </a:rPr>
              <a:t>But TB is both preventable and curable;  everyone with TB should be cured and non one should die from TB!</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C5FF9-0EC8-4BC3-874B-4B66DBE8A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74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close the gaps in HIV diagnosis and treatment for men, we must recognize and address barriers to care.  Research shows there are many barriers that keep men from accessing HIV services. These can include:  [facilitator should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16</a:t>
            </a:fld>
            <a:endParaRPr lang="en-US" dirty="0"/>
          </a:p>
        </p:txBody>
      </p:sp>
    </p:spTree>
    <p:extLst>
      <p:ext uri="{BB962C8B-B14F-4D97-AF65-F5344CB8AC3E}">
        <p14:creationId xmlns:p14="http://schemas.microsoft.com/office/powerpoint/2010/main" val="4101837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strategies have been effective in  addressing barriers that keep men from accessing HIV diagnosis and cares:  [facilitator should read slide]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17</a:t>
            </a:fld>
            <a:endParaRPr lang="en-US" dirty="0"/>
          </a:p>
        </p:txBody>
      </p:sp>
    </p:spTree>
    <p:extLst>
      <p:ext uri="{BB962C8B-B14F-4D97-AF65-F5344CB8AC3E}">
        <p14:creationId xmlns:p14="http://schemas.microsoft.com/office/powerpoint/2010/main" val="188801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burden of undiagnosed HIV infections amongst young children, and poor historic access to care and treatment for this population, strategies to identify, test and link these children to HIV care and services are critical to have in place.   They include: [facilitator should read slide]</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18</a:t>
            </a:fld>
            <a:endParaRPr lang="en-US" dirty="0"/>
          </a:p>
        </p:txBody>
      </p:sp>
    </p:spTree>
    <p:extLst>
      <p:ext uri="{BB962C8B-B14F-4D97-AF65-F5344CB8AC3E}">
        <p14:creationId xmlns:p14="http://schemas.microsoft.com/office/powerpoint/2010/main" val="103695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past, 33% of HIV positive children who did not receive treatment were likely to die before their first birthday; 50% likely to die before age 2; and 80% likely to die before age 5.   Today, however, there are new messages of </a:t>
            </a:r>
            <a:r>
              <a:rPr lang="en-US" sz="1200" b="1" kern="1200" dirty="0">
                <a:solidFill>
                  <a:schemeClr val="tx1"/>
                </a:solidFill>
                <a:effectLst/>
                <a:latin typeface="+mn-lt"/>
                <a:ea typeface="+mn-ea"/>
                <a:cs typeface="+mn-cs"/>
              </a:rPr>
              <a:t>Hope for Treatment</a:t>
            </a:r>
            <a:r>
              <a:rPr lang="en-US" sz="1200" kern="1200" dirty="0">
                <a:solidFill>
                  <a:schemeClr val="tx1"/>
                </a:solidFill>
                <a:effectLst/>
                <a:latin typeface="+mn-lt"/>
                <a:ea typeface="+mn-ea"/>
                <a:cs typeface="+mn-cs"/>
              </a:rPr>
              <a:t> that change the future for all HIV positive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[facilitator should read slide]</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19</a:t>
            </a:fld>
            <a:endParaRPr lang="en-US" dirty="0"/>
          </a:p>
        </p:txBody>
      </p:sp>
    </p:spTree>
    <p:extLst>
      <p:ext uri="{BB962C8B-B14F-4D97-AF65-F5344CB8AC3E}">
        <p14:creationId xmlns:p14="http://schemas.microsoft.com/office/powerpoint/2010/main" val="2550205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Strategies to effectively reach and engage older children and adolescents are different from those used to engage younger children.  Proven strategies to better address adolescent needs in HIV service provision include:  [facilitator should read slide]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20</a:t>
            </a:fld>
            <a:endParaRPr lang="en-US" dirty="0"/>
          </a:p>
        </p:txBody>
      </p:sp>
    </p:spTree>
    <p:extLst>
      <p:ext uri="{BB962C8B-B14F-4D97-AF65-F5344CB8AC3E}">
        <p14:creationId xmlns:p14="http://schemas.microsoft.com/office/powerpoint/2010/main" val="142758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several examples of new messages of hope from that second slide deck. Over the past 2 years, PEPFAR staff sat face-to-face with community and faith leaders from 10 sub-Saharan African countries to discuss how to end the HIV/AIDS pandemic and ensure the future health of our children, our adolescents, our fathers, and our mothers.  These examples of messages </a:t>
            </a:r>
            <a:r>
              <a:rPr lang="en-US" sz="1200" b="1" kern="1200" dirty="0">
                <a:solidFill>
                  <a:schemeClr val="tx1"/>
                </a:solidFill>
                <a:effectLst/>
                <a:latin typeface="+mn-lt"/>
                <a:ea typeface="+mn-ea"/>
                <a:cs typeface="+mn-cs"/>
              </a:rPr>
              <a:t>about HIV including New Choices, New Treatment, New Timing and New Hope</a:t>
            </a:r>
            <a:r>
              <a:rPr lang="en-US" sz="1200" kern="1200" dirty="0">
                <a:solidFill>
                  <a:schemeClr val="tx1"/>
                </a:solidFill>
                <a:effectLst/>
                <a:latin typeface="+mn-lt"/>
                <a:ea typeface="+mn-ea"/>
                <a:cs typeface="+mn-cs"/>
              </a:rPr>
              <a:t> shared in this session are a result of both research and of the critical discussions during which local leaders proposed community-based ideas and solutions.   </a:t>
            </a: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a:t>
            </a:fld>
            <a:endParaRPr lang="en-US" dirty="0"/>
          </a:p>
        </p:txBody>
      </p:sp>
    </p:spTree>
    <p:extLst>
      <p:ext uri="{BB962C8B-B14F-4D97-AF65-F5344CB8AC3E}">
        <p14:creationId xmlns:p14="http://schemas.microsoft.com/office/powerpoint/2010/main" val="1181478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must ensure that people who test positive for HIV are also screened regularly for TB disease and then treated appropriately.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fact, we know that [facilitator should read slide]</a:t>
            </a:r>
          </a:p>
          <a:p>
            <a:endParaRPr lang="en-US" dirty="0"/>
          </a:p>
        </p:txBody>
      </p:sp>
      <p:sp>
        <p:nvSpPr>
          <p:cNvPr id="4" name="Slide Number Placeholder 3"/>
          <p:cNvSpPr>
            <a:spLocks noGrp="1"/>
          </p:cNvSpPr>
          <p:nvPr>
            <p:ph type="sldNum" sz="quarter" idx="10"/>
          </p:nvPr>
        </p:nvSpPr>
        <p:spPr/>
        <p:txBody>
          <a:bodyPr/>
          <a:lstStyle/>
          <a:p>
            <a:fld id="{16CC5FF9-0EC8-4BC3-874B-4B66DBE8A4E0}" type="slidenum">
              <a:rPr lang="en-US" smtClean="0"/>
              <a:t>21</a:t>
            </a:fld>
            <a:endParaRPr lang="en-US"/>
          </a:p>
        </p:txBody>
      </p:sp>
    </p:spTree>
    <p:extLst>
      <p:ext uri="{BB962C8B-B14F-4D97-AF65-F5344CB8AC3E}">
        <p14:creationId xmlns:p14="http://schemas.microsoft.com/office/powerpoint/2010/main" val="379433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discussed gaps in HIV epidemic control for men, for children and adolescents, and for persons living with TB .</a:t>
            </a:r>
          </a:p>
          <a:p>
            <a:r>
              <a:rPr lang="en-US" sz="1200" kern="1200" dirty="0">
                <a:solidFill>
                  <a:schemeClr val="tx1"/>
                </a:solidFill>
                <a:effectLst/>
                <a:latin typeface="+mn-lt"/>
                <a:ea typeface="+mn-ea"/>
                <a:cs typeface="+mn-cs"/>
              </a:rPr>
              <a:t>We will now turn our attention to opportunities to address some of these gaps, by reviewing the </a:t>
            </a:r>
            <a:r>
              <a:rPr lang="en-US" sz="1200" b="1" kern="1200" dirty="0">
                <a:solidFill>
                  <a:schemeClr val="tx1"/>
                </a:solidFill>
                <a:effectLst/>
                <a:latin typeface="+mn-lt"/>
                <a:ea typeface="+mn-ea"/>
                <a:cs typeface="+mn-cs"/>
              </a:rPr>
              <a:t>Good News</a:t>
            </a:r>
            <a:r>
              <a:rPr lang="en-US" sz="1200" kern="1200" dirty="0">
                <a:solidFill>
                  <a:schemeClr val="tx1"/>
                </a:solidFill>
                <a:effectLst/>
                <a:latin typeface="+mn-lt"/>
                <a:ea typeface="+mn-ea"/>
                <a:cs typeface="+mn-cs"/>
              </a:rPr>
              <a:t> about </a:t>
            </a:r>
            <a:r>
              <a:rPr lang="en-US" sz="1200" b="1" kern="1200" dirty="0">
                <a:solidFill>
                  <a:schemeClr val="tx1"/>
                </a:solidFill>
                <a:effectLst/>
                <a:latin typeface="+mn-lt"/>
                <a:ea typeface="+mn-ea"/>
                <a:cs typeface="+mn-cs"/>
              </a:rPr>
              <a:t>New Choices</a:t>
            </a:r>
            <a:r>
              <a:rPr lang="en-US" sz="1200" kern="1200" dirty="0">
                <a:solidFill>
                  <a:schemeClr val="tx1"/>
                </a:solidFill>
                <a:effectLst/>
                <a:latin typeface="+mn-lt"/>
                <a:ea typeface="+mn-ea"/>
                <a:cs typeface="+mn-cs"/>
              </a:rPr>
              <a:t> available in HIV testing. </a:t>
            </a:r>
          </a:p>
          <a:p>
            <a:r>
              <a:rPr lang="en-US" sz="1200"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ED965CF9-41BD-41C1-BA6F-AA115F90B758}" type="slidenum">
              <a:rPr lang="en-US" smtClean="0"/>
              <a:t>22</a:t>
            </a:fld>
            <a:endParaRPr lang="en-US" dirty="0"/>
          </a:p>
        </p:txBody>
      </p:sp>
    </p:spTree>
    <p:extLst>
      <p:ext uri="{BB962C8B-B14F-4D97-AF65-F5344CB8AC3E}">
        <p14:creationId xmlns:p14="http://schemas.microsoft.com/office/powerpoint/2010/main" val="284698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we have  </a:t>
            </a:r>
            <a:r>
              <a:rPr lang="en-US" sz="1200" b="1" kern="1200" dirty="0">
                <a:solidFill>
                  <a:schemeClr val="tx1"/>
                </a:solidFill>
                <a:effectLst/>
                <a:latin typeface="+mn-lt"/>
                <a:ea typeface="+mn-ea"/>
                <a:cs typeface="+mn-cs"/>
              </a:rPr>
              <a:t>New Choices</a:t>
            </a:r>
            <a:r>
              <a:rPr lang="en-US" sz="1200" kern="1200" dirty="0">
                <a:solidFill>
                  <a:schemeClr val="tx1"/>
                </a:solidFill>
                <a:effectLst/>
                <a:latin typeface="+mn-lt"/>
                <a:ea typeface="+mn-ea"/>
                <a:cs typeface="+mn-cs"/>
              </a:rPr>
              <a:t> available for HIV testing. With these options, individuals have more choice, privacy, and control over how and where they are tested.  An example of this is self-testing.  </a:t>
            </a:r>
          </a:p>
          <a:p>
            <a:r>
              <a:rPr lang="en-US" sz="1200" kern="1200" dirty="0">
                <a:solidFill>
                  <a:schemeClr val="tx1"/>
                </a:solidFill>
                <a:effectLst/>
                <a:latin typeface="+mn-lt"/>
                <a:ea typeface="+mn-ea"/>
                <a:cs typeface="+mn-cs"/>
              </a:rPr>
              <a:t> As an example of one of the ‘messages of hope’ related to the new choices about testing, faith and community leaders could adapt this statement: “with life at its best, you choose where to test!”   </a:t>
            </a:r>
          </a:p>
          <a:p>
            <a:r>
              <a:rPr lang="en-US" sz="1200" kern="1200" dirty="0">
                <a:solidFill>
                  <a:schemeClr val="tx1"/>
                </a:solidFill>
                <a:effectLst/>
                <a:latin typeface="+mn-lt"/>
                <a:ea typeface="+mn-ea"/>
                <a:cs typeface="+mn-cs"/>
              </a:rPr>
              <a:t> The following slides will provide more information on this and other testing choices. </a:t>
            </a: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23</a:t>
            </a:fld>
            <a:endParaRPr lang="en-US" dirty="0"/>
          </a:p>
        </p:txBody>
      </p:sp>
    </p:spTree>
    <p:extLst>
      <p:ext uri="{BB962C8B-B14F-4D97-AF65-F5344CB8AC3E}">
        <p14:creationId xmlns:p14="http://schemas.microsoft.com/office/powerpoint/2010/main" val="285576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dt" sz="quarter" idx="1"/>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2005</a:t>
            </a:r>
          </a:p>
        </p:txBody>
      </p:sp>
      <p:sp>
        <p:nvSpPr>
          <p:cNvPr id="26627" name="Rectangle 6"/>
          <p:cNvSpPr>
            <a:spLocks noGrp="1" noChangeArrowheads="1"/>
          </p:cNvSpPr>
          <p:nvPr>
            <p:ph type="ftr" sz="quarter" idx="4"/>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Module 1: Overview of HIV Infection</a:t>
            </a:r>
          </a:p>
        </p:txBody>
      </p:sp>
      <p:sp>
        <p:nvSpPr>
          <p:cNvPr id="26628" name="Rectangle 7"/>
          <p:cNvSpPr>
            <a:spLocks noGrp="1" noChangeArrowheads="1"/>
          </p:cNvSpPr>
          <p:nvPr>
            <p:ph type="sldNum" sz="quarter" idx="5"/>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fld id="{A92B0F16-D22B-47FB-BE3D-17CC0DBA535D}" type="slidenum">
              <a:rPr lang="en-US" altLang="en-US" b="0">
                <a:solidFill>
                  <a:schemeClr val="tx1"/>
                </a:solidFill>
                <a:latin typeface="Arial" panose="020B0604020202020204" pitchFamily="34" charset="0"/>
              </a:rPr>
              <a:pPr/>
              <a:t>24</a:t>
            </a:fld>
            <a:endParaRPr lang="en-US" altLang="en-US" b="0" dirty="0">
              <a:solidFill>
                <a:schemeClr val="tx1"/>
              </a:solidFill>
              <a:latin typeface="Arial" panose="020B0604020202020204" pitchFamily="34" charset="0"/>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Facilitator should read slide]  </a:t>
            </a:r>
          </a:p>
          <a:p>
            <a:pPr eaLnBrk="1" hangingPunct="1"/>
            <a:endParaRPr lang="en-US" altLang="en-US" dirty="0"/>
          </a:p>
        </p:txBody>
      </p:sp>
    </p:spTree>
    <p:extLst>
      <p:ext uri="{BB962C8B-B14F-4D97-AF65-F5344CB8AC3E}">
        <p14:creationId xmlns:p14="http://schemas.microsoft.com/office/powerpoint/2010/main" val="1850835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Facilitator should read slide]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25</a:t>
            </a:fld>
            <a:endParaRPr lang="en-US" dirty="0"/>
          </a:p>
        </p:txBody>
      </p:sp>
    </p:spTree>
    <p:extLst>
      <p:ext uri="{BB962C8B-B14F-4D97-AF65-F5344CB8AC3E}">
        <p14:creationId xmlns:p14="http://schemas.microsoft.com/office/powerpoint/2010/main" val="2602551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Facilitator should read slide]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31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strategy for diagnosis is index testing.</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27</a:t>
            </a:fld>
            <a:endParaRPr lang="en-US" dirty="0"/>
          </a:p>
        </p:txBody>
      </p:sp>
    </p:spTree>
    <p:extLst>
      <p:ext uri="{BB962C8B-B14F-4D97-AF65-F5344CB8AC3E}">
        <p14:creationId xmlns:p14="http://schemas.microsoft.com/office/powerpoint/2010/main" val="785657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Who exactly is an index client? An index client is anyone who tests positive for HIV.</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28</a:t>
            </a:fld>
            <a:endParaRPr lang="en-US" dirty="0"/>
          </a:p>
        </p:txBody>
      </p:sp>
    </p:spTree>
    <p:extLst>
      <p:ext uri="{BB962C8B-B14F-4D97-AF65-F5344CB8AC3E}">
        <p14:creationId xmlns:p14="http://schemas.microsoft.com/office/powerpoint/2010/main" val="353850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2">
                  <a:lumMod val="1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Again, the person who tests positive is referred to as the index client.[ facilitator should 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29</a:t>
            </a:fld>
            <a:endParaRPr lang="en-US" dirty="0"/>
          </a:p>
        </p:txBody>
      </p:sp>
    </p:spTree>
    <p:extLst>
      <p:ext uri="{BB962C8B-B14F-4D97-AF65-F5344CB8AC3E}">
        <p14:creationId xmlns:p14="http://schemas.microsoft.com/office/powerpoint/2010/main" val="1736476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 read slide]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30</a:t>
            </a:fld>
            <a:endParaRPr lang="en-US" dirty="0"/>
          </a:p>
        </p:txBody>
      </p:sp>
    </p:spTree>
    <p:extLst>
      <p:ext uri="{BB962C8B-B14F-4D97-AF65-F5344CB8AC3E}">
        <p14:creationId xmlns:p14="http://schemas.microsoft.com/office/powerpoint/2010/main" val="272745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PEPFAR and global partners have made tremendous progress in HIV testing, prevention and treatment. As of September 30, 2018, PEPFAR has supported:  [facilitator should read slide]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Option:  Facilitator may choose to include country data in these areas if it is available.</a:t>
            </a: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4</a:t>
            </a:fld>
            <a:endParaRPr lang="en-US" dirty="0"/>
          </a:p>
        </p:txBody>
      </p:sp>
    </p:spTree>
    <p:extLst>
      <p:ext uri="{BB962C8B-B14F-4D97-AF65-F5344CB8AC3E}">
        <p14:creationId xmlns:p14="http://schemas.microsoft.com/office/powerpoint/2010/main" val="3579215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a:t>
            </a:r>
            <a:r>
              <a:rPr lang="en-US" sz="1200" b="1" kern="1200" dirty="0">
                <a:solidFill>
                  <a:schemeClr val="tx1"/>
                </a:solidFill>
                <a:effectLst/>
                <a:latin typeface="+mn-lt"/>
                <a:ea typeface="+mn-ea"/>
                <a:cs typeface="+mn-cs"/>
              </a:rPr>
              <a:t>New Choices</a:t>
            </a:r>
            <a:r>
              <a:rPr lang="en-US" sz="1200" kern="1200" dirty="0">
                <a:solidFill>
                  <a:schemeClr val="tx1"/>
                </a:solidFill>
                <a:effectLst/>
                <a:latin typeface="+mn-lt"/>
                <a:ea typeface="+mn-ea"/>
                <a:cs typeface="+mn-cs"/>
              </a:rPr>
              <a:t> about testing, we have </a:t>
            </a:r>
            <a:r>
              <a:rPr lang="en-US" sz="1200" b="1" kern="1200" dirty="0">
                <a:solidFill>
                  <a:schemeClr val="tx1"/>
                </a:solidFill>
                <a:effectLst/>
                <a:latin typeface="+mn-lt"/>
                <a:ea typeface="+mn-ea"/>
                <a:cs typeface="+mn-cs"/>
              </a:rPr>
              <a:t>New Treatment</a:t>
            </a:r>
            <a:r>
              <a:rPr lang="en-US" sz="1200" kern="1200" dirty="0">
                <a:solidFill>
                  <a:schemeClr val="tx1"/>
                </a:solidFill>
                <a:effectLst/>
                <a:latin typeface="+mn-lt"/>
                <a:ea typeface="+mn-ea"/>
                <a:cs typeface="+mn-cs"/>
              </a:rPr>
              <a:t> options for people living with HIV. These treatment options are easier, better and safer than ever before.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31</a:t>
            </a:fld>
            <a:endParaRPr lang="en-US" dirty="0"/>
          </a:p>
        </p:txBody>
      </p:sp>
    </p:spTree>
    <p:extLst>
      <p:ext uri="{BB962C8B-B14F-4D97-AF65-F5344CB8AC3E}">
        <p14:creationId xmlns:p14="http://schemas.microsoft.com/office/powerpoint/2010/main" val="1947329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Groundbreaking steps provide an entirely new outlook on life for HIV positive individuals  regarding  treatment. We want to share the </a:t>
            </a:r>
            <a:r>
              <a:rPr lang="en-US" sz="1200" b="1" kern="1200" dirty="0">
                <a:solidFill>
                  <a:schemeClr val="tx1"/>
                </a:solidFill>
                <a:effectLst/>
                <a:latin typeface="+mn-lt"/>
                <a:ea typeface="+mn-ea"/>
                <a:cs typeface="+mn-cs"/>
              </a:rPr>
              <a:t>Good News</a:t>
            </a:r>
            <a:r>
              <a:rPr lang="en-US" sz="1200" kern="1200" dirty="0">
                <a:solidFill>
                  <a:schemeClr val="tx1"/>
                </a:solidFill>
                <a:effectLst/>
                <a:latin typeface="+mn-lt"/>
                <a:ea typeface="+mn-ea"/>
                <a:cs typeface="+mn-cs"/>
              </a:rPr>
              <a:t> about the new, easier, better, and safer HIV treatments that exist today!  </a:t>
            </a:r>
          </a:p>
          <a:p>
            <a:r>
              <a:rPr lang="en-US" sz="1200" kern="1200" dirty="0">
                <a:solidFill>
                  <a:schemeClr val="tx1"/>
                </a:solidFill>
                <a:effectLst/>
                <a:latin typeface="+mn-lt"/>
                <a:ea typeface="+mn-ea"/>
                <a:cs typeface="+mn-cs"/>
              </a:rPr>
              <a:t>A key message of hope that faith and community leaders can spread is this: “With HIV medication, you can live a long healthy life!”</a:t>
            </a:r>
          </a:p>
          <a:p>
            <a:r>
              <a:rPr lang="en-US" sz="1200" kern="1200" dirty="0">
                <a:solidFill>
                  <a:schemeClr val="tx1"/>
                </a:solidFill>
                <a:effectLst/>
                <a:latin typeface="+mn-lt"/>
                <a:ea typeface="+mn-ea"/>
                <a:cs typeface="+mn-cs"/>
              </a:rPr>
              <a:t>As the following slides will explain, today there are fewer pills, fewer clinic visits and stronger viral load results.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32</a:t>
            </a:fld>
            <a:endParaRPr lang="en-US" dirty="0"/>
          </a:p>
        </p:txBody>
      </p:sp>
    </p:spTree>
    <p:extLst>
      <p:ext uri="{BB962C8B-B14F-4D97-AF65-F5344CB8AC3E}">
        <p14:creationId xmlns:p14="http://schemas.microsoft.com/office/powerpoint/2010/main" val="239836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HIV treatment once required many pills that had to be taken often throughout the day. Those medications had  multiple side effects and individuals weren't able to eat a number of foods with them. Also, old medications sometimes stopped working after long-term use.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now, new treatments are easier, better and safer than ever before. Now individuals with HIV usually only take a single pill once daily. Side effects are uncommon, and this medication doesn't interact with many foods.  In addition, newer medications continue working with ongoing use and allow for faster viral load reduction than with older medications</a:t>
            </a:r>
            <a:endParaRPr lang="en-US" dirty="0"/>
          </a:p>
        </p:txBody>
      </p:sp>
      <p:sp>
        <p:nvSpPr>
          <p:cNvPr id="4" name="Slide Number Placeholder 3"/>
          <p:cNvSpPr>
            <a:spLocks noGrp="1"/>
          </p:cNvSpPr>
          <p:nvPr>
            <p:ph type="sldNum" sz="quarter" idx="10"/>
          </p:nvPr>
        </p:nvSpPr>
        <p:spPr/>
        <p:txBody>
          <a:bodyPr/>
          <a:lstStyle/>
          <a:p>
            <a:fld id="{67530CE1-B427-42FB-8E81-F2359DB1040A}" type="slidenum">
              <a:rPr lang="en-US" smtClean="0"/>
              <a:t>33</a:t>
            </a:fld>
            <a:endParaRPr lang="en-US" dirty="0"/>
          </a:p>
        </p:txBody>
      </p:sp>
    </p:spTree>
    <p:extLst>
      <p:ext uri="{BB962C8B-B14F-4D97-AF65-F5344CB8AC3E}">
        <p14:creationId xmlns:p14="http://schemas.microsoft.com/office/powerpoint/2010/main" val="2606209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with HIV have many more  </a:t>
            </a:r>
            <a:r>
              <a:rPr lang="en-US" sz="1200" b="1" kern="1200" dirty="0">
                <a:solidFill>
                  <a:schemeClr val="tx1"/>
                </a:solidFill>
                <a:effectLst/>
                <a:latin typeface="+mn-lt"/>
                <a:ea typeface="+mn-ea"/>
                <a:cs typeface="+mn-cs"/>
              </a:rPr>
              <a:t>New Treatment</a:t>
            </a:r>
            <a:r>
              <a:rPr lang="en-US" sz="1200" kern="1200" dirty="0">
                <a:solidFill>
                  <a:schemeClr val="tx1"/>
                </a:solidFill>
                <a:effectLst/>
                <a:latin typeface="+mn-lt"/>
                <a:ea typeface="+mn-ea"/>
                <a:cs typeface="+mn-cs"/>
              </a:rPr>
              <a:t> options today.   Not only has the medicine changed from many pills daily to one pill daily, but also instead of visiting the clinic every month, clients  can visit once every three to six months.   This dramatically reduces the patient cost of transport, but also ensures their self -reliance to bolster their own health and well-being.  This change also facilitates male clinic visits in the local community where hours can be tailored to their work schedules and address their specific concerns.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Taken together, all these changes lead to faster viral load suppression – which we will describe in more detail soon.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6CC5FF9-0EC8-4BC3-874B-4B66DBE8A4E0}" type="slidenum">
              <a:rPr lang="en-US" smtClean="0"/>
              <a:t>34</a:t>
            </a:fld>
            <a:endParaRPr lang="en-US"/>
          </a:p>
        </p:txBody>
      </p:sp>
    </p:spTree>
    <p:extLst>
      <p:ext uri="{BB962C8B-B14F-4D97-AF65-F5344CB8AC3E}">
        <p14:creationId xmlns:p14="http://schemas.microsoft.com/office/powerpoint/2010/main" val="4069740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we’ve discussed that HIV diagnosis and treatment are keys to a person’s well-being and long, healthy life, we also must recognize the enormous toll tuberculosis takes on people living with HIV.  TB is the leading cause of death among people living with HIV, yet it is preventable and treatable. TB prevention and treatment are and will remain a critical and core part of HIV/AIDS treatment and care. </a:t>
            </a:r>
          </a:p>
          <a:p>
            <a:r>
              <a:rPr lang="en-US" sz="1200" kern="1200" dirty="0">
                <a:solidFill>
                  <a:schemeClr val="tx1"/>
                </a:solidFill>
                <a:effectLst/>
                <a:latin typeface="+mn-lt"/>
                <a:ea typeface="+mn-ea"/>
                <a:cs typeface="+mn-cs"/>
              </a:rPr>
              <a:t>[facilitator read slide]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6CC5FF9-0EC8-4BC3-874B-4B66DBE8A4E0}" type="slidenum">
              <a:rPr lang="en-US" smtClean="0"/>
              <a:t>35</a:t>
            </a:fld>
            <a:endParaRPr lang="en-US"/>
          </a:p>
        </p:txBody>
      </p:sp>
    </p:spTree>
    <p:extLst>
      <p:ext uri="{BB962C8B-B14F-4D97-AF65-F5344CB8AC3E}">
        <p14:creationId xmlns:p14="http://schemas.microsoft.com/office/powerpoint/2010/main" val="115958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hearing about </a:t>
            </a:r>
            <a:r>
              <a:rPr lang="en-US" sz="1200" b="1" kern="1200" dirty="0">
                <a:solidFill>
                  <a:schemeClr val="tx1"/>
                </a:solidFill>
                <a:effectLst/>
                <a:latin typeface="+mn-lt"/>
                <a:ea typeface="+mn-ea"/>
                <a:cs typeface="+mn-cs"/>
              </a:rPr>
              <a:t>New Treatments</a:t>
            </a:r>
            <a:r>
              <a:rPr lang="en-US" sz="1200" kern="1200" dirty="0">
                <a:solidFill>
                  <a:schemeClr val="tx1"/>
                </a:solidFill>
                <a:effectLst/>
                <a:latin typeface="+mn-lt"/>
                <a:ea typeface="+mn-ea"/>
                <a:cs typeface="+mn-cs"/>
              </a:rPr>
              <a:t>, we want to share the G</a:t>
            </a:r>
            <a:r>
              <a:rPr lang="en-US" sz="1200" b="1" kern="1200" dirty="0">
                <a:solidFill>
                  <a:schemeClr val="tx1"/>
                </a:solidFill>
                <a:effectLst/>
                <a:latin typeface="+mn-lt"/>
                <a:ea typeface="+mn-ea"/>
                <a:cs typeface="+mn-cs"/>
              </a:rPr>
              <a:t>ood News</a:t>
            </a:r>
            <a:r>
              <a:rPr lang="en-US" sz="1200" kern="1200" dirty="0">
                <a:solidFill>
                  <a:schemeClr val="tx1"/>
                </a:solidFill>
                <a:effectLst/>
                <a:latin typeface="+mn-lt"/>
                <a:ea typeface="+mn-ea"/>
                <a:cs typeface="+mn-cs"/>
              </a:rPr>
              <a:t> about </a:t>
            </a:r>
            <a:r>
              <a:rPr lang="en-US" sz="1200" b="1" kern="1200" dirty="0">
                <a:solidFill>
                  <a:schemeClr val="tx1"/>
                </a:solidFill>
                <a:effectLst/>
                <a:latin typeface="+mn-lt"/>
                <a:ea typeface="+mn-ea"/>
                <a:cs typeface="+mn-cs"/>
              </a:rPr>
              <a:t>New Timing</a:t>
            </a:r>
            <a:r>
              <a:rPr lang="en-US" sz="1200" kern="1200" dirty="0">
                <a:solidFill>
                  <a:schemeClr val="tx1"/>
                </a:solidFill>
                <a:effectLst/>
                <a:latin typeface="+mn-lt"/>
                <a:ea typeface="+mn-ea"/>
                <a:cs typeface="+mn-cs"/>
              </a:rPr>
              <a:t> and the early initiation of HIV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36</a:t>
            </a:fld>
            <a:endParaRPr lang="en-US" dirty="0"/>
          </a:p>
        </p:txBody>
      </p:sp>
    </p:spTree>
    <p:extLst>
      <p:ext uri="{BB962C8B-B14F-4D97-AF65-F5344CB8AC3E}">
        <p14:creationId xmlns:p14="http://schemas.microsoft.com/office/powerpoint/2010/main" val="1338874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know that all  individuals with HIV -- no matter whether they feel completely well, or whether they feel ill --  should start HIV treatment immediately after diagnosis.  This is an exciting innovation in HIV treatment.  </a:t>
            </a:r>
            <a:r>
              <a:rPr lang="en-US" sz="1200" b="1" kern="1200" dirty="0">
                <a:solidFill>
                  <a:schemeClr val="tx1"/>
                </a:solidFill>
                <a:effectLst/>
                <a:latin typeface="+mn-lt"/>
                <a:ea typeface="+mn-ea"/>
                <a:cs typeface="+mn-cs"/>
              </a:rPr>
              <a:t>Starting treatment immediately </a:t>
            </a:r>
            <a:r>
              <a:rPr lang="en-US" sz="1200" kern="1200" dirty="0">
                <a:solidFill>
                  <a:schemeClr val="tx1"/>
                </a:solidFill>
                <a:effectLst/>
                <a:latin typeface="+mn-lt"/>
                <a:ea typeface="+mn-ea"/>
                <a:cs typeface="+mn-cs"/>
              </a:rPr>
              <a:t>dramatically impacts the lives of HIV positive individuals.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Faith and community leaders can help pass on simple messages about HIV treatment, like this one:  “Anyone living with HIV should start treatment right away!” Taking the medicine without fail every day helps ensure a long, healthy life and that patients won’t pass on the virus.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following slides will explain</a:t>
            </a: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37</a:t>
            </a:fld>
            <a:endParaRPr lang="en-US" dirty="0"/>
          </a:p>
        </p:txBody>
      </p:sp>
    </p:spTree>
    <p:extLst>
      <p:ext uri="{BB962C8B-B14F-4D97-AF65-F5344CB8AC3E}">
        <p14:creationId xmlns:p14="http://schemas.microsoft.com/office/powerpoint/2010/main" val="637535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has shown that the earlier an HIV-positive individual begins treatment, the better their overall health and lifetime outcomes.  We used to measure the severity of HIV and only gave treatment to those whose body  immune systems had been nearly destroyed.  Now, however, we have learned it is much better to give treatment immediately following an HIV positive diagnosis, even when the body’s  immune system appears totally healthy.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38</a:t>
            </a:fld>
            <a:endParaRPr lang="en-US" dirty="0"/>
          </a:p>
        </p:txBody>
      </p:sp>
    </p:spTree>
    <p:extLst>
      <p:ext uri="{BB962C8B-B14F-4D97-AF65-F5344CB8AC3E}">
        <p14:creationId xmlns:p14="http://schemas.microsoft.com/office/powerpoint/2010/main" val="281830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[facilitator should read slide]</a:t>
            </a:r>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39</a:t>
            </a:fld>
            <a:endParaRPr lang="en-US" dirty="0"/>
          </a:p>
        </p:txBody>
      </p:sp>
    </p:spTree>
    <p:extLst>
      <p:ext uri="{BB962C8B-B14F-4D97-AF65-F5344CB8AC3E}">
        <p14:creationId xmlns:p14="http://schemas.microsoft.com/office/powerpoint/2010/main" val="3482915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have groundbreaking treatment options that are safer, easier and better than ever before and give people living with HIV a whole new outlook on life.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40</a:t>
            </a:fld>
            <a:endParaRPr lang="en-US" dirty="0"/>
          </a:p>
        </p:txBody>
      </p:sp>
    </p:spTree>
    <p:extLst>
      <p:ext uri="{BB962C8B-B14F-4D97-AF65-F5344CB8AC3E}">
        <p14:creationId xmlns:p14="http://schemas.microsoft.com/office/powerpoint/2010/main" val="168413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think beyond 2020,   new targets will  be the  framework  for program development, implementation, and evaluation.  Our goal is  that 95% of all people living with HIV will know their HIV status; , that 95% of people  who know they have HIV being treated with ART; and, finally, that 95% of people taking HIV treatment will have an undetectable viral load.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5</a:t>
            </a:fld>
            <a:endParaRPr lang="en-US" dirty="0"/>
          </a:p>
        </p:txBody>
      </p:sp>
    </p:spTree>
    <p:extLst>
      <p:ext uri="{BB962C8B-B14F-4D97-AF65-F5344CB8AC3E}">
        <p14:creationId xmlns:p14="http://schemas.microsoft.com/office/powerpoint/2010/main" val="1275095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New Hope:</a:t>
            </a:r>
            <a:r>
              <a:rPr lang="en-US" sz="1200" kern="1200" dirty="0">
                <a:solidFill>
                  <a:schemeClr val="tx1"/>
                </a:solidFill>
                <a:effectLst/>
                <a:latin typeface="+mn-lt"/>
                <a:ea typeface="+mn-ea"/>
                <a:cs typeface="+mn-cs"/>
              </a:rPr>
              <a:t>   We just discussed the fact that when people living with HIV who start treatment as soon as they are diagnosed and then takes their medication regularly as prescribed, they live long, healthy lives.  This brings them NEW HOPE for their own health.  </a:t>
            </a:r>
          </a:p>
          <a:p>
            <a:r>
              <a:rPr lang="en-US" sz="1200" kern="1200" dirty="0">
                <a:solidFill>
                  <a:schemeClr val="tx1"/>
                </a:solidFill>
                <a:effectLst/>
                <a:latin typeface="+mn-lt"/>
                <a:ea typeface="+mn-ea"/>
                <a:cs typeface="+mn-cs"/>
              </a:rPr>
              <a:t> And they also can have NEW HOPE for helping protect their families, their communities, and those they care about, because those who take their medication regularly as prescribed also can avoid spreading HIV to their loved ones.  </a:t>
            </a:r>
          </a:p>
          <a:p>
            <a:r>
              <a:rPr lang="en-US" sz="1200" kern="1200" dirty="0">
                <a:solidFill>
                  <a:schemeClr val="tx1"/>
                </a:solidFill>
                <a:effectLst/>
                <a:latin typeface="+mn-lt"/>
                <a:ea typeface="+mn-ea"/>
                <a:cs typeface="+mn-cs"/>
              </a:rPr>
              <a:t> Faith and community leaders can help spread the good news by adapting messages like this one: “stay on treatment and  you won’t spread HIV to people you care about!”</a:t>
            </a:r>
          </a:p>
          <a:p>
            <a:r>
              <a:rPr lang="en-US" sz="1200" kern="1200" dirty="0">
                <a:solidFill>
                  <a:schemeClr val="tx1"/>
                </a:solidFill>
                <a:effectLst/>
                <a:latin typeface="+mn-lt"/>
                <a:ea typeface="+mn-ea"/>
                <a:cs typeface="+mn-cs"/>
              </a:rPr>
              <a:t> The following slides will provide more information to help guide our discussion.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41</a:t>
            </a:fld>
            <a:endParaRPr lang="en-US" dirty="0"/>
          </a:p>
        </p:txBody>
      </p:sp>
    </p:spTree>
    <p:extLst>
      <p:ext uri="{BB962C8B-B14F-4D97-AF65-F5344CB8AC3E}">
        <p14:creationId xmlns:p14="http://schemas.microsoft.com/office/powerpoint/2010/main" val="1407661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tremendous progress made in testing and treatment regimens has given us </a:t>
            </a:r>
            <a:r>
              <a:rPr lang="en-US" sz="1200" b="1" kern="1200" dirty="0">
                <a:solidFill>
                  <a:schemeClr val="tx1"/>
                </a:solidFill>
                <a:effectLst/>
                <a:latin typeface="+mn-lt"/>
                <a:ea typeface="+mn-ea"/>
                <a:cs typeface="+mn-cs"/>
              </a:rPr>
              <a:t>New Hope</a:t>
            </a:r>
            <a:r>
              <a:rPr lang="en-US" sz="1200" kern="1200" dirty="0">
                <a:solidFill>
                  <a:schemeClr val="tx1"/>
                </a:solidFill>
                <a:effectLst/>
                <a:latin typeface="+mn-lt"/>
                <a:ea typeface="+mn-ea"/>
                <a:cs typeface="+mn-cs"/>
              </a:rPr>
              <a:t>!  That a long, healthy life is possible with HIV medication and an undetectable viral load – that treatment for HIV will prevent progression to AIDS – that with regular treatment for HIV, we can stop the spread and END AIDS.  </a:t>
            </a:r>
          </a:p>
          <a:p>
            <a:endParaRPr lang="en-US" baseline="0" dirty="0"/>
          </a:p>
        </p:txBody>
      </p:sp>
      <p:sp>
        <p:nvSpPr>
          <p:cNvPr id="4" name="Slide Number Placeholder 3"/>
          <p:cNvSpPr>
            <a:spLocks noGrp="1"/>
          </p:cNvSpPr>
          <p:nvPr>
            <p:ph type="sldNum" sz="quarter" idx="10"/>
          </p:nvPr>
        </p:nvSpPr>
        <p:spPr/>
        <p:txBody>
          <a:bodyPr/>
          <a:lstStyle/>
          <a:p>
            <a:fld id="{ED965CF9-41BD-41C1-BA6F-AA115F90B758}" type="slidenum">
              <a:rPr lang="en-US" smtClean="0"/>
              <a:t>42</a:t>
            </a:fld>
            <a:endParaRPr lang="en-US" dirty="0"/>
          </a:p>
        </p:txBody>
      </p:sp>
    </p:spTree>
    <p:extLst>
      <p:ext uri="{BB962C8B-B14F-4D97-AF65-F5344CB8AC3E}">
        <p14:creationId xmlns:p14="http://schemas.microsoft.com/office/powerpoint/2010/main" val="2591945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Simply speaking, Undetectable viral load = </a:t>
            </a:r>
            <a:r>
              <a:rPr lang="en-US" sz="1200" kern="1200" dirty="0" err="1">
                <a:solidFill>
                  <a:schemeClr val="tx1"/>
                </a:solidFill>
                <a:effectLst/>
                <a:latin typeface="+mn-lt"/>
                <a:ea typeface="+mn-ea"/>
                <a:cs typeface="+mn-cs"/>
              </a:rPr>
              <a:t>Untransmissable</a:t>
            </a:r>
            <a:r>
              <a:rPr lang="en-US" sz="1200" kern="1200" dirty="0">
                <a:solidFill>
                  <a:schemeClr val="tx1"/>
                </a:solidFill>
                <a:effectLst/>
                <a:latin typeface="+mn-lt"/>
                <a:ea typeface="+mn-ea"/>
                <a:cs typeface="+mn-cs"/>
              </a:rPr>
              <a:t> HIV.  In some countries, they express this message simply by saying, “U=U”.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message of hope for those living with HIV, and in country after country, this message is being adapted to the local contexts. It is the message that when taking HIV medication regularly as prescribed, a person living with HIV will not transmit the virus to his or her partner or partners. U=U means that people living with HIV no longer need to feel like a threat to those they love; it empowers them and gives them the confidence and tools needed to protect themselves and their loved ones.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07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dt" sz="quarter" idx="1"/>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2005</a:t>
            </a:r>
          </a:p>
        </p:txBody>
      </p:sp>
      <p:sp>
        <p:nvSpPr>
          <p:cNvPr id="26627" name="Rectangle 6"/>
          <p:cNvSpPr>
            <a:spLocks noGrp="1" noChangeArrowheads="1"/>
          </p:cNvSpPr>
          <p:nvPr>
            <p:ph type="ftr" sz="quarter" idx="4"/>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Module 1: Overview of HIV Infection</a:t>
            </a:r>
          </a:p>
        </p:txBody>
      </p:sp>
      <p:sp>
        <p:nvSpPr>
          <p:cNvPr id="26628" name="Rectangle 7"/>
          <p:cNvSpPr>
            <a:spLocks noGrp="1" noChangeArrowheads="1"/>
          </p:cNvSpPr>
          <p:nvPr>
            <p:ph type="sldNum" sz="quarter" idx="5"/>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fld id="{A92B0F16-D22B-47FB-BE3D-17CC0DBA535D}" type="slidenum">
              <a:rPr lang="en-US" altLang="en-US" b="0">
                <a:solidFill>
                  <a:schemeClr val="tx1"/>
                </a:solidFill>
                <a:latin typeface="Arial" panose="020B0604020202020204" pitchFamily="34" charset="0"/>
              </a:rPr>
              <a:pPr/>
              <a:t>44</a:t>
            </a:fld>
            <a:endParaRPr lang="en-US" altLang="en-US" b="0" dirty="0">
              <a:solidFill>
                <a:schemeClr val="tx1"/>
              </a:solidFill>
              <a:latin typeface="Arial" panose="020B0604020202020204" pitchFamily="34" charset="0"/>
            </a:endParaRPr>
          </a:p>
        </p:txBody>
      </p:sp>
      <p:sp>
        <p:nvSpPr>
          <p:cNvPr id="26629" name="Rectangle 2"/>
          <p:cNvSpPr>
            <a:spLocks noGrp="1" noRot="1" noChangeAspect="1" noChangeArrowheads="1" noTextEdit="1"/>
          </p:cNvSpPr>
          <p:nvPr>
            <p:ph type="sldImg"/>
          </p:nvPr>
        </p:nvSpPr>
        <p:spPr>
          <a:ln/>
        </p:spPr>
      </p:sp>
      <p:sp>
        <p:nvSpPr>
          <p:cNvPr id="26630"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Let’s start by talking about the viral load test and undetectable viral load.  Viral load tests are only used by people living with HIV.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[facilitator should read slide] </a:t>
            </a:r>
          </a:p>
          <a:p>
            <a:pPr eaLnBrk="1" hangingPunct="1"/>
            <a:endParaRPr lang="en-US" altLang="en-US" dirty="0"/>
          </a:p>
        </p:txBody>
      </p:sp>
    </p:spTree>
    <p:extLst>
      <p:ext uri="{BB962C8B-B14F-4D97-AF65-F5344CB8AC3E}">
        <p14:creationId xmlns:p14="http://schemas.microsoft.com/office/powerpoint/2010/main" val="847774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Having an undetectable viral load ensures that a person living with HIV will not transmit HIV to their sexual partner.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Being undetectable does not mean that a person's HIV is cured</a:t>
            </a:r>
            <a:r>
              <a:rPr lang="en-US" sz="1200" kern="1200" dirty="0">
                <a:solidFill>
                  <a:schemeClr val="tx1"/>
                </a:solidFill>
                <a:effectLst/>
                <a:latin typeface="+mn-lt"/>
                <a:ea typeface="+mn-ea"/>
                <a:cs typeface="+mn-cs"/>
              </a:rPr>
              <a:t>.  Instead, it means that their medicine is working, and stopping the virus from growing, and that the amount of HIV in the person’s blood is too low for a test to detect . When people take their medicine daily, as prescribed, the medication can quickly reduce HIV viral load to undetectable levels on a viral load test. When the person living with HIV who takes his/her medicine daily and maintains an undetectable viral load, he or she will not pass HIV to their partner/partners through sex. We call this “untransmissible.”’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continue to share this message with our communities.  Individuals with undetectable viral loads will not transmit HIV to their partners. This message gives people living with HIV the confidence and hope that they can have normal, healthy relationships in which they can protect themselves and their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baseline="0" dirty="0">
              <a:solidFill>
                <a:schemeClr val="accent1">
                  <a:lumMod val="50000"/>
                </a:schemeClr>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D965CF9-41BD-41C1-BA6F-AA115F90B758}" type="slidenum">
              <a:rPr lang="en-US" smtClean="0"/>
              <a:t>45</a:t>
            </a:fld>
            <a:endParaRPr lang="en-US" dirty="0"/>
          </a:p>
        </p:txBody>
      </p:sp>
    </p:spTree>
    <p:extLst>
      <p:ext uri="{BB962C8B-B14F-4D97-AF65-F5344CB8AC3E}">
        <p14:creationId xmlns:p14="http://schemas.microsoft.com/office/powerpoint/2010/main" val="38903404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those already discussed , there are many other benefits of taking HIV medication to keep viral load  undetectable. These include: [facilitator should read slide]</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D965CF9-41BD-41C1-BA6F-AA115F90B758}" type="slidenum">
              <a:rPr lang="en-US" smtClean="0"/>
              <a:t>46</a:t>
            </a:fld>
            <a:endParaRPr lang="en-US" dirty="0"/>
          </a:p>
        </p:txBody>
      </p:sp>
    </p:spTree>
    <p:extLst>
      <p:ext uri="{BB962C8B-B14F-4D97-AF65-F5344CB8AC3E}">
        <p14:creationId xmlns:p14="http://schemas.microsoft.com/office/powerpoint/2010/main" val="2513745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opportunity faith and community leaders have to share this important messaging about life-saving treatment, and to avoid non-adherence to this essential life-saving HIV treatment can best be illustrated with an age-old parable.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man was drowning. A fisherman in a small boat came by and said, “I will help you! ”The man said, “No, thank you. I prayed. My faith will save me.” Another boat came to him and the man onboard said, “Get in! I can help you. ”The drowning man said, “No, thank you. My faith will save me.” The man drowned. After he died, he asked, “Why didn’t you save me?” A voice said, “I heard your prayers and sent you two boats. You didn’t take my help.”</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07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as the boats in this story were the answers to the man’s prayers, for a person living with  HIV, HIV medication IS the answer to the prayer for a healthy life. If people don’t take their medication they will become sicker and die. However,  people  who do take their medicine will be healthy, live a long life and won’t give HIV to their partners.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[facilitator reads the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summary, faith  leaders have such an important and unique role to  play in stopping the spread of HIV, by sharing messages about adhering to treatment, by building strong relationships with partners and families, and by impacting their communities with stories of hope.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The World Council of Churches has a resource on treatment adherence and faith healing in the context of HIV and AIDS in Africa.   The online link is </a:t>
            </a:r>
            <a:r>
              <a:rPr lang="en-GB" sz="1200" u="sng" kern="1200" dirty="0">
                <a:solidFill>
                  <a:schemeClr val="tx1"/>
                </a:solidFill>
                <a:effectLst/>
                <a:latin typeface="+mn-lt"/>
                <a:ea typeface="+mn-ea"/>
                <a:cs typeface="+mn-cs"/>
                <a:hlinkClick r:id="rId3"/>
              </a:rPr>
              <a:t>https://seafile.ecucenter.org/d/08b03e1bbd554f149d5e/</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81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Faith leaders can help decrease stigma about HIV, empower those living with HIV and bring communities together through adaptation of the U=U messages.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are examples of critical and key messages:   [facilitator should read slide]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49</a:t>
            </a:fld>
            <a:endParaRPr lang="en-US" dirty="0"/>
          </a:p>
        </p:txBody>
      </p:sp>
    </p:spTree>
    <p:extLst>
      <p:ext uri="{BB962C8B-B14F-4D97-AF65-F5344CB8AC3E}">
        <p14:creationId xmlns:p14="http://schemas.microsoft.com/office/powerpoint/2010/main" val="3400367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discussed the basics of HIV diagnosis and treatment for those who test HIV positive. Now, before we close,  it’s important to talk about  what we can do if an individual tests HIV negative– and prevention strategies to keep them HIV negative.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50</a:t>
            </a:fld>
            <a:endParaRPr lang="en-US" dirty="0"/>
          </a:p>
        </p:txBody>
      </p:sp>
    </p:spTree>
    <p:extLst>
      <p:ext uri="{BB962C8B-B14F-4D97-AF65-F5344CB8AC3E}">
        <p14:creationId xmlns:p14="http://schemas.microsoft.com/office/powerpoint/2010/main" val="83882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Beyond our global accomplishments and goals to end the epidemic, we want to take a step back to talk about the basic facts about HIV.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6</a:t>
            </a:fld>
            <a:endParaRPr lang="en-US" dirty="0"/>
          </a:p>
        </p:txBody>
      </p:sp>
    </p:spTree>
    <p:extLst>
      <p:ext uri="{BB962C8B-B14F-4D97-AF65-F5344CB8AC3E}">
        <p14:creationId xmlns:p14="http://schemas.microsoft.com/office/powerpoint/2010/main" val="3310406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Voluntary Medical Male Circumcision or (VMMC) is a prevention tool that can be accessed by men who may be exposed to HIV or are at risk of exposure. </a:t>
            </a:r>
          </a:p>
          <a:p>
            <a:r>
              <a:rPr lang="en-US" sz="1200" kern="1200" dirty="0">
                <a:solidFill>
                  <a:schemeClr val="tx1"/>
                </a:solidFill>
                <a:effectLst/>
                <a:latin typeface="+mn-lt"/>
                <a:ea typeface="+mn-ea"/>
                <a:cs typeface="+mn-cs"/>
              </a:rPr>
              <a:t>VMMC is the surgical removal of the tissue covering the head of the penis,  which lowers risk of obtaining or transmitting HIV from sex.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Other benefits of VMMC include: [</a:t>
            </a:r>
            <a:r>
              <a:rPr lang="en-US" sz="1200" b="1" kern="1200" dirty="0">
                <a:solidFill>
                  <a:schemeClr val="tx1"/>
                </a:solidFill>
                <a:effectLst/>
                <a:latin typeface="+mn-lt"/>
                <a:ea typeface="+mn-ea"/>
                <a:cs typeface="+mn-cs"/>
              </a:rPr>
              <a:t>facilitator should read the second bullet on slide, </a:t>
            </a:r>
            <a:r>
              <a:rPr lang="en-US" sz="1200" b="0" kern="1200" dirty="0">
                <a:solidFill>
                  <a:schemeClr val="tx1"/>
                </a:solidFill>
                <a:effectLst/>
                <a:latin typeface="+mn-lt"/>
                <a:ea typeface="+mn-ea"/>
                <a:cs typeface="+mn-cs"/>
              </a:rPr>
              <a:t>along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its sub-bullets]</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51</a:t>
            </a:fld>
            <a:endParaRPr lang="en-US" dirty="0"/>
          </a:p>
        </p:txBody>
      </p:sp>
    </p:spTree>
    <p:extLst>
      <p:ext uri="{BB962C8B-B14F-4D97-AF65-F5344CB8AC3E}">
        <p14:creationId xmlns:p14="http://schemas.microsoft.com/office/powerpoint/2010/main" val="3972548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HIV prevention  strategy available to those who may be exposed to HIV or are at risk of exposure is called Pre-exposure Prophylaxis, or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the use of anti-HIV medication that keeps HIV-negative people from getting HIV.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has been found to be highly effective. In fact, HIV negative people who take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every day can lower their risk of acquiring HIV by more than 99%.</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is only to be used by people who are HIV negative and is recommended for people at elevated risk of getting HIV, such as  discordant couples where one partner is HIV positive and one is HIV negative, (in addition to other prevention services).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[facilitator should read slide]</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52</a:t>
            </a:fld>
            <a:endParaRPr lang="en-US" dirty="0"/>
          </a:p>
        </p:txBody>
      </p:sp>
    </p:spTree>
    <p:extLst>
      <p:ext uri="{BB962C8B-B14F-4D97-AF65-F5344CB8AC3E}">
        <p14:creationId xmlns:p14="http://schemas.microsoft.com/office/powerpoint/2010/main" val="1078058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while we have come a long way towards reaching our HIV goals, together we have the opportunity  to come together as a global community to reach epidemic control once and for all.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again are EXAMPLES of </a:t>
            </a:r>
            <a:r>
              <a:rPr lang="en-US" sz="1200" b="1" kern="1200" dirty="0">
                <a:solidFill>
                  <a:schemeClr val="tx1"/>
                </a:solidFill>
                <a:effectLst/>
                <a:latin typeface="+mn-lt"/>
                <a:ea typeface="+mn-ea"/>
                <a:cs typeface="+mn-cs"/>
              </a:rPr>
              <a:t>New Messages</a:t>
            </a:r>
            <a:r>
              <a:rPr lang="en-US" sz="1200" kern="1200" dirty="0">
                <a:solidFill>
                  <a:schemeClr val="tx1"/>
                </a:solidFill>
                <a:effectLst/>
                <a:latin typeface="+mn-lt"/>
                <a:ea typeface="+mn-ea"/>
                <a:cs typeface="+mn-cs"/>
              </a:rPr>
              <a:t> of </a:t>
            </a:r>
            <a:r>
              <a:rPr lang="en-US" sz="1200" b="1" kern="1200" dirty="0">
                <a:solidFill>
                  <a:schemeClr val="tx1"/>
                </a:solidFill>
                <a:effectLst/>
                <a:latin typeface="+mn-lt"/>
                <a:ea typeface="+mn-ea"/>
                <a:cs typeface="+mn-cs"/>
              </a:rPr>
              <a:t>Hope </a:t>
            </a:r>
            <a:r>
              <a:rPr lang="en-US" sz="1200" kern="1200" dirty="0">
                <a:solidFill>
                  <a:schemeClr val="tx1"/>
                </a:solidFill>
                <a:effectLst/>
                <a:latin typeface="+mn-lt"/>
                <a:ea typeface="+mn-ea"/>
                <a:cs typeface="+mn-cs"/>
              </a:rPr>
              <a:t>about HIV that faith and community influencers like yourselves can share with your communities. We have </a:t>
            </a:r>
            <a:r>
              <a:rPr lang="en-US" sz="1200" b="1" kern="1200" dirty="0">
                <a:solidFill>
                  <a:schemeClr val="tx1"/>
                </a:solidFill>
                <a:effectLst/>
                <a:latin typeface="+mn-lt"/>
                <a:ea typeface="+mn-ea"/>
                <a:cs typeface="+mn-cs"/>
              </a:rPr>
              <a:t>New Choices, New Treatments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New Timing and New Hope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53</a:t>
            </a:fld>
            <a:endParaRPr lang="en-US" dirty="0"/>
          </a:p>
        </p:txBody>
      </p:sp>
    </p:spTree>
    <p:extLst>
      <p:ext uri="{BB962C8B-B14F-4D97-AF65-F5344CB8AC3E}">
        <p14:creationId xmlns:p14="http://schemas.microsoft.com/office/powerpoint/2010/main" val="2545903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leaders in your communities, please join with me today to make a pledge to tangible action that will help end the pandemic once and for all.   Let us together  proclaim the messages of </a:t>
            </a:r>
            <a:r>
              <a:rPr lang="en-US" sz="1200" b="1" kern="1200" dirty="0">
                <a:solidFill>
                  <a:schemeClr val="tx1"/>
                </a:solidFill>
                <a:effectLst/>
                <a:latin typeface="+mn-lt"/>
                <a:ea typeface="+mn-ea"/>
                <a:cs typeface="+mn-cs"/>
              </a:rPr>
              <a:t>New Choices, New Treatment, New Timing and New Hope</a:t>
            </a:r>
            <a:r>
              <a:rPr lang="en-US" sz="1200" kern="1200" dirty="0">
                <a:solidFill>
                  <a:schemeClr val="tx1"/>
                </a:solidFill>
                <a:effectLst/>
                <a:latin typeface="+mn-lt"/>
                <a:ea typeface="+mn-ea"/>
                <a:cs typeface="+mn-cs"/>
              </a:rPr>
              <a:t> to everyone in our networks and beyond.   Together we will reach the 95-95-95 goals and beyond.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so much for your commitment to serving your communities in this critical way!  We are here to answer questions and provide whatever information or assistance you might need as we end this presentation.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then take a short break before we continue with a 30 minute session that goes focuses in greater depth on a number of </a:t>
            </a:r>
            <a:r>
              <a:rPr lang="en-US" sz="1200" b="1" i="1" kern="1200" dirty="0">
                <a:solidFill>
                  <a:schemeClr val="tx1"/>
                </a:solidFill>
                <a:effectLst/>
                <a:latin typeface="+mn-lt"/>
                <a:ea typeface="+mn-ea"/>
                <a:cs typeface="+mn-cs"/>
              </a:rPr>
              <a:t>New Messages of Hope </a:t>
            </a:r>
            <a:r>
              <a:rPr lang="en-US" sz="1200" kern="1200" dirty="0">
                <a:solidFill>
                  <a:schemeClr val="tx1"/>
                </a:solidFill>
                <a:effectLst/>
                <a:latin typeface="+mn-lt"/>
                <a:ea typeface="+mn-ea"/>
                <a:cs typeface="+mn-cs"/>
              </a:rPr>
              <a:t>that can be used to pass along the Good News about HIV in 2020 and beyond.</a:t>
            </a:r>
          </a:p>
          <a:p>
            <a:endParaRPr lang="en-US" dirty="0"/>
          </a:p>
        </p:txBody>
      </p:sp>
      <p:sp>
        <p:nvSpPr>
          <p:cNvPr id="4" name="Slide Number Placeholder 3"/>
          <p:cNvSpPr>
            <a:spLocks noGrp="1"/>
          </p:cNvSpPr>
          <p:nvPr>
            <p:ph type="sldNum" sz="quarter" idx="10"/>
          </p:nvPr>
        </p:nvSpPr>
        <p:spPr/>
        <p:txBody>
          <a:bodyPr/>
          <a:lstStyle/>
          <a:p>
            <a:fld id="{ED965CF9-41BD-41C1-BA6F-AA115F90B758}" type="slidenum">
              <a:rPr lang="en-US" smtClean="0"/>
              <a:t>54</a:t>
            </a:fld>
            <a:endParaRPr lang="en-US" dirty="0"/>
          </a:p>
        </p:txBody>
      </p:sp>
    </p:spTree>
    <p:extLst>
      <p:ext uri="{BB962C8B-B14F-4D97-AF65-F5344CB8AC3E}">
        <p14:creationId xmlns:p14="http://schemas.microsoft.com/office/powerpoint/2010/main" val="28756272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highlight>
                  <a:srgbClr val="FFFF00"/>
                </a:highlight>
                <a:latin typeface="+mn-lt"/>
                <a:ea typeface="+mn-ea"/>
                <a:cs typeface="+mn-cs"/>
              </a:rPr>
              <a:t>[FACILITATOR: read slide]</a:t>
            </a:r>
          </a:p>
          <a:p>
            <a:endParaRPr lang="en-US" sz="1200" b="1"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[Note to presenters: </a:t>
            </a:r>
            <a:r>
              <a:rPr lang="en-US" sz="1200" b="1" dirty="0">
                <a:highlight>
                  <a:srgbClr val="FFFF00"/>
                </a:highlight>
              </a:rPr>
              <a:t> This </a:t>
            </a:r>
            <a:r>
              <a:rPr lang="en-US" sz="1200" b="1" i="1" dirty="0">
                <a:highlight>
                  <a:srgbClr val="FFFF00"/>
                </a:highlight>
              </a:rPr>
              <a:t>HIV Educational Update </a:t>
            </a:r>
            <a:r>
              <a:rPr lang="en-US" sz="1200" b="1" dirty="0">
                <a:highlight>
                  <a:srgbClr val="FFFF00"/>
                </a:highlight>
              </a:rPr>
              <a:t>slide deck is now complete.  An optional Appendix follows now and it can be covered in the </a:t>
            </a:r>
            <a:r>
              <a:rPr lang="en-US" sz="1200" b="1" dirty="0" err="1">
                <a:highlight>
                  <a:srgbClr val="FFFF00"/>
                </a:highlight>
              </a:rPr>
              <a:t>presenation</a:t>
            </a:r>
            <a:r>
              <a:rPr lang="en-US" sz="1200" b="1" dirty="0">
                <a:highlight>
                  <a:srgbClr val="FFFF00"/>
                </a:highlight>
              </a:rPr>
              <a:t> or simply included in the handout of the slides;  it provides an overview for types of programs that work for reaching men, adolescents, and children living with HIV.</a:t>
            </a:r>
          </a:p>
          <a:p>
            <a:endParaRPr lang="en-US" b="1" dirty="0">
              <a:solidFill>
                <a:srgbClr val="FF0000"/>
              </a:solidFill>
            </a:endParaRPr>
          </a:p>
          <a:p>
            <a:r>
              <a:rPr lang="en-US" b="1" dirty="0">
                <a:solidFill>
                  <a:srgbClr val="FF0000"/>
                </a:solidFill>
              </a:rPr>
              <a:t>This </a:t>
            </a:r>
            <a:r>
              <a:rPr lang="en-US" sz="1200" b="1" i="1" dirty="0">
                <a:highlight>
                  <a:srgbClr val="FFFF00"/>
                </a:highlight>
              </a:rPr>
              <a:t>HIV Educational Update </a:t>
            </a:r>
            <a:r>
              <a:rPr lang="en-US" sz="1200" b="1" i="0" dirty="0">
                <a:highlight>
                  <a:srgbClr val="FFFF00"/>
                </a:highlight>
              </a:rPr>
              <a:t>slide</a:t>
            </a:r>
            <a:r>
              <a:rPr lang="en-US" sz="1200" b="1" i="1" dirty="0">
                <a:highlight>
                  <a:srgbClr val="FFFF00"/>
                </a:highlight>
              </a:rPr>
              <a:t> </a:t>
            </a:r>
            <a:r>
              <a:rPr lang="en-US" b="1" dirty="0">
                <a:solidFill>
                  <a:srgbClr val="FF0000"/>
                </a:solidFill>
              </a:rPr>
              <a:t>deck will now be followed by the second slide deck, </a:t>
            </a:r>
            <a:r>
              <a:rPr lang="en-US" b="1" i="1" u="none" dirty="0">
                <a:solidFill>
                  <a:srgbClr val="FF0000"/>
                </a:solidFill>
              </a:rPr>
              <a:t>Messages of Hope for Men and Children Tool.</a:t>
            </a:r>
            <a:r>
              <a:rPr lang="en-US" b="1" dirty="0">
                <a:solidFill>
                  <a:srgbClr val="FF0000"/>
                </a:solidFill>
              </a:rPr>
              <a:t> Together, they fulfill part of the training requirement for those who will disseminate the key messages of hope down and across Mother Body infra-structures as part of  Activity #1.]</a:t>
            </a:r>
            <a:br>
              <a:rPr lang="en-US" b="1" dirty="0">
                <a:solidFill>
                  <a:srgbClr val="FF0000"/>
                </a:solidFill>
              </a:rPr>
            </a:b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600" dirty="0"/>
          </a:p>
        </p:txBody>
      </p:sp>
      <p:sp>
        <p:nvSpPr>
          <p:cNvPr id="4" name="Slide Number Placeholder 3"/>
          <p:cNvSpPr>
            <a:spLocks noGrp="1"/>
          </p:cNvSpPr>
          <p:nvPr>
            <p:ph type="sldNum" sz="quarter" idx="10"/>
          </p:nvPr>
        </p:nvSpPr>
        <p:spPr/>
        <p:txBody>
          <a:bodyPr/>
          <a:lstStyle/>
          <a:p>
            <a:fld id="{ED965CF9-41BD-41C1-BA6F-AA115F90B758}" type="slidenum">
              <a:rPr lang="en-US" smtClean="0"/>
              <a:t>55</a:t>
            </a:fld>
            <a:endParaRPr lang="en-US" dirty="0"/>
          </a:p>
        </p:txBody>
      </p:sp>
    </p:spTree>
    <p:extLst>
      <p:ext uri="{BB962C8B-B14F-4D97-AF65-F5344CB8AC3E}">
        <p14:creationId xmlns:p14="http://schemas.microsoft.com/office/powerpoint/2010/main" val="14904575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appendix includes Model Programs for Finding Men and Children Living with HIV.</a:t>
            </a:r>
          </a:p>
          <a:p>
            <a:endParaRPr lang="en-US" dirty="0"/>
          </a:p>
          <a:p>
            <a:r>
              <a:rPr lang="en-US" dirty="0"/>
              <a:t>For those participants who are also providing testing, a review of these programs may be helpful.  All slides are self explanatory.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127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96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526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6086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0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dt" sz="quarter" idx="1"/>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2005</a:t>
            </a:r>
          </a:p>
        </p:txBody>
      </p:sp>
      <p:sp>
        <p:nvSpPr>
          <p:cNvPr id="10243" name="Rectangle 6"/>
          <p:cNvSpPr>
            <a:spLocks noGrp="1" noChangeArrowheads="1"/>
          </p:cNvSpPr>
          <p:nvPr>
            <p:ph type="ftr" sz="quarter" idx="4"/>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Module 1: Overview of HIV Infection</a:t>
            </a:r>
          </a:p>
        </p:txBody>
      </p:sp>
      <p:sp>
        <p:nvSpPr>
          <p:cNvPr id="10244" name="Rectangle 7"/>
          <p:cNvSpPr>
            <a:spLocks noGrp="1" noChangeArrowheads="1"/>
          </p:cNvSpPr>
          <p:nvPr>
            <p:ph type="sldNum" sz="quarter" idx="5"/>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fld id="{F1BA1F5E-9B47-4A56-A1C0-DEB6C44E54E5}" type="slidenum">
              <a:rPr lang="en-US" altLang="en-US" b="0">
                <a:solidFill>
                  <a:schemeClr val="tx1"/>
                </a:solidFill>
                <a:latin typeface="Arial" panose="020B0604020202020204" pitchFamily="34" charset="0"/>
              </a:rPr>
              <a:pPr/>
              <a:t>7</a:t>
            </a:fld>
            <a:endParaRPr lang="en-US" altLang="en-US" b="0" dirty="0">
              <a:solidFill>
                <a:schemeClr val="tx1"/>
              </a:solidFill>
              <a:latin typeface="Arial" panose="020B0604020202020204" pitchFamily="34" charset="0"/>
            </a:endParaRPr>
          </a:p>
        </p:txBody>
      </p:sp>
      <p:sp>
        <p:nvSpPr>
          <p:cNvPr id="10245" name="Rectangle 2"/>
          <p:cNvSpPr>
            <a:spLocks noGrp="1" noRot="1" noChangeAspect="1" noChangeArrowheads="1" noTextEdit="1"/>
          </p:cNvSpPr>
          <p:nvPr>
            <p:ph type="sldImg"/>
          </p:nvPr>
        </p:nvSpPr>
        <p:spPr>
          <a:ln/>
        </p:spPr>
      </p:sp>
      <p:sp>
        <p:nvSpPr>
          <p:cNvPr id="10246"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First let’s review some definitions. What is HIV?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[facilitator should read slide] </a:t>
            </a:r>
          </a:p>
          <a:p>
            <a:pPr eaLnBrk="1" hangingPunct="1"/>
            <a:endParaRPr lang="en-US" altLang="en-US" dirty="0"/>
          </a:p>
        </p:txBody>
      </p:sp>
    </p:spTree>
    <p:extLst>
      <p:ext uri="{BB962C8B-B14F-4D97-AF65-F5344CB8AC3E}">
        <p14:creationId xmlns:p14="http://schemas.microsoft.com/office/powerpoint/2010/main" val="82801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488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54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C5FF9-0EC8-4BC3-874B-4B66DBE8A4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304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4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997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822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268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AF7015-0743-43E0-9385-F032DA6C57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781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801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38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dt" sz="quarter" idx="1"/>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2005</a:t>
            </a:r>
          </a:p>
        </p:txBody>
      </p:sp>
      <p:sp>
        <p:nvSpPr>
          <p:cNvPr id="10243" name="Rectangle 6"/>
          <p:cNvSpPr>
            <a:spLocks noGrp="1" noChangeArrowheads="1"/>
          </p:cNvSpPr>
          <p:nvPr>
            <p:ph type="ftr" sz="quarter" idx="4"/>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Module 1: Overview of HIV Infection</a:t>
            </a:r>
          </a:p>
        </p:txBody>
      </p:sp>
      <p:sp>
        <p:nvSpPr>
          <p:cNvPr id="10244" name="Rectangle 7"/>
          <p:cNvSpPr>
            <a:spLocks noGrp="1" noChangeArrowheads="1"/>
          </p:cNvSpPr>
          <p:nvPr>
            <p:ph type="sldNum" sz="quarter" idx="5"/>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fld id="{F1BA1F5E-9B47-4A56-A1C0-DEB6C44E54E5}" type="slidenum">
              <a:rPr lang="en-US" altLang="en-US" b="0">
                <a:solidFill>
                  <a:schemeClr val="tx1"/>
                </a:solidFill>
                <a:latin typeface="Arial" panose="020B0604020202020204" pitchFamily="34" charset="0"/>
              </a:rPr>
              <a:pPr/>
              <a:t>8</a:t>
            </a:fld>
            <a:endParaRPr lang="en-US" altLang="en-US" b="0" dirty="0">
              <a:solidFill>
                <a:schemeClr val="tx1"/>
              </a:solidFill>
              <a:latin typeface="Arial" panose="020B0604020202020204" pitchFamily="34" charset="0"/>
            </a:endParaRPr>
          </a:p>
        </p:txBody>
      </p:sp>
      <p:sp>
        <p:nvSpPr>
          <p:cNvPr id="10245" name="Rectangle 2"/>
          <p:cNvSpPr>
            <a:spLocks noGrp="1" noRot="1" noChangeAspect="1" noChangeArrowheads="1" noTextEdit="1"/>
          </p:cNvSpPr>
          <p:nvPr>
            <p:ph type="sldImg"/>
          </p:nvPr>
        </p:nvSpPr>
        <p:spPr>
          <a:ln/>
        </p:spPr>
      </p:sp>
      <p:sp>
        <p:nvSpPr>
          <p:cNvPr id="10246"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When HIV disease progresses over time the infected individual develops AIDS.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[facilitator should read slide]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talk more about medication to control HIV in upcoming slides.</a:t>
            </a:r>
          </a:p>
          <a:p>
            <a:pPr eaLnBrk="1" hangingPunct="1"/>
            <a:endParaRPr lang="en-US" altLang="en-US" dirty="0"/>
          </a:p>
        </p:txBody>
      </p:sp>
    </p:spTree>
    <p:extLst>
      <p:ext uri="{BB962C8B-B14F-4D97-AF65-F5344CB8AC3E}">
        <p14:creationId xmlns:p14="http://schemas.microsoft.com/office/powerpoint/2010/main" val="1721434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1753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6948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65CF9-41BD-41C1-BA6F-AA115F90B7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361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dt" sz="quarter" idx="1"/>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2005</a:t>
            </a:r>
          </a:p>
        </p:txBody>
      </p:sp>
      <p:sp>
        <p:nvSpPr>
          <p:cNvPr id="19459" name="Rectangle 6"/>
          <p:cNvSpPr>
            <a:spLocks noGrp="1" noChangeArrowheads="1"/>
          </p:cNvSpPr>
          <p:nvPr>
            <p:ph type="ftr" sz="quarter" idx="4"/>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Module 1: Overview of HIV Infection</a:t>
            </a:r>
          </a:p>
        </p:txBody>
      </p:sp>
      <p:sp>
        <p:nvSpPr>
          <p:cNvPr id="19460" name="Rectangle 7"/>
          <p:cNvSpPr>
            <a:spLocks noGrp="1" noChangeArrowheads="1"/>
          </p:cNvSpPr>
          <p:nvPr>
            <p:ph type="sldNum" sz="quarter" idx="5"/>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fld id="{2EFE02FB-09B7-40E2-B5ED-90E6168BD4F1}" type="slidenum">
              <a:rPr lang="en-US" altLang="en-US" b="0">
                <a:solidFill>
                  <a:schemeClr val="tx1"/>
                </a:solidFill>
                <a:latin typeface="Arial" panose="020B0604020202020204" pitchFamily="34" charset="0"/>
              </a:rPr>
              <a:pPr/>
              <a:t>9</a:t>
            </a:fld>
            <a:endParaRPr lang="en-US" altLang="en-US" b="0" dirty="0">
              <a:solidFill>
                <a:schemeClr val="tx1"/>
              </a:solidFill>
              <a:latin typeface="Arial" panose="020B0604020202020204" pitchFamily="34" charset="0"/>
            </a:endParaRPr>
          </a:p>
        </p:txBody>
      </p:sp>
      <p:sp>
        <p:nvSpPr>
          <p:cNvPr id="19461" name="Rectangle 2"/>
          <p:cNvSpPr>
            <a:spLocks noGrp="1" noRot="1" noChangeAspect="1" noChangeArrowheads="1" noTextEdit="1"/>
          </p:cNvSpPr>
          <p:nvPr>
            <p:ph type="sldImg"/>
          </p:nvPr>
        </p:nvSpPr>
        <p:spPr>
          <a:ln/>
        </p:spPr>
      </p:sp>
      <p:sp>
        <p:nvSpPr>
          <p:cNvPr id="19462"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Understanding how HIV is passed from one person to another  provides us with the knowledge needed to help educate our communities and loved ones about HIV prevention.   First, let’s focus on ways HIV can be passed from person to person, which include:  </a:t>
            </a:r>
          </a:p>
          <a:p>
            <a:r>
              <a:rPr lang="en-US" sz="1200" kern="1200" dirty="0">
                <a:solidFill>
                  <a:schemeClr val="tx1"/>
                </a:solidFill>
                <a:effectLst/>
                <a:latin typeface="+mn-lt"/>
                <a:ea typeface="+mn-ea"/>
                <a:cs typeface="+mn-cs"/>
              </a:rPr>
              <a:t> </a:t>
            </a:r>
          </a:p>
          <a:p>
            <a:pPr eaLnBrk="1" hangingPunct="1"/>
            <a:endParaRPr lang="en-US" altLang="en-US" baseline="0" dirty="0"/>
          </a:p>
        </p:txBody>
      </p:sp>
    </p:spTree>
    <p:extLst>
      <p:ext uri="{BB962C8B-B14F-4D97-AF65-F5344CB8AC3E}">
        <p14:creationId xmlns:p14="http://schemas.microsoft.com/office/powerpoint/2010/main" val="241893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dt" sz="quarter" idx="1"/>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2005</a:t>
            </a:r>
          </a:p>
        </p:txBody>
      </p:sp>
      <p:sp>
        <p:nvSpPr>
          <p:cNvPr id="19459" name="Rectangle 6"/>
          <p:cNvSpPr>
            <a:spLocks noGrp="1" noChangeArrowheads="1"/>
          </p:cNvSpPr>
          <p:nvPr>
            <p:ph type="ftr" sz="quarter" idx="4"/>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r>
              <a:rPr lang="en-US" altLang="en-US" b="0" dirty="0">
                <a:solidFill>
                  <a:schemeClr val="tx1"/>
                </a:solidFill>
                <a:latin typeface="Arial" panose="020B0604020202020204" pitchFamily="34" charset="0"/>
              </a:rPr>
              <a:t>Module 1: Overview of HIV Infection</a:t>
            </a:r>
          </a:p>
        </p:txBody>
      </p:sp>
      <p:sp>
        <p:nvSpPr>
          <p:cNvPr id="19460" name="Rectangle 7"/>
          <p:cNvSpPr>
            <a:spLocks noGrp="1" noChangeArrowheads="1"/>
          </p:cNvSpPr>
          <p:nvPr>
            <p:ph type="sldNum" sz="quarter" idx="5"/>
          </p:nvPr>
        </p:nvSpPr>
        <p:spPr>
          <a:noFill/>
        </p:spPr>
        <p:txBody>
          <a:bodyPr/>
          <a:lstStyle>
            <a:lvl1pPr>
              <a:defRPr b="1">
                <a:solidFill>
                  <a:schemeClr val="bg1"/>
                </a:solidFill>
                <a:latin typeface="Arial Narrow" panose="020B0606020202030204" pitchFamily="34" charset="0"/>
              </a:defRPr>
            </a:lvl1pPr>
            <a:lvl2pPr marL="742950" indent="-285750">
              <a:defRPr b="1">
                <a:solidFill>
                  <a:schemeClr val="bg1"/>
                </a:solidFill>
                <a:latin typeface="Arial Narrow" panose="020B0606020202030204" pitchFamily="34" charset="0"/>
              </a:defRPr>
            </a:lvl2pPr>
            <a:lvl3pPr marL="1143000" indent="-228600">
              <a:defRPr b="1">
                <a:solidFill>
                  <a:schemeClr val="bg1"/>
                </a:solidFill>
                <a:latin typeface="Arial Narrow" panose="020B0606020202030204" pitchFamily="34" charset="0"/>
              </a:defRPr>
            </a:lvl3pPr>
            <a:lvl4pPr marL="1600200" indent="-228600">
              <a:defRPr b="1">
                <a:solidFill>
                  <a:schemeClr val="bg1"/>
                </a:solidFill>
                <a:latin typeface="Arial Narrow" panose="020B0606020202030204" pitchFamily="34" charset="0"/>
              </a:defRPr>
            </a:lvl4pPr>
            <a:lvl5pPr marL="2057400" indent="-228600">
              <a:defRPr b="1">
                <a:solidFill>
                  <a:schemeClr val="bg1"/>
                </a:solidFill>
                <a:latin typeface="Arial Narrow" panose="020B0606020202030204" pitchFamily="34" charset="0"/>
              </a:defRPr>
            </a:lvl5pPr>
            <a:lvl6pPr marL="2514600" indent="-228600" eaLnBrk="0" fontAlgn="base" hangingPunct="0">
              <a:spcBef>
                <a:spcPct val="0"/>
              </a:spcBef>
              <a:spcAft>
                <a:spcPct val="0"/>
              </a:spcAft>
              <a:defRPr b="1">
                <a:solidFill>
                  <a:schemeClr val="bg1"/>
                </a:solidFill>
                <a:latin typeface="Arial Narrow" panose="020B0606020202030204" pitchFamily="34" charset="0"/>
              </a:defRPr>
            </a:lvl6pPr>
            <a:lvl7pPr marL="2971800" indent="-228600" eaLnBrk="0" fontAlgn="base" hangingPunct="0">
              <a:spcBef>
                <a:spcPct val="0"/>
              </a:spcBef>
              <a:spcAft>
                <a:spcPct val="0"/>
              </a:spcAft>
              <a:defRPr b="1">
                <a:solidFill>
                  <a:schemeClr val="bg1"/>
                </a:solidFill>
                <a:latin typeface="Arial Narrow" panose="020B0606020202030204" pitchFamily="34" charset="0"/>
              </a:defRPr>
            </a:lvl7pPr>
            <a:lvl8pPr marL="3429000" indent="-228600" eaLnBrk="0" fontAlgn="base" hangingPunct="0">
              <a:spcBef>
                <a:spcPct val="0"/>
              </a:spcBef>
              <a:spcAft>
                <a:spcPct val="0"/>
              </a:spcAft>
              <a:defRPr b="1">
                <a:solidFill>
                  <a:schemeClr val="bg1"/>
                </a:solidFill>
                <a:latin typeface="Arial Narrow" panose="020B0606020202030204" pitchFamily="34" charset="0"/>
              </a:defRPr>
            </a:lvl8pPr>
            <a:lvl9pPr marL="3886200" indent="-228600" eaLnBrk="0" fontAlgn="base" hangingPunct="0">
              <a:spcBef>
                <a:spcPct val="0"/>
              </a:spcBef>
              <a:spcAft>
                <a:spcPct val="0"/>
              </a:spcAft>
              <a:defRPr b="1">
                <a:solidFill>
                  <a:schemeClr val="bg1"/>
                </a:solidFill>
                <a:latin typeface="Arial Narrow" panose="020B0606020202030204" pitchFamily="34" charset="0"/>
              </a:defRPr>
            </a:lvl9pPr>
          </a:lstStyle>
          <a:p>
            <a:fld id="{2EFE02FB-09B7-40E2-B5ED-90E6168BD4F1}" type="slidenum">
              <a:rPr lang="en-US" altLang="en-US" b="0">
                <a:solidFill>
                  <a:schemeClr val="tx1"/>
                </a:solidFill>
                <a:latin typeface="Arial" panose="020B0604020202020204" pitchFamily="34" charset="0"/>
              </a:rPr>
              <a:pPr/>
              <a:t>10</a:t>
            </a:fld>
            <a:endParaRPr lang="en-US" altLang="en-US" b="0" dirty="0">
              <a:solidFill>
                <a:schemeClr val="tx1"/>
              </a:solidFill>
              <a:latin typeface="Arial" panose="020B0604020202020204" pitchFamily="34" charset="0"/>
            </a:endParaRPr>
          </a:p>
        </p:txBody>
      </p:sp>
      <p:sp>
        <p:nvSpPr>
          <p:cNvPr id="19461" name="Rectangle 2"/>
          <p:cNvSpPr>
            <a:spLocks noGrp="1" noRot="1" noChangeAspect="1" noChangeArrowheads="1" noTextEdit="1"/>
          </p:cNvSpPr>
          <p:nvPr>
            <p:ph type="sldImg"/>
          </p:nvPr>
        </p:nvSpPr>
        <p:spPr>
          <a:ln/>
        </p:spPr>
      </p:sp>
      <p:sp>
        <p:nvSpPr>
          <p:cNvPr id="19462"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As important as it is to understand how HIV is transmitted, we also must understand how it is NOT transmitted to both help educate our communities and help reduce negative stigma  about HIV.</a:t>
            </a:r>
          </a:p>
        </p:txBody>
      </p:sp>
    </p:spTree>
    <p:extLst>
      <p:ext uri="{BB962C8B-B14F-4D97-AF65-F5344CB8AC3E}">
        <p14:creationId xmlns:p14="http://schemas.microsoft.com/office/powerpoint/2010/main" val="3744344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gi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5.emf"/><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2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4.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5.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5.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4.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gif"/></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5.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24.emf"/><Relationship Id="rId5" Type="http://schemas.openxmlformats.org/officeDocument/2006/relationships/image" Target="../media/image4.gif"/><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4.emf"/><Relationship Id="rId4"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4.emf"/><Relationship Id="rId5" Type="http://schemas.openxmlformats.org/officeDocument/2006/relationships/image" Target="../media/image4.gif"/><Relationship Id="rId4" Type="http://schemas.openxmlformats.org/officeDocument/2006/relationships/image" Target="../media/image3.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4.emf"/><Relationship Id="rId4" Type="http://schemas.openxmlformats.org/officeDocument/2006/relationships/image" Target="../media/image6.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gif"/><Relationship Id="rId5" Type="http://schemas.openxmlformats.org/officeDocument/2006/relationships/image" Target="../media/image5.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4.emf"/><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5.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emf"/><Relationship Id="rId4" Type="http://schemas.openxmlformats.org/officeDocument/2006/relationships/image" Target="../media/image2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emf"/><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27.emf"/><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8.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5.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5.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emf"/><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emf"/><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21523"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4536911" y="-19049"/>
            <a:ext cx="7655091" cy="6877050"/>
          </a:xfrm>
          <a:prstGeom prst="rect">
            <a:avLst/>
          </a:prstGeom>
          <a:blipFill dpi="0" rotWithShape="1">
            <a:blip r:embed="rId4">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21"/>
          <p:cNvSpPr>
            <a:spLocks noGrp="1"/>
          </p:cNvSpPr>
          <p:nvPr>
            <p:ph type="body" sz="quarter" idx="10"/>
          </p:nvPr>
        </p:nvSpPr>
        <p:spPr>
          <a:xfrm>
            <a:off x="312901" y="4145966"/>
            <a:ext cx="11266635"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88760" y="2518639"/>
            <a:ext cx="11598441" cy="1573072"/>
          </a:xfrm>
          <a:prstGeom prst="rect">
            <a:avLst/>
          </a:prstGeom>
        </p:spPr>
        <p:txBody>
          <a:bodyPr anchor="ctr" anchorCtr="0">
            <a:noAutofit/>
          </a:bodyPr>
          <a:lstStyle>
            <a:lvl1pPr algn="l">
              <a:defRPr sz="5400">
                <a:solidFill>
                  <a:schemeClr val="bg1"/>
                </a:solidFill>
                <a:latin typeface="+mj-lt"/>
              </a:defRPr>
            </a:lvl1pPr>
          </a:lstStyle>
          <a:p>
            <a:r>
              <a:rPr lang="en-US"/>
              <a:t>Click to edit Master title style</a:t>
            </a:r>
            <a:endParaRPr lang="en-US" dirty="0"/>
          </a:p>
        </p:txBody>
      </p:sp>
      <p:pic>
        <p:nvPicPr>
          <p:cNvPr id="11" name="Picture 10" descr="PEPFAR-Logo-Color-Tagline-Transparent-White.gif"/>
          <p:cNvPicPr>
            <a:picLocks noChangeAspect="1"/>
          </p:cNvPicPr>
          <p:nvPr/>
        </p:nvPicPr>
        <p:blipFill>
          <a:blip r:embed="rId5" cstate="print"/>
          <a:stretch>
            <a:fillRect/>
          </a:stretch>
        </p:blipFill>
        <p:spPr>
          <a:xfrm>
            <a:off x="288759" y="228603"/>
            <a:ext cx="4248151" cy="1153467"/>
          </a:xfrm>
          <a:prstGeom prst="rect">
            <a:avLst/>
          </a:prstGeom>
        </p:spPr>
      </p:pic>
      <p:grpSp>
        <p:nvGrpSpPr>
          <p:cNvPr id="3" name="Group 2">
            <a:extLst>
              <a:ext uri="{FF2B5EF4-FFF2-40B4-BE49-F238E27FC236}">
                <a16:creationId xmlns:a16="http://schemas.microsoft.com/office/drawing/2014/main" id="{2529777D-02B6-4F6C-85D6-C8C8BE6EF907}"/>
              </a:ext>
            </a:extLst>
          </p:cNvPr>
          <p:cNvGrpSpPr/>
          <p:nvPr/>
        </p:nvGrpSpPr>
        <p:grpSpPr>
          <a:xfrm>
            <a:off x="347698" y="5969453"/>
            <a:ext cx="11496607" cy="755876"/>
            <a:chOff x="260773" y="5969453"/>
            <a:chExt cx="8622455" cy="755876"/>
          </a:xfrm>
        </p:grpSpPr>
        <p:pic>
          <p:nvPicPr>
            <p:cNvPr id="10" name="Picture 9">
              <a:extLst>
                <a:ext uri="{FF2B5EF4-FFF2-40B4-BE49-F238E27FC236}">
                  <a16:creationId xmlns:a16="http://schemas.microsoft.com/office/drawing/2014/main" id="{EEDB99FA-F4F1-4309-9054-CD1B37106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773" y="5969453"/>
              <a:ext cx="8622455" cy="526944"/>
            </a:xfrm>
            <a:prstGeom prst="rect">
              <a:avLst/>
            </a:prstGeom>
          </p:spPr>
        </p:pic>
        <p:sp>
          <p:nvSpPr>
            <p:cNvPr id="13" name="TextBox 12">
              <a:extLst>
                <a:ext uri="{FF2B5EF4-FFF2-40B4-BE49-F238E27FC236}">
                  <a16:creationId xmlns:a16="http://schemas.microsoft.com/office/drawing/2014/main" id="{A2823C0E-E874-4EB6-A310-C12E735527B7}"/>
                </a:ext>
              </a:extLst>
            </p:cNvPr>
            <p:cNvSpPr txBox="1"/>
            <p:nvPr/>
          </p:nvSpPr>
          <p:spPr>
            <a:xfrm>
              <a:off x="4121132" y="6417552"/>
              <a:ext cx="901737" cy="307777"/>
            </a:xfrm>
            <a:prstGeom prst="rect">
              <a:avLst/>
            </a:prstGeom>
            <a:noFill/>
          </p:spPr>
          <p:txBody>
            <a:bodyPr wrap="none" rtlCol="0">
              <a:spAutoFit/>
            </a:bodyPr>
            <a:lstStyle/>
            <a:p>
              <a:pPr algn="ctr"/>
              <a:r>
                <a:rPr lang="en-US" sz="1400" b="1" dirty="0">
                  <a:solidFill>
                    <a:schemeClr val="bg1"/>
                  </a:solidFill>
                </a:rPr>
                <a:t>#PEPFAR15</a:t>
              </a:r>
            </a:p>
          </p:txBody>
        </p:sp>
      </p:grpSp>
    </p:spTree>
    <p:extLst>
      <p:ext uri="{BB962C8B-B14F-4D97-AF65-F5344CB8AC3E}">
        <p14:creationId xmlns:p14="http://schemas.microsoft.com/office/powerpoint/2010/main" val="98668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A01050-8ADE-DD4D-9711-2FBD114D6F7D}"/>
              </a:ext>
            </a:extLst>
          </p:cNvPr>
          <p:cNvSpPr txBox="1"/>
          <p:nvPr/>
        </p:nvSpPr>
        <p:spPr>
          <a:xfrm>
            <a:off x="8281061" y="163857"/>
            <a:ext cx="3910940" cy="369332"/>
          </a:xfrm>
          <a:prstGeom prst="rect">
            <a:avLst/>
          </a:prstGeom>
          <a:noFill/>
        </p:spPr>
        <p:txBody>
          <a:bodyPr wrap="square" rtlCol="0">
            <a:spAutoFit/>
          </a:bodyPr>
          <a:lstStyle/>
          <a:p>
            <a:pPr algn="ctr"/>
            <a:r>
              <a:rPr lang="en-US" sz="1800" dirty="0">
                <a:solidFill>
                  <a:srgbClr val="FF0000"/>
                </a:solidFill>
              </a:rPr>
              <a:t>Implications</a:t>
            </a:r>
          </a:p>
        </p:txBody>
      </p:sp>
      <p:cxnSp>
        <p:nvCxnSpPr>
          <p:cNvPr id="5" name="Straight Connector 4">
            <a:extLst>
              <a:ext uri="{FF2B5EF4-FFF2-40B4-BE49-F238E27FC236}">
                <a16:creationId xmlns:a16="http://schemas.microsoft.com/office/drawing/2014/main" id="{07E33DCD-82AC-6840-A0E0-132DE874CE78}"/>
              </a:ext>
            </a:extLst>
          </p:cNvPr>
          <p:cNvCxnSpPr/>
          <p:nvPr/>
        </p:nvCxnSpPr>
        <p:spPr>
          <a:xfrm>
            <a:off x="8407729" y="-11877"/>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6E13B9-91D0-2442-A8BC-5325C10277F9}"/>
              </a:ext>
            </a:extLst>
          </p:cNvPr>
          <p:cNvSpPr txBox="1"/>
          <p:nvPr/>
        </p:nvSpPr>
        <p:spPr>
          <a:xfrm>
            <a:off x="2582372" y="163857"/>
            <a:ext cx="1992853" cy="369332"/>
          </a:xfrm>
          <a:prstGeom prst="rect">
            <a:avLst/>
          </a:prstGeom>
          <a:noFill/>
        </p:spPr>
        <p:txBody>
          <a:bodyPr wrap="none" rtlCol="0">
            <a:spAutoFit/>
          </a:bodyPr>
          <a:lstStyle/>
          <a:p>
            <a:r>
              <a:rPr lang="en-US" sz="1800" dirty="0">
                <a:solidFill>
                  <a:srgbClr val="FF0000"/>
                </a:solidFill>
              </a:rPr>
              <a:t>Consumer Insight</a:t>
            </a:r>
          </a:p>
        </p:txBody>
      </p:sp>
      <p:sp>
        <p:nvSpPr>
          <p:cNvPr id="7" name="Text Placeholder 2">
            <a:extLst>
              <a:ext uri="{FF2B5EF4-FFF2-40B4-BE49-F238E27FC236}">
                <a16:creationId xmlns:a16="http://schemas.microsoft.com/office/drawing/2014/main" id="{46443D55-48B0-A842-B1FF-2ABE025E1545}"/>
              </a:ext>
            </a:extLst>
          </p:cNvPr>
          <p:cNvSpPr>
            <a:spLocks noGrp="1"/>
          </p:cNvSpPr>
          <p:nvPr>
            <p:ph type="body" sz="quarter" idx="14"/>
          </p:nvPr>
        </p:nvSpPr>
        <p:spPr>
          <a:xfrm>
            <a:off x="267534" y="903456"/>
            <a:ext cx="7744347" cy="2370392"/>
          </a:xfrm>
          <a:prstGeom prst="rect">
            <a:avLst/>
          </a:prstGeom>
        </p:spPr>
        <p:txBody>
          <a:bodyPr/>
          <a:lstStyle/>
          <a:p>
            <a:pPr lvl="0"/>
            <a:r>
              <a:rPr lang="en-US"/>
              <a:t>Click to edit Master text styles</a:t>
            </a:r>
          </a:p>
        </p:txBody>
      </p:sp>
      <p:pic>
        <p:nvPicPr>
          <p:cNvPr id="8" name="Picture 7">
            <a:extLst>
              <a:ext uri="{FF2B5EF4-FFF2-40B4-BE49-F238E27FC236}">
                <a16:creationId xmlns:a16="http://schemas.microsoft.com/office/drawing/2014/main" id="{DA2DE78C-00C2-D842-B446-A524D9B6D7A5}"/>
              </a:ext>
            </a:extLst>
          </p:cNvPr>
          <p:cNvPicPr>
            <a:picLocks noChangeAspect="1"/>
          </p:cNvPicPr>
          <p:nvPr/>
        </p:nvPicPr>
        <p:blipFill>
          <a:blip r:embed="rId2"/>
          <a:stretch>
            <a:fillRect/>
          </a:stretch>
        </p:blipFill>
        <p:spPr>
          <a:xfrm>
            <a:off x="74129" y="6186336"/>
            <a:ext cx="3789311" cy="666996"/>
          </a:xfrm>
          <a:prstGeom prst="rect">
            <a:avLst/>
          </a:prstGeom>
        </p:spPr>
      </p:pic>
    </p:spTree>
    <p:extLst>
      <p:ext uri="{BB962C8B-B14F-4D97-AF65-F5344CB8AC3E}">
        <p14:creationId xmlns:p14="http://schemas.microsoft.com/office/powerpoint/2010/main" val="60561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350">
              <a:solidFill>
                <a:srgbClr val="FFFFFF"/>
              </a:solidFill>
            </a:endParaRPr>
          </a:p>
        </p:txBody>
      </p:sp>
      <p:sp>
        <p:nvSpPr>
          <p:cNvPr id="5" name="Rectangle 4"/>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Rectangle 5"/>
          <p:cNvSpPr/>
          <p:nvPr/>
        </p:nvSpPr>
        <p:spPr>
          <a:xfrm>
            <a:off x="6841583" y="-19049"/>
            <a:ext cx="5350420" cy="6877050"/>
          </a:xfrm>
          <a:prstGeom prst="rect">
            <a:avLst/>
          </a:prstGeom>
          <a:blipFill dpi="0" rotWithShape="1">
            <a:blip r:embed="rId4">
              <a:alphaModFix amt="60000"/>
            </a:blip>
            <a:srcRect/>
            <a:stretch>
              <a:fillRect l="5" t="-12466" r="-68107"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7" name="Group 6"/>
          <p:cNvGrpSpPr>
            <a:grpSpLocks/>
          </p:cNvGrpSpPr>
          <p:nvPr/>
        </p:nvGrpSpPr>
        <p:grpSpPr bwMode="auto">
          <a:xfrm>
            <a:off x="347664" y="5969003"/>
            <a:ext cx="11496675" cy="701591"/>
            <a:chOff x="260773" y="5969453"/>
            <a:chExt cx="8622455" cy="701433"/>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773" y="5969453"/>
              <a:ext cx="8622455" cy="52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213010" y="6417027"/>
              <a:ext cx="717980" cy="25385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50" b="1">
                  <a:solidFill>
                    <a:schemeClr val="bg1"/>
                  </a:solidFill>
                  <a:ea typeface="+mn-ea"/>
                </a:rPr>
                <a:t>#PEPFAR15</a:t>
              </a:r>
            </a:p>
          </p:txBody>
        </p:sp>
      </p:grpSp>
      <p:pic>
        <p:nvPicPr>
          <p:cNvPr id="10" name="Picture 9" descr="PEPFAR-Logo-Color-Tagline-Transparent-White.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3514" y="776290"/>
            <a:ext cx="4248151"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p:cNvSpPr>
            <a:spLocks noGrp="1"/>
          </p:cNvSpPr>
          <p:nvPr>
            <p:ph type="body" sz="quarter" idx="10"/>
          </p:nvPr>
        </p:nvSpPr>
        <p:spPr>
          <a:xfrm>
            <a:off x="288760" y="4232700"/>
            <a:ext cx="11598440" cy="300082"/>
          </a:xfrm>
          <a:prstGeom prst="rect">
            <a:avLst/>
          </a:prstGeom>
        </p:spPr>
        <p:txBody>
          <a:bodyPr wrap="square" anchor="ctr" anchorCtr="0">
            <a:spAutoFit/>
          </a:bodyPr>
          <a:lstStyle>
            <a:lvl1pPr marL="0" indent="0" algn="ctr">
              <a:buNone/>
              <a:defRPr sz="1500">
                <a:solidFill>
                  <a:schemeClr val="bg1"/>
                </a:solidFill>
                <a:latin typeface="+mj-lt"/>
              </a:defRPr>
            </a:lvl1pPr>
          </a:lstStyle>
          <a:p>
            <a:pPr lvl="0"/>
            <a:r>
              <a:rPr lang="en-US"/>
              <a:t>Click to edit Master text styles</a:t>
            </a:r>
          </a:p>
        </p:txBody>
      </p:sp>
      <p:sp>
        <p:nvSpPr>
          <p:cNvPr id="17" name="Title 16"/>
          <p:cNvSpPr>
            <a:spLocks noGrp="1"/>
          </p:cNvSpPr>
          <p:nvPr>
            <p:ph type="title"/>
          </p:nvPr>
        </p:nvSpPr>
        <p:spPr>
          <a:xfrm>
            <a:off x="288764" y="2570744"/>
            <a:ext cx="11598441" cy="1573072"/>
          </a:xfrm>
          <a:prstGeom prst="rect">
            <a:avLst/>
          </a:prstGeom>
        </p:spPr>
        <p:txBody>
          <a:bodyPr anchor="ctr" anchorCtr="0">
            <a:noAutofit/>
          </a:bodyPr>
          <a:lstStyle>
            <a:lvl1pPr algn="ctr">
              <a:defRPr sz="36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51533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350">
              <a:solidFill>
                <a:srgbClr val="FFFFFF"/>
              </a:solidFill>
            </a:endParaRPr>
          </a:p>
        </p:txBody>
      </p:sp>
      <p:sp>
        <p:nvSpPr>
          <p:cNvPr id="5" name="Rectangle 4"/>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7" name="Picture 4" descr="PEPFAR-Logo-Color-Tagline-Transparent-White.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3514" y="784227"/>
            <a:ext cx="4248151"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347664" y="5969003"/>
            <a:ext cx="11496675" cy="701591"/>
            <a:chOff x="260773" y="5969453"/>
            <a:chExt cx="8622455" cy="701433"/>
          </a:xfrm>
        </p:grpSpPr>
        <p:pic>
          <p:nvPicPr>
            <p:cNvPr id="1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0773" y="5969453"/>
              <a:ext cx="8622455" cy="52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213010" y="6417027"/>
              <a:ext cx="717980" cy="25385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50" b="1">
                  <a:solidFill>
                    <a:schemeClr val="bg1"/>
                  </a:solidFill>
                  <a:ea typeface="+mn-ea"/>
                </a:rPr>
                <a:t>#PEPFAR15</a:t>
              </a:r>
            </a:p>
          </p:txBody>
        </p:sp>
      </p:grpSp>
      <p:sp>
        <p:nvSpPr>
          <p:cNvPr id="9" name="Title 16"/>
          <p:cNvSpPr>
            <a:spLocks noGrp="1"/>
          </p:cNvSpPr>
          <p:nvPr>
            <p:ph type="title"/>
          </p:nvPr>
        </p:nvSpPr>
        <p:spPr>
          <a:xfrm>
            <a:off x="559334" y="2594151"/>
            <a:ext cx="11073343" cy="1573072"/>
          </a:xfrm>
          <a:prstGeom prst="rect">
            <a:avLst/>
          </a:prstGeom>
        </p:spPr>
        <p:txBody>
          <a:bodyPr anchor="ctr" anchorCtr="0">
            <a:noAutofit/>
          </a:bodyPr>
          <a:lstStyle>
            <a:lvl1pPr algn="ctr">
              <a:defRPr sz="3600">
                <a:solidFill>
                  <a:schemeClr val="bg1"/>
                </a:solidFill>
                <a:latin typeface="+mj-lt"/>
              </a:defRPr>
            </a:lvl1pPr>
          </a:lstStyle>
          <a:p>
            <a:r>
              <a:rPr lang="en-US"/>
              <a:t>Click to edit Master title style</a:t>
            </a:r>
            <a:endParaRPr lang="en-US" dirty="0"/>
          </a:p>
        </p:txBody>
      </p:sp>
      <p:sp>
        <p:nvSpPr>
          <p:cNvPr id="6" name="Text Placeholder 21"/>
          <p:cNvSpPr>
            <a:spLocks noGrp="1"/>
          </p:cNvSpPr>
          <p:nvPr>
            <p:ph type="body" sz="quarter" idx="10"/>
          </p:nvPr>
        </p:nvSpPr>
        <p:spPr>
          <a:xfrm>
            <a:off x="279400" y="4241049"/>
            <a:ext cx="11633200" cy="300082"/>
          </a:xfrm>
          <a:prstGeom prst="rect">
            <a:avLst/>
          </a:prstGeom>
        </p:spPr>
        <p:txBody>
          <a:bodyPr wrap="square" anchor="ctr" anchorCtr="0">
            <a:spAutoFit/>
          </a:bodyPr>
          <a:lstStyle>
            <a:lvl1pPr marL="0" indent="0" algn="ctr">
              <a:buNone/>
              <a:defRPr sz="15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872924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losing Slide Two">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350">
              <a:solidFill>
                <a:srgbClr val="FFFFFF"/>
              </a:solidFill>
            </a:endParaRPr>
          </a:p>
        </p:txBody>
      </p:sp>
      <p:sp>
        <p:nvSpPr>
          <p:cNvPr id="5" name="Rectangle 4"/>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7" name="Group 4"/>
          <p:cNvGrpSpPr>
            <a:grpSpLocks/>
          </p:cNvGrpSpPr>
          <p:nvPr/>
        </p:nvGrpSpPr>
        <p:grpSpPr bwMode="auto">
          <a:xfrm>
            <a:off x="347664" y="5969003"/>
            <a:ext cx="11496675" cy="701591"/>
            <a:chOff x="260773" y="5969453"/>
            <a:chExt cx="8622455" cy="701433"/>
          </a:xfrm>
        </p:grpSpPr>
        <p:pic>
          <p:nvPicPr>
            <p:cNvPr id="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773" y="5969453"/>
              <a:ext cx="8622455" cy="52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4213010" y="6417027"/>
              <a:ext cx="717980" cy="25385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50" b="1">
                  <a:solidFill>
                    <a:schemeClr val="bg1"/>
                  </a:solidFill>
                  <a:ea typeface="+mn-ea"/>
                </a:rPr>
                <a:t>#PEPFAR15</a:t>
              </a:r>
            </a:p>
          </p:txBody>
        </p:sp>
      </p:grpSp>
      <p:pic>
        <p:nvPicPr>
          <p:cNvPr id="11"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8639" y="1019175"/>
            <a:ext cx="3514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6"/>
          <p:cNvSpPr>
            <a:spLocks noGrp="1"/>
          </p:cNvSpPr>
          <p:nvPr>
            <p:ph type="title"/>
          </p:nvPr>
        </p:nvSpPr>
        <p:spPr>
          <a:xfrm>
            <a:off x="559334" y="2657522"/>
            <a:ext cx="11073343" cy="1573072"/>
          </a:xfrm>
          <a:prstGeom prst="rect">
            <a:avLst/>
          </a:prstGeom>
        </p:spPr>
        <p:txBody>
          <a:bodyPr anchor="ctr" anchorCtr="0">
            <a:noAutofit/>
          </a:bodyPr>
          <a:lstStyle>
            <a:lvl1pPr algn="ctr">
              <a:defRPr sz="3600">
                <a:solidFill>
                  <a:schemeClr val="bg1"/>
                </a:solidFill>
                <a:latin typeface="+mj-lt"/>
              </a:defRPr>
            </a:lvl1pPr>
          </a:lstStyle>
          <a:p>
            <a:r>
              <a:rPr lang="en-US"/>
              <a:t>Click to edit Master title style</a:t>
            </a:r>
            <a:endParaRPr lang="en-US" dirty="0"/>
          </a:p>
        </p:txBody>
      </p:sp>
      <p:sp>
        <p:nvSpPr>
          <p:cNvPr id="6" name="Text Placeholder 21"/>
          <p:cNvSpPr>
            <a:spLocks noGrp="1"/>
          </p:cNvSpPr>
          <p:nvPr>
            <p:ph type="body" sz="quarter" idx="10"/>
          </p:nvPr>
        </p:nvSpPr>
        <p:spPr>
          <a:xfrm>
            <a:off x="279400" y="4304420"/>
            <a:ext cx="11633200" cy="300082"/>
          </a:xfrm>
          <a:prstGeom prst="rect">
            <a:avLst/>
          </a:prstGeom>
        </p:spPr>
        <p:txBody>
          <a:bodyPr wrap="square" anchor="ctr" anchorCtr="0">
            <a:spAutoFit/>
          </a:bodyPr>
          <a:lstStyle>
            <a:lvl1pPr marL="0" indent="0" algn="ctr">
              <a:buNone/>
              <a:defRPr sz="15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1595206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ntent Red Header">
    <p:spTree>
      <p:nvGrpSpPr>
        <p:cNvPr id="1" name=""/>
        <p:cNvGrpSpPr/>
        <p:nvPr/>
      </p:nvGrpSpPr>
      <p:grpSpPr>
        <a:xfrm>
          <a:off x="0" y="0"/>
          <a:ext cx="0" cy="0"/>
          <a:chOff x="0" y="0"/>
          <a:chExt cx="0" cy="0"/>
        </a:xfrm>
      </p:grpSpPr>
      <p:sp>
        <p:nvSpPr>
          <p:cNvPr id="5" name="Rectangle 4"/>
          <p:cNvSpPr/>
          <p:nvPr/>
        </p:nvSpPr>
        <p:spPr>
          <a:xfrm>
            <a:off x="0" y="2"/>
            <a:ext cx="12192000" cy="822325"/>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0853C116-0385-491E-AFB1-03BDD3165007}"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grpSp>
        <p:nvGrpSpPr>
          <p:cNvPr id="8" name="Group 6"/>
          <p:cNvGrpSpPr>
            <a:grpSpLocks/>
          </p:cNvGrpSpPr>
          <p:nvPr/>
        </p:nvGrpSpPr>
        <p:grpSpPr bwMode="auto">
          <a:xfrm>
            <a:off x="2368551" y="6315077"/>
            <a:ext cx="8621179" cy="366713"/>
            <a:chOff x="1557326" y="6333682"/>
            <a:chExt cx="6466822" cy="367116"/>
          </a:xfrm>
        </p:grpSpPr>
        <p:sp>
          <p:nvSpPr>
            <p:cNvPr id="10" name="TextBox 9"/>
            <p:cNvSpPr txBox="1">
              <a:spLocks noChangeArrowheads="1"/>
            </p:cNvSpPr>
            <p:nvPr/>
          </p:nvSpPr>
          <p:spPr bwMode="auto">
            <a:xfrm>
              <a:off x="7474399" y="6408377"/>
              <a:ext cx="549749" cy="207977"/>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rgbClr val="002156"/>
                  </a:solidFill>
                  <a:ea typeface="+mn-ea"/>
                </a:rPr>
                <a:t>#PEPFAR15</a:t>
              </a: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26" y="6333682"/>
              <a:ext cx="6007164" cy="36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Placeholder 9"/>
          <p:cNvSpPr>
            <a:spLocks noGrp="1"/>
          </p:cNvSpPr>
          <p:nvPr>
            <p:ph type="body" sz="quarter" idx="13"/>
          </p:nvPr>
        </p:nvSpPr>
        <p:spPr>
          <a:xfrm>
            <a:off x="230021" y="203818"/>
            <a:ext cx="11690843" cy="332399"/>
          </a:xfrm>
          <a:prstGeom prst="rect">
            <a:avLst/>
          </a:prstGeom>
        </p:spPr>
        <p:txBody>
          <a:bodyPr lIns="0" tIns="0" rIns="0" bIns="0">
            <a:sp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228603" y="6020378"/>
            <a:ext cx="7732820" cy="154907"/>
          </a:xfrm>
          <a:prstGeom prst="rect">
            <a:avLst/>
          </a:prstGeom>
        </p:spPr>
        <p:txBody>
          <a:bodyPr lIns="0" tIns="0" rIns="0" bIns="0">
            <a:normAutofit/>
          </a:bodyPr>
          <a:lstStyle>
            <a:lvl1pPr marL="0" indent="0">
              <a:buFontTx/>
              <a:buNone/>
              <a:defRPr sz="600">
                <a:solidFill>
                  <a:schemeClr val="bg2">
                    <a:lumMod val="25000"/>
                  </a:schemeClr>
                </a:solidFill>
                <a:latin typeface="+mj-lt"/>
              </a:defRPr>
            </a:lvl1pPr>
          </a:lstStyle>
          <a:p>
            <a:pPr lvl="0"/>
            <a:r>
              <a:rPr lang="en-US"/>
              <a:t>Click to edit Master text styles</a:t>
            </a:r>
          </a:p>
        </p:txBody>
      </p:sp>
      <p:sp>
        <p:nvSpPr>
          <p:cNvPr id="12" name="Text Placeholder 13"/>
          <p:cNvSpPr>
            <a:spLocks noGrp="1"/>
          </p:cNvSpPr>
          <p:nvPr>
            <p:ph type="body" sz="quarter" idx="14"/>
          </p:nvPr>
        </p:nvSpPr>
        <p:spPr>
          <a:xfrm>
            <a:off x="267536" y="958049"/>
            <a:ext cx="11614149" cy="1451679"/>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952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ntent Dark Blue Header">
    <p:spTree>
      <p:nvGrpSpPr>
        <p:cNvPr id="1" name=""/>
        <p:cNvGrpSpPr/>
        <p:nvPr/>
      </p:nvGrpSpPr>
      <p:grpSpPr>
        <a:xfrm>
          <a:off x="0" y="0"/>
          <a:ext cx="0" cy="0"/>
          <a:chOff x="0" y="0"/>
          <a:chExt cx="0" cy="0"/>
        </a:xfrm>
      </p:grpSpPr>
      <p:sp>
        <p:nvSpPr>
          <p:cNvPr id="5" name="Rectangle 4"/>
          <p:cNvSpPr/>
          <p:nvPr/>
        </p:nvSpPr>
        <p:spPr>
          <a:xfrm>
            <a:off x="0" y="2"/>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790F07F7-F994-4742-8DD6-855EA8639C79}"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grpSp>
        <p:nvGrpSpPr>
          <p:cNvPr id="8" name="Group 6"/>
          <p:cNvGrpSpPr>
            <a:grpSpLocks/>
          </p:cNvGrpSpPr>
          <p:nvPr/>
        </p:nvGrpSpPr>
        <p:grpSpPr bwMode="auto">
          <a:xfrm>
            <a:off x="2368551" y="6315077"/>
            <a:ext cx="8621179" cy="366713"/>
            <a:chOff x="1557326" y="6333682"/>
            <a:chExt cx="6466822" cy="367116"/>
          </a:xfrm>
        </p:grpSpPr>
        <p:sp>
          <p:nvSpPr>
            <p:cNvPr id="10" name="TextBox 9"/>
            <p:cNvSpPr txBox="1">
              <a:spLocks noChangeArrowheads="1"/>
            </p:cNvSpPr>
            <p:nvPr/>
          </p:nvSpPr>
          <p:spPr bwMode="auto">
            <a:xfrm>
              <a:off x="7474399" y="6408377"/>
              <a:ext cx="549749" cy="207977"/>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rgbClr val="002156"/>
                  </a:solidFill>
                  <a:ea typeface="+mn-ea"/>
                </a:rPr>
                <a:t>#PEPFAR15</a:t>
              </a: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26" y="6333682"/>
              <a:ext cx="6007164" cy="36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Placeholder 9"/>
          <p:cNvSpPr>
            <a:spLocks noGrp="1"/>
          </p:cNvSpPr>
          <p:nvPr>
            <p:ph type="body" sz="quarter" idx="13"/>
          </p:nvPr>
        </p:nvSpPr>
        <p:spPr>
          <a:xfrm>
            <a:off x="230021" y="203818"/>
            <a:ext cx="11690843" cy="332399"/>
          </a:xfrm>
          <a:prstGeom prst="rect">
            <a:avLst/>
          </a:prstGeom>
        </p:spPr>
        <p:txBody>
          <a:bodyPr lIns="0" tIns="0" rIns="0" bIns="0">
            <a:sp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228603" y="6020378"/>
            <a:ext cx="7732820" cy="154907"/>
          </a:xfrm>
          <a:prstGeom prst="rect">
            <a:avLst/>
          </a:prstGeom>
        </p:spPr>
        <p:txBody>
          <a:bodyPr lIns="0" tIns="0" rIns="0" bIns="0">
            <a:normAutofit/>
          </a:bodyPr>
          <a:lstStyle>
            <a:lvl1pPr marL="0" indent="0">
              <a:buFontTx/>
              <a:buNone/>
              <a:defRPr sz="600">
                <a:solidFill>
                  <a:schemeClr val="bg2">
                    <a:lumMod val="25000"/>
                  </a:schemeClr>
                </a:solidFill>
                <a:latin typeface="+mj-lt"/>
              </a:defRPr>
            </a:lvl1pPr>
          </a:lstStyle>
          <a:p>
            <a:pPr lvl="0"/>
            <a:r>
              <a:rPr lang="en-US"/>
              <a:t>Click to edit Master text styles</a:t>
            </a:r>
          </a:p>
        </p:txBody>
      </p:sp>
      <p:sp>
        <p:nvSpPr>
          <p:cNvPr id="12" name="Text Placeholder 13"/>
          <p:cNvSpPr>
            <a:spLocks noGrp="1"/>
          </p:cNvSpPr>
          <p:nvPr>
            <p:ph type="body" sz="quarter" idx="14"/>
          </p:nvPr>
        </p:nvSpPr>
        <p:spPr>
          <a:xfrm>
            <a:off x="267536" y="958049"/>
            <a:ext cx="11614149" cy="1451679"/>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0042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ntent Blue Header">
    <p:spTree>
      <p:nvGrpSpPr>
        <p:cNvPr id="1" name=""/>
        <p:cNvGrpSpPr/>
        <p:nvPr/>
      </p:nvGrpSpPr>
      <p:grpSpPr>
        <a:xfrm>
          <a:off x="0" y="0"/>
          <a:ext cx="0" cy="0"/>
          <a:chOff x="0" y="0"/>
          <a:chExt cx="0" cy="0"/>
        </a:xfrm>
      </p:grpSpPr>
      <p:sp>
        <p:nvSpPr>
          <p:cNvPr id="5" name="Rectangle 4"/>
          <p:cNvSpPr/>
          <p:nvPr/>
        </p:nvSpPr>
        <p:spPr>
          <a:xfrm>
            <a:off x="0" y="2"/>
            <a:ext cx="12192000" cy="822325"/>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F930CBB5-DD32-4E1B-9793-83F2CC5A3B78}"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grpSp>
        <p:nvGrpSpPr>
          <p:cNvPr id="8" name="Group 6"/>
          <p:cNvGrpSpPr>
            <a:grpSpLocks/>
          </p:cNvGrpSpPr>
          <p:nvPr/>
        </p:nvGrpSpPr>
        <p:grpSpPr bwMode="auto">
          <a:xfrm>
            <a:off x="2368551" y="6315077"/>
            <a:ext cx="8621179" cy="366713"/>
            <a:chOff x="1557326" y="6333682"/>
            <a:chExt cx="6466822" cy="367116"/>
          </a:xfrm>
        </p:grpSpPr>
        <p:sp>
          <p:nvSpPr>
            <p:cNvPr id="10" name="TextBox 9"/>
            <p:cNvSpPr txBox="1">
              <a:spLocks noChangeArrowheads="1"/>
            </p:cNvSpPr>
            <p:nvPr/>
          </p:nvSpPr>
          <p:spPr bwMode="auto">
            <a:xfrm>
              <a:off x="7474399" y="6408377"/>
              <a:ext cx="549749" cy="207977"/>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rgbClr val="002156"/>
                  </a:solidFill>
                  <a:ea typeface="+mn-ea"/>
                </a:rPr>
                <a:t>#PEPFAR15</a:t>
              </a: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26" y="6333682"/>
              <a:ext cx="6007164" cy="36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Placeholder 9"/>
          <p:cNvSpPr>
            <a:spLocks noGrp="1"/>
          </p:cNvSpPr>
          <p:nvPr>
            <p:ph type="body" sz="quarter" idx="13"/>
          </p:nvPr>
        </p:nvSpPr>
        <p:spPr>
          <a:xfrm>
            <a:off x="230021" y="203818"/>
            <a:ext cx="11690843" cy="332399"/>
          </a:xfrm>
          <a:prstGeom prst="rect">
            <a:avLst/>
          </a:prstGeom>
        </p:spPr>
        <p:txBody>
          <a:bodyPr lIns="0" tIns="0" rIns="0" bIns="0">
            <a:sp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228603" y="6020378"/>
            <a:ext cx="7732820" cy="154907"/>
          </a:xfrm>
          <a:prstGeom prst="rect">
            <a:avLst/>
          </a:prstGeom>
        </p:spPr>
        <p:txBody>
          <a:bodyPr lIns="0" tIns="0" rIns="0" bIns="0">
            <a:normAutofit/>
          </a:bodyPr>
          <a:lstStyle>
            <a:lvl1pPr marL="0" indent="0">
              <a:buFontTx/>
              <a:buNone/>
              <a:defRPr sz="600">
                <a:solidFill>
                  <a:schemeClr val="bg2">
                    <a:lumMod val="25000"/>
                  </a:schemeClr>
                </a:solidFill>
                <a:latin typeface="+mj-lt"/>
              </a:defRPr>
            </a:lvl1pPr>
          </a:lstStyle>
          <a:p>
            <a:pPr lvl="0"/>
            <a:r>
              <a:rPr lang="en-US"/>
              <a:t>Click to edit Master text styles</a:t>
            </a:r>
          </a:p>
        </p:txBody>
      </p:sp>
      <p:sp>
        <p:nvSpPr>
          <p:cNvPr id="12" name="Text Placeholder 13"/>
          <p:cNvSpPr>
            <a:spLocks noGrp="1"/>
          </p:cNvSpPr>
          <p:nvPr>
            <p:ph type="body" sz="quarter" idx="14"/>
          </p:nvPr>
        </p:nvSpPr>
        <p:spPr>
          <a:xfrm>
            <a:off x="267536" y="958049"/>
            <a:ext cx="11614149" cy="1451679"/>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1901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ntent Simple">
    <p:spTree>
      <p:nvGrpSpPr>
        <p:cNvPr id="1" name=""/>
        <p:cNvGrpSpPr/>
        <p:nvPr/>
      </p:nvGrpSpPr>
      <p:grpSpPr>
        <a:xfrm>
          <a:off x="0" y="0"/>
          <a:ext cx="0" cy="0"/>
          <a:chOff x="0" y="0"/>
          <a:chExt cx="0" cy="0"/>
        </a:xfrm>
      </p:grpSpPr>
      <p:sp>
        <p:nvSpPr>
          <p:cNvPr id="5" name="Rectangle 4"/>
          <p:cNvSpPr/>
          <p:nvPr/>
        </p:nvSpPr>
        <p:spPr>
          <a:xfrm>
            <a:off x="0" y="755650"/>
            <a:ext cx="12192000" cy="46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3D7601E3-0BFD-41D6-AAA5-260578ABD3FD}"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grpSp>
        <p:nvGrpSpPr>
          <p:cNvPr id="8" name="Group 6"/>
          <p:cNvGrpSpPr>
            <a:grpSpLocks/>
          </p:cNvGrpSpPr>
          <p:nvPr/>
        </p:nvGrpSpPr>
        <p:grpSpPr bwMode="auto">
          <a:xfrm>
            <a:off x="2368551" y="6315077"/>
            <a:ext cx="8621179" cy="366713"/>
            <a:chOff x="1557326" y="6333682"/>
            <a:chExt cx="6466822" cy="367116"/>
          </a:xfrm>
        </p:grpSpPr>
        <p:sp>
          <p:nvSpPr>
            <p:cNvPr id="10" name="TextBox 9"/>
            <p:cNvSpPr txBox="1">
              <a:spLocks noChangeArrowheads="1"/>
            </p:cNvSpPr>
            <p:nvPr/>
          </p:nvSpPr>
          <p:spPr bwMode="auto">
            <a:xfrm>
              <a:off x="7474399" y="6408377"/>
              <a:ext cx="549749" cy="207977"/>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rgbClr val="002156"/>
                  </a:solidFill>
                  <a:ea typeface="+mn-ea"/>
                </a:rPr>
                <a:t>#PEPFAR15</a:t>
              </a:r>
            </a:p>
          </p:txBody>
        </p:sp>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26" y="6333682"/>
              <a:ext cx="6007164" cy="36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Placeholder 9"/>
          <p:cNvSpPr>
            <a:spLocks noGrp="1"/>
          </p:cNvSpPr>
          <p:nvPr>
            <p:ph type="body" sz="quarter" idx="13"/>
          </p:nvPr>
        </p:nvSpPr>
        <p:spPr>
          <a:xfrm>
            <a:off x="230021" y="230832"/>
            <a:ext cx="11690843" cy="332399"/>
          </a:xfrm>
          <a:prstGeom prst="rect">
            <a:avLst/>
          </a:prstGeom>
        </p:spPr>
        <p:txBody>
          <a:bodyPr lIns="0" tIns="0" rIns="0" bIns="0">
            <a:spAutoFit/>
          </a:bodyPr>
          <a:lstStyle>
            <a:lvl1pPr marL="0" indent="0">
              <a:buFontTx/>
              <a:buNone/>
              <a:defRPr sz="24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6" y="903457"/>
            <a:ext cx="11614149" cy="1451679"/>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3"/>
          <p:cNvSpPr>
            <a:spLocks noGrp="1"/>
          </p:cNvSpPr>
          <p:nvPr>
            <p:ph type="body" sz="quarter" idx="15"/>
          </p:nvPr>
        </p:nvSpPr>
        <p:spPr>
          <a:xfrm>
            <a:off x="228603" y="6020378"/>
            <a:ext cx="7732820" cy="154907"/>
          </a:xfrm>
          <a:prstGeom prst="rect">
            <a:avLst/>
          </a:prstGeom>
        </p:spPr>
        <p:txBody>
          <a:bodyPr lIns="0" tIns="0" rIns="0" bIns="0">
            <a:normAutofit/>
          </a:bodyPr>
          <a:lstStyle>
            <a:lvl1pPr marL="0" indent="0">
              <a:buFontTx/>
              <a:buNone/>
              <a:defRPr sz="600">
                <a:solidFill>
                  <a:schemeClr val="bg2">
                    <a:lumMod val="2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815686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7CF2C7FB-1E98-4433-98BA-10145B622980}"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grpSp>
        <p:nvGrpSpPr>
          <p:cNvPr id="7" name="Group 4"/>
          <p:cNvGrpSpPr>
            <a:grpSpLocks/>
          </p:cNvGrpSpPr>
          <p:nvPr/>
        </p:nvGrpSpPr>
        <p:grpSpPr bwMode="auto">
          <a:xfrm>
            <a:off x="2368551" y="6315077"/>
            <a:ext cx="8621179" cy="366713"/>
            <a:chOff x="1557326" y="6333682"/>
            <a:chExt cx="6466822" cy="367116"/>
          </a:xfrm>
        </p:grpSpPr>
        <p:sp>
          <p:nvSpPr>
            <p:cNvPr id="8" name="TextBox 7"/>
            <p:cNvSpPr txBox="1">
              <a:spLocks noChangeArrowheads="1"/>
            </p:cNvSpPr>
            <p:nvPr/>
          </p:nvSpPr>
          <p:spPr bwMode="auto">
            <a:xfrm>
              <a:off x="7474399" y="6408377"/>
              <a:ext cx="549749" cy="207977"/>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rgbClr val="002156"/>
                  </a:solidFill>
                  <a:ea typeface="+mn-ea"/>
                </a:rPr>
                <a:t>#PEPFAR15</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26" y="6333682"/>
              <a:ext cx="6007164" cy="36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Placeholder 9"/>
          <p:cNvSpPr>
            <a:spLocks noGrp="1"/>
          </p:cNvSpPr>
          <p:nvPr>
            <p:ph type="body" sz="quarter" idx="13"/>
          </p:nvPr>
        </p:nvSpPr>
        <p:spPr>
          <a:xfrm>
            <a:off x="230021" y="230832"/>
            <a:ext cx="11690843" cy="332399"/>
          </a:xfrm>
          <a:prstGeom prst="rect">
            <a:avLst/>
          </a:prstGeom>
        </p:spPr>
        <p:txBody>
          <a:bodyPr lIns="0" tIns="0" rIns="0" bIns="0">
            <a:spAutoFit/>
          </a:bodyPr>
          <a:lstStyle>
            <a:lvl1pPr marL="0" indent="0">
              <a:buFontTx/>
              <a:buNone/>
              <a:defRPr sz="24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6" y="903457"/>
            <a:ext cx="11614149" cy="1451679"/>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5"/>
          </p:nvPr>
        </p:nvSpPr>
        <p:spPr>
          <a:xfrm>
            <a:off x="228603" y="6020378"/>
            <a:ext cx="7732820" cy="154907"/>
          </a:xfrm>
          <a:prstGeom prst="rect">
            <a:avLst/>
          </a:prstGeom>
        </p:spPr>
        <p:txBody>
          <a:bodyPr lIns="0" tIns="0" rIns="0" bIns="0">
            <a:normAutofit/>
          </a:bodyPr>
          <a:lstStyle>
            <a:lvl1pPr marL="0" indent="0">
              <a:buFontTx/>
              <a:buNone/>
              <a:defRPr sz="600">
                <a:solidFill>
                  <a:schemeClr val="bg2">
                    <a:lumMod val="25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42652546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
        <p:nvSpPr>
          <p:cNvPr id="4" name="Slide Number Placeholder 5"/>
          <p:cNvSpPr txBox="1">
            <a:spLocks/>
          </p:cNvSpPr>
          <p:nvPr/>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5F72C40A-6602-427D-8D3A-AE5F53D0529D}"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sp>
        <p:nvSpPr>
          <p:cNvPr id="9" name="Text Placeholder 9"/>
          <p:cNvSpPr>
            <a:spLocks noGrp="1"/>
          </p:cNvSpPr>
          <p:nvPr>
            <p:ph type="body" sz="quarter" idx="13"/>
          </p:nvPr>
        </p:nvSpPr>
        <p:spPr>
          <a:xfrm>
            <a:off x="230021" y="230832"/>
            <a:ext cx="11690843" cy="332399"/>
          </a:xfrm>
          <a:prstGeom prst="rect">
            <a:avLst/>
          </a:prstGeom>
        </p:spPr>
        <p:txBody>
          <a:bodyPr lIns="0" tIns="0" rIns="0" bIns="0">
            <a:spAutoFit/>
          </a:bodyPr>
          <a:lstStyle>
            <a:lvl1pPr marL="0" indent="0">
              <a:buFontTx/>
              <a:buNone/>
              <a:defRPr sz="24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6" y="903457"/>
            <a:ext cx="11614149" cy="1451679"/>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9293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Highlighted Text Re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dirty="0">
              <a:solidFill>
                <a:schemeClr val="bg1"/>
              </a:solidFill>
            </a:endParaRPr>
          </a:p>
        </p:txBody>
      </p:sp>
      <p:sp>
        <p:nvSpPr>
          <p:cNvPr id="6" name="Rectangle 5"/>
          <p:cNvSpPr/>
          <p:nvPr/>
        </p:nvSpPr>
        <p:spPr>
          <a:xfrm>
            <a:off x="242889" y="228602"/>
            <a:ext cx="11706225" cy="6429375"/>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7" name="Picture 7"/>
          <p:cNvPicPr>
            <a:picLocks noChangeAspect="1"/>
          </p:cNvPicPr>
          <p:nvPr/>
        </p:nvPicPr>
        <p:blipFill>
          <a:blip r:embed="rId3">
            <a:extLst>
              <a:ext uri="{28A0092B-C50C-407E-A947-70E740481C1C}">
                <a14:useLocalDpi xmlns:a14="http://schemas.microsoft.com/office/drawing/2010/main" val="0"/>
              </a:ext>
            </a:extLst>
          </a:blip>
          <a:srcRect t="2625" r="16277" b="18381"/>
          <a:stretch>
            <a:fillRect/>
          </a:stretch>
        </p:blipFill>
        <p:spPr bwMode="auto">
          <a:xfrm>
            <a:off x="6661151" y="254002"/>
            <a:ext cx="53086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11347451" y="6342065"/>
            <a:ext cx="588963"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B33B6942-954C-4BEC-9310-12C340736677}"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6614" y="6442077"/>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76239" y="6069015"/>
            <a:ext cx="1549400" cy="509587"/>
            <a:chOff x="282532" y="6069513"/>
            <a:chExt cx="1161871" cy="509109"/>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80732" y="6069513"/>
              <a:ext cx="470249" cy="184493"/>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600" b="1">
                  <a:solidFill>
                    <a:srgbClr val="0C507C"/>
                  </a:solidFill>
                  <a:ea typeface="+mn-ea"/>
                </a:rPr>
                <a:t>#PEPFAR15</a:t>
              </a:r>
            </a:p>
          </p:txBody>
        </p:sp>
      </p:grpSp>
      <p:sp>
        <p:nvSpPr>
          <p:cNvPr id="9" name="Text Placeholder 9"/>
          <p:cNvSpPr>
            <a:spLocks noGrp="1"/>
          </p:cNvSpPr>
          <p:nvPr>
            <p:ph type="body" sz="quarter" idx="13"/>
          </p:nvPr>
        </p:nvSpPr>
        <p:spPr>
          <a:xfrm>
            <a:off x="514357" y="594112"/>
            <a:ext cx="6650219" cy="3253988"/>
          </a:xfrm>
          <a:prstGeom prst="rect">
            <a:avLst/>
          </a:prstGeom>
        </p:spPr>
        <p:txBody>
          <a:bodyPr lIns="0" tIns="0" rIns="0" bIns="0">
            <a:noAutofit/>
          </a:bodyPr>
          <a:lstStyle>
            <a:lvl1pPr marL="0" indent="0" algn="l">
              <a:buFontTx/>
              <a:buNone/>
              <a:defRPr sz="495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372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ighlighted Text Red">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5"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9" name="Text Placeholder 9"/>
          <p:cNvSpPr>
            <a:spLocks noGrp="1"/>
          </p:cNvSpPr>
          <p:nvPr>
            <p:ph type="body" sz="quarter" idx="13"/>
          </p:nvPr>
        </p:nvSpPr>
        <p:spPr>
          <a:xfrm>
            <a:off x="514355"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p:nvSpPr>
        <p:spPr>
          <a:xfrm>
            <a:off x="243840" y="228600"/>
            <a:ext cx="11704320" cy="6428590"/>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625" r="16276" b="18381"/>
          <a:stretch/>
        </p:blipFill>
        <p:spPr>
          <a:xfrm>
            <a:off x="6660383" y="253993"/>
            <a:ext cx="5308365" cy="6428590"/>
          </a:xfrm>
          <a:prstGeom prst="rect">
            <a:avLst/>
          </a:prstGeom>
        </p:spPr>
      </p:pic>
      <p:sp>
        <p:nvSpPr>
          <p:cNvPr id="13" name="Slide Number Placeholder 5">
            <a:extLst>
              <a:ext uri="{FF2B5EF4-FFF2-40B4-BE49-F238E27FC236}">
                <a16:creationId xmlns:a16="http://schemas.microsoft.com/office/drawing/2014/main" id="{32731438-A808-4ABE-9C74-8A00C1994AFF}"/>
              </a:ext>
            </a:extLst>
          </p:cNvPr>
          <p:cNvSpPr txBox="1">
            <a:spLocks/>
          </p:cNvSpPr>
          <p:nvPr/>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pic>
        <p:nvPicPr>
          <p:cNvPr id="5" name="Picture 4">
            <a:extLst>
              <a:ext uri="{FF2B5EF4-FFF2-40B4-BE49-F238E27FC236}">
                <a16:creationId xmlns:a16="http://schemas.microsoft.com/office/drawing/2014/main" id="{339051A1-C13E-471F-846A-06F131EE9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014" y="6442693"/>
            <a:ext cx="7979973" cy="365760"/>
          </a:xfrm>
          <a:prstGeom prst="rect">
            <a:avLst/>
          </a:prstGeom>
        </p:spPr>
      </p:pic>
      <p:grpSp>
        <p:nvGrpSpPr>
          <p:cNvPr id="17" name="Group 16">
            <a:extLst>
              <a:ext uri="{FF2B5EF4-FFF2-40B4-BE49-F238E27FC236}">
                <a16:creationId xmlns:a16="http://schemas.microsoft.com/office/drawing/2014/main" id="{C374A5F3-F61D-4062-B22B-D15C7F9CFC31}"/>
              </a:ext>
            </a:extLst>
          </p:cNvPr>
          <p:cNvGrpSpPr/>
          <p:nvPr/>
        </p:nvGrpSpPr>
        <p:grpSpPr>
          <a:xfrm>
            <a:off x="376710" y="6069514"/>
            <a:ext cx="1549162" cy="509109"/>
            <a:chOff x="282532" y="6069513"/>
            <a:chExt cx="1161871" cy="509109"/>
          </a:xfrm>
        </p:grpSpPr>
        <p:pic>
          <p:nvPicPr>
            <p:cNvPr id="18" name="Picture 17">
              <a:extLst>
                <a:ext uri="{FF2B5EF4-FFF2-40B4-BE49-F238E27FC236}">
                  <a16:creationId xmlns:a16="http://schemas.microsoft.com/office/drawing/2014/main" id="{5ECC9AF6-9EFB-4302-A44F-E99181E46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32" y="6270551"/>
              <a:ext cx="1161871" cy="308071"/>
            </a:xfrm>
            <a:prstGeom prst="rect">
              <a:avLst/>
            </a:prstGeom>
          </p:spPr>
        </p:pic>
        <p:sp>
          <p:nvSpPr>
            <p:cNvPr id="19" name="TextBox 18">
              <a:extLst>
                <a:ext uri="{FF2B5EF4-FFF2-40B4-BE49-F238E27FC236}">
                  <a16:creationId xmlns:a16="http://schemas.microsoft.com/office/drawing/2014/main" id="{3158926C-4BDA-4F1A-B851-92CADB5D143C}"/>
                </a:ext>
              </a:extLst>
            </p:cNvPr>
            <p:cNvSpPr txBox="1"/>
            <p:nvPr/>
          </p:nvSpPr>
          <p:spPr>
            <a:xfrm>
              <a:off x="325421" y="6069513"/>
              <a:ext cx="580928" cy="215444"/>
            </a:xfrm>
            <a:prstGeom prst="rect">
              <a:avLst/>
            </a:prstGeom>
            <a:noFill/>
          </p:spPr>
          <p:txBody>
            <a:bodyPr wrap="none" rtlCol="0">
              <a:spAutoFit/>
            </a:bodyPr>
            <a:lstStyle/>
            <a:p>
              <a:pPr algn="ctr"/>
              <a:r>
                <a:rPr lang="en-US" sz="800" b="1" dirty="0">
                  <a:solidFill>
                    <a:srgbClr val="0C507C"/>
                  </a:solidFill>
                </a:rPr>
                <a:t>#PEPFAR15</a:t>
              </a:r>
            </a:p>
          </p:txBody>
        </p:sp>
      </p:grpSp>
    </p:spTree>
    <p:extLst>
      <p:ext uri="{BB962C8B-B14F-4D97-AF65-F5344CB8AC3E}">
        <p14:creationId xmlns:p14="http://schemas.microsoft.com/office/powerpoint/2010/main" val="3177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Highlighted Text Dark Re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t="3323" r="15227" b="19218"/>
          <a:stretch>
            <a:fillRect/>
          </a:stretch>
        </p:blipFill>
        <p:spPr bwMode="auto">
          <a:xfrm>
            <a:off x="6672264" y="228600"/>
            <a:ext cx="52847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11422065" y="6399215"/>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dirty="0">
              <a:solidFill>
                <a:schemeClr val="bg1"/>
              </a:solidFill>
            </a:endParaRPr>
          </a:p>
        </p:txBody>
      </p:sp>
      <p:sp>
        <p:nvSpPr>
          <p:cNvPr id="5" name="AutoShape 3"/>
          <p:cNvSpPr>
            <a:spLocks noChangeAspect="1" noChangeArrowheads="1" noTextEdit="1"/>
          </p:cNvSpPr>
          <p:nvPr/>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11422065" y="6399215"/>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dirty="0">
              <a:solidFill>
                <a:schemeClr val="bg1"/>
              </a:solidFill>
            </a:endParaRPr>
          </a:p>
        </p:txBody>
      </p:sp>
      <p:sp>
        <p:nvSpPr>
          <p:cNvPr id="8" name="Rectangle 7"/>
          <p:cNvSpPr/>
          <p:nvPr/>
        </p:nvSpPr>
        <p:spPr>
          <a:xfrm>
            <a:off x="242889" y="228602"/>
            <a:ext cx="11706225" cy="6429375"/>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9" name="Slide Number Placeholder 5"/>
          <p:cNvSpPr txBox="1">
            <a:spLocks/>
          </p:cNvSpPr>
          <p:nvPr/>
        </p:nvSpPr>
        <p:spPr>
          <a:xfrm>
            <a:off x="11347451" y="6342065"/>
            <a:ext cx="588963"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368D485A-F3AD-430B-9ED8-130434B5CA6F}"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6614" y="6442077"/>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p:cNvGrpSpPr>
            <a:grpSpLocks/>
          </p:cNvGrpSpPr>
          <p:nvPr/>
        </p:nvGrpSpPr>
        <p:grpSpPr bwMode="auto">
          <a:xfrm>
            <a:off x="376239" y="6069015"/>
            <a:ext cx="1549400" cy="509587"/>
            <a:chOff x="282532" y="6069513"/>
            <a:chExt cx="1161871" cy="509109"/>
          </a:xfrm>
        </p:grpSpPr>
        <p:pic>
          <p:nvPicPr>
            <p:cNvPr id="1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80732" y="6069513"/>
              <a:ext cx="470249" cy="184493"/>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600" b="1">
                  <a:solidFill>
                    <a:srgbClr val="0C507C"/>
                  </a:solidFill>
                  <a:ea typeface="+mn-ea"/>
                </a:rPr>
                <a:t>#PEPFAR15</a:t>
              </a:r>
            </a:p>
          </p:txBody>
        </p:sp>
      </p:grpSp>
      <p:sp>
        <p:nvSpPr>
          <p:cNvPr id="14" name="Text Placeholder 9"/>
          <p:cNvSpPr>
            <a:spLocks noGrp="1"/>
          </p:cNvSpPr>
          <p:nvPr>
            <p:ph type="body" sz="quarter" idx="13"/>
          </p:nvPr>
        </p:nvSpPr>
        <p:spPr>
          <a:xfrm>
            <a:off x="514357" y="594112"/>
            <a:ext cx="6650219" cy="3253988"/>
          </a:xfrm>
          <a:prstGeom prst="rect">
            <a:avLst/>
          </a:prstGeom>
        </p:spPr>
        <p:txBody>
          <a:bodyPr lIns="0" tIns="0" rIns="0" bIns="0">
            <a:noAutofit/>
          </a:bodyPr>
          <a:lstStyle>
            <a:lvl1pPr marL="0" indent="0" algn="l">
              <a:buFontTx/>
              <a:buNone/>
              <a:defRPr sz="495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6418318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Highlighted Text Dark Blue">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dirty="0">
              <a:solidFill>
                <a:schemeClr val="bg1"/>
              </a:solidFill>
            </a:endParaRPr>
          </a:p>
        </p:txBody>
      </p:sp>
      <p:sp>
        <p:nvSpPr>
          <p:cNvPr id="6" name="Rectangle 5"/>
          <p:cNvSpPr/>
          <p:nvPr/>
        </p:nvSpPr>
        <p:spPr>
          <a:xfrm>
            <a:off x="242889" y="228602"/>
            <a:ext cx="11706225" cy="6429375"/>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Slide Number Placeholder 5"/>
          <p:cNvSpPr txBox="1">
            <a:spLocks/>
          </p:cNvSpPr>
          <p:nvPr/>
        </p:nvSpPr>
        <p:spPr>
          <a:xfrm>
            <a:off x="11347451" y="6342065"/>
            <a:ext cx="588963"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3E705FA0-9EEB-4D9F-9CF2-4224B6B52AF0}" type="slidenum">
              <a:rPr lang="en-US" altLang="en-US" sz="675" smtClean="0"/>
              <a:pPr algn="r" defTabSz="685800" eaLnBrk="1" hangingPunct="1">
                <a:defRPr/>
              </a:pPr>
              <a:t>‹#›</a:t>
            </a:fld>
            <a:endParaRPr lang="en-US" altLang="en-US" sz="675"/>
          </a:p>
        </p:txBody>
      </p:sp>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0739" y="6432552"/>
            <a:ext cx="801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376239" y="6069015"/>
            <a:ext cx="1549400" cy="509587"/>
            <a:chOff x="282532" y="6069513"/>
            <a:chExt cx="1161871" cy="509109"/>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80732" y="6069513"/>
              <a:ext cx="470249" cy="184493"/>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600" b="1">
                  <a:solidFill>
                    <a:srgbClr val="0C507C"/>
                  </a:solidFill>
                  <a:ea typeface="+mn-ea"/>
                </a:rPr>
                <a:t>#PEPFAR15</a:t>
              </a:r>
            </a:p>
          </p:txBody>
        </p:sp>
      </p:grpSp>
      <p:sp>
        <p:nvSpPr>
          <p:cNvPr id="9" name="Text Placeholder 9"/>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495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004401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Highlighted Text Blue">
    <p:spTree>
      <p:nvGrpSpPr>
        <p:cNvPr id="1" name=""/>
        <p:cNvGrpSpPr/>
        <p:nvPr/>
      </p:nvGrpSpPr>
      <p:grpSpPr>
        <a:xfrm>
          <a:off x="0" y="0"/>
          <a:ext cx="0" cy="0"/>
          <a:chOff x="0" y="0"/>
          <a:chExt cx="0" cy="0"/>
        </a:xfrm>
      </p:grpSpPr>
      <p:sp>
        <p:nvSpPr>
          <p:cNvPr id="3" name="Rectangle 2"/>
          <p:cNvSpPr/>
          <p:nvPr/>
        </p:nvSpPr>
        <p:spPr>
          <a:xfrm>
            <a:off x="242889" y="228602"/>
            <a:ext cx="11706225" cy="6429375"/>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4" name="Slide Number Placeholder 5"/>
          <p:cNvSpPr txBox="1">
            <a:spLocks/>
          </p:cNvSpPr>
          <p:nvPr/>
        </p:nvSpPr>
        <p:spPr>
          <a:xfrm>
            <a:off x="11347451" y="6342065"/>
            <a:ext cx="588963"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0F1C9F06-21B3-4BB2-AE02-342BD529B7AD}" type="slidenum">
              <a:rPr lang="en-US" altLang="en-US" sz="675" smtClean="0"/>
              <a:pPr algn="r" defTabSz="685800" eaLnBrk="1" hangingPunct="1">
                <a:defRPr/>
              </a:pPr>
              <a:t>‹#›</a:t>
            </a:fld>
            <a:endParaRPr lang="en-US" altLang="en-US" sz="675"/>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6614" y="6442077"/>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6"/>
          <p:cNvGrpSpPr>
            <a:grpSpLocks/>
          </p:cNvGrpSpPr>
          <p:nvPr/>
        </p:nvGrpSpPr>
        <p:grpSpPr bwMode="auto">
          <a:xfrm>
            <a:off x="376239" y="6069015"/>
            <a:ext cx="1549400" cy="509587"/>
            <a:chOff x="282532" y="6069513"/>
            <a:chExt cx="1161871" cy="509109"/>
          </a:xfrm>
        </p:grpSpPr>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80732" y="6069513"/>
              <a:ext cx="470249" cy="184493"/>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600" b="1">
                  <a:solidFill>
                    <a:srgbClr val="0C507C"/>
                  </a:solidFill>
                  <a:ea typeface="+mn-ea"/>
                </a:rPr>
                <a:t>#PEPFAR15</a:t>
              </a:r>
            </a:p>
          </p:txBody>
        </p:sp>
      </p:grpSp>
      <p:sp>
        <p:nvSpPr>
          <p:cNvPr id="19" name="Text Placeholder 9"/>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495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94542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Highlighted Text">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675" dirty="0">
              <a:solidFill>
                <a:schemeClr val="bg1"/>
              </a:solidFill>
            </a:endParaRPr>
          </a:p>
        </p:txBody>
      </p:sp>
      <p:grpSp>
        <p:nvGrpSpPr>
          <p:cNvPr id="6" name="Group 6"/>
          <p:cNvGrpSpPr>
            <a:grpSpLocks/>
          </p:cNvGrpSpPr>
          <p:nvPr/>
        </p:nvGrpSpPr>
        <p:grpSpPr bwMode="auto">
          <a:xfrm>
            <a:off x="376239" y="6069015"/>
            <a:ext cx="1549400" cy="509587"/>
            <a:chOff x="282532" y="6069513"/>
            <a:chExt cx="1161871" cy="509109"/>
          </a:xfrm>
        </p:grpSpPr>
        <p:pic>
          <p:nvPicPr>
            <p:cNvPr id="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80732" y="6069513"/>
              <a:ext cx="470249" cy="184493"/>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600" b="1">
                  <a:solidFill>
                    <a:srgbClr val="0C507C"/>
                  </a:solidFill>
                  <a:ea typeface="+mn-ea"/>
                </a:rPr>
                <a:t>#PEPFAR15</a:t>
              </a:r>
            </a:p>
          </p:txBody>
        </p:sp>
      </p:grpSp>
      <p:sp>
        <p:nvSpPr>
          <p:cNvPr id="9" name="Rectangle 8"/>
          <p:cNvSpPr/>
          <p:nvPr/>
        </p:nvSpPr>
        <p:spPr>
          <a:xfrm>
            <a:off x="242889" y="228602"/>
            <a:ext cx="11706225" cy="6429375"/>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0" name="Slide Number Placeholder 5"/>
          <p:cNvSpPr txBox="1">
            <a:spLocks/>
          </p:cNvSpPr>
          <p:nvPr/>
        </p:nvSpPr>
        <p:spPr>
          <a:xfrm>
            <a:off x="11347451" y="6342065"/>
            <a:ext cx="588963"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266625CF-3C52-4A72-96B6-EF979D0F3EC2}" type="slidenum">
              <a:rPr lang="en-US" altLang="en-US" sz="675" smtClean="0"/>
              <a:pPr algn="r" defTabSz="685800" eaLnBrk="1" hangingPunct="1">
                <a:defRPr/>
              </a:pPr>
              <a:t>‹#›</a:t>
            </a:fld>
            <a:endParaRPr lang="en-US" altLang="en-US" sz="675"/>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0739" y="6432552"/>
            <a:ext cx="801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9"/>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495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062551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Highlighted Data">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r="6905"/>
          <a:stretch>
            <a:fillRect/>
          </a:stretch>
        </p:blipFill>
        <p:spPr bwMode="auto">
          <a:xfrm>
            <a:off x="7113589" y="3541713"/>
            <a:ext cx="4857751"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2889" y="228602"/>
            <a:ext cx="11706225" cy="6429375"/>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Slide Number Placeholder 5"/>
          <p:cNvSpPr txBox="1">
            <a:spLocks/>
          </p:cNvSpPr>
          <p:nvPr/>
        </p:nvSpPr>
        <p:spPr>
          <a:xfrm>
            <a:off x="11347451" y="6342065"/>
            <a:ext cx="588963"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DEC2CB83-852B-46E2-A9E0-5027411BD885}" type="slidenum">
              <a:rPr lang="en-US" altLang="en-US" sz="675" smtClean="0"/>
              <a:pPr algn="r" defTabSz="685800" eaLnBrk="1" hangingPunct="1">
                <a:defRPr/>
              </a:pPr>
              <a:t>‹#›</a:t>
            </a:fld>
            <a:endParaRPr lang="en-US" altLang="en-US" sz="675"/>
          </a:p>
        </p:txBody>
      </p:sp>
      <p:pic>
        <p:nvPicPr>
          <p:cNvPr id="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0739" y="6432552"/>
            <a:ext cx="801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376239" y="6069015"/>
            <a:ext cx="1549400" cy="509587"/>
            <a:chOff x="282532" y="6069513"/>
            <a:chExt cx="1161871" cy="509109"/>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80732" y="6069513"/>
              <a:ext cx="470249" cy="184493"/>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600" b="1">
                  <a:solidFill>
                    <a:srgbClr val="0C507C"/>
                  </a:solidFill>
                  <a:ea typeface="+mn-ea"/>
                </a:rPr>
                <a:t>#PEPFAR15</a:t>
              </a:r>
            </a:p>
          </p:txBody>
        </p:sp>
      </p:grpSp>
      <p:sp>
        <p:nvSpPr>
          <p:cNvPr id="9" name="Text Placeholder 9"/>
          <p:cNvSpPr>
            <a:spLocks noGrp="1"/>
          </p:cNvSpPr>
          <p:nvPr>
            <p:ph type="body" sz="quarter" idx="13"/>
          </p:nvPr>
        </p:nvSpPr>
        <p:spPr>
          <a:xfrm>
            <a:off x="474905" y="422662"/>
            <a:ext cx="6650219" cy="3253988"/>
          </a:xfrm>
          <a:prstGeom prst="rect">
            <a:avLst/>
          </a:prstGeom>
        </p:spPr>
        <p:txBody>
          <a:bodyPr lIns="0" tIns="0" rIns="0" bIns="0">
            <a:noAutofit/>
          </a:bodyPr>
          <a:lstStyle>
            <a:lvl1pPr marL="0" indent="0" algn="l">
              <a:buFontTx/>
              <a:buNone/>
              <a:defRPr sz="495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256460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r="10722" b="11552"/>
          <a:stretch>
            <a:fillRect/>
          </a:stretch>
        </p:blipFill>
        <p:spPr bwMode="auto">
          <a:xfrm>
            <a:off x="2794000" y="0"/>
            <a:ext cx="93726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2099D9C1-F057-41B2-AD32-86AFDE4AFFA5}"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97864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ue Section Break Countrie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AEA8D175-2146-488D-BB3D-C06F686C0BA1}"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r="11482" b="12300"/>
          <a:stretch>
            <a:fillRect/>
          </a:stretch>
        </p:blipFill>
        <p:spPr bwMode="auto">
          <a:xfrm>
            <a:off x="2794000" y="0"/>
            <a:ext cx="939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0855177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ue Section Break Globe">
    <p:bg>
      <p:bgPr>
        <a:solidFill>
          <a:srgbClr val="0C507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7D22D5FD-9510-45B6-A562-B62E106C0584}"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pic>
        <p:nvPicPr>
          <p:cNvPr id="5" name="Picture 4"/>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r="11483" b="12300"/>
          <a:stretch/>
        </p:blipFill>
        <p:spPr>
          <a:xfrm>
            <a:off x="2794000" y="1"/>
            <a:ext cx="9398000" cy="6858000"/>
          </a:xfrm>
          <a:prstGeom prst="rect">
            <a:avLst/>
          </a:prstGeom>
        </p:spPr>
      </p:pic>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16289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Orange Section Break Globe">
    <p:bg>
      <p:bgPr>
        <a:solidFill>
          <a:srgbClr val="F47C2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537" r="11487" b="11830"/>
          <a:stretch/>
        </p:blipFill>
        <p:spPr>
          <a:xfrm>
            <a:off x="2737732" y="-28136"/>
            <a:ext cx="9454273" cy="6894157"/>
          </a:xfrm>
          <a:prstGeom prst="rect">
            <a:avLst/>
          </a:prstGeom>
          <a:noFill/>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B3A100DF-2529-42AD-93CC-37829E50B346}"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251920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Orange Section Break Globe">
    <p:bg>
      <p:bgPr>
        <a:solidFill>
          <a:srgbClr val="00997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t="1637" r="9734" b="10648"/>
          <a:stretch>
            <a:fillRect/>
          </a:stretch>
        </p:blipFill>
        <p:spPr bwMode="auto">
          <a:xfrm>
            <a:off x="2922590" y="0"/>
            <a:ext cx="92487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2CE75757-7F76-44B2-B88E-8E84468CF794}"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59393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ighlighted Text Dark Re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24" r="15227" b="19218"/>
          <a:stretch/>
        </p:blipFill>
        <p:spPr>
          <a:xfrm>
            <a:off x="6672323" y="228600"/>
            <a:ext cx="5284485" cy="6400800"/>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10" name="AutoShape 3">
            <a:extLst>
              <a:ext uri="{FF2B5EF4-FFF2-40B4-BE49-F238E27FC236}">
                <a16:creationId xmlns:a16="http://schemas.microsoft.com/office/drawing/2014/main" id="{E7861906-974E-44B8-A502-CC7279425EFF}"/>
              </a:ext>
            </a:extLst>
          </p:cNvPr>
          <p:cNvSpPr>
            <a:spLocks noChangeAspect="1" noChangeArrowheads="1" noTextEdit="1"/>
          </p:cNvSpPr>
          <p:nvPr/>
        </p:nvSpPr>
        <p:spPr bwMode="auto">
          <a:xfrm>
            <a:off x="7186085"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12" name="Picture 11">
            <a:extLst>
              <a:ext uri="{FF2B5EF4-FFF2-40B4-BE49-F238E27FC236}">
                <a16:creationId xmlns:a16="http://schemas.microsoft.com/office/drawing/2014/main" id="{1A51B312-1EB7-4835-9492-B8D5E0E72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3" name="Slide Number Placeholder 5">
            <a:extLst>
              <a:ext uri="{FF2B5EF4-FFF2-40B4-BE49-F238E27FC236}">
                <a16:creationId xmlns:a16="http://schemas.microsoft.com/office/drawing/2014/main" id="{531F2838-EF15-41BF-AC5C-253B061F4222}"/>
              </a:ext>
            </a:extLst>
          </p:cNvPr>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14" name="Text Placeholder 9">
            <a:extLst>
              <a:ext uri="{FF2B5EF4-FFF2-40B4-BE49-F238E27FC236}">
                <a16:creationId xmlns:a16="http://schemas.microsoft.com/office/drawing/2014/main" id="{AC6E0F07-6304-445A-A9EF-5213FF7C57C7}"/>
              </a:ext>
            </a:extLst>
          </p:cNvPr>
          <p:cNvSpPr>
            <a:spLocks noGrp="1"/>
          </p:cNvSpPr>
          <p:nvPr>
            <p:ph type="body" sz="quarter" idx="13"/>
          </p:nvPr>
        </p:nvSpPr>
        <p:spPr>
          <a:xfrm>
            <a:off x="514355"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Rectangle 14">
            <a:extLst>
              <a:ext uri="{FF2B5EF4-FFF2-40B4-BE49-F238E27FC236}">
                <a16:creationId xmlns:a16="http://schemas.microsoft.com/office/drawing/2014/main" id="{D4A3224F-A668-4DDF-9098-5B34126D2F61}"/>
              </a:ext>
            </a:extLst>
          </p:cNvPr>
          <p:cNvSpPr/>
          <p:nvPr/>
        </p:nvSpPr>
        <p:spPr>
          <a:xfrm>
            <a:off x="243840" y="228600"/>
            <a:ext cx="11704320" cy="6428590"/>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5">
            <a:extLst>
              <a:ext uri="{FF2B5EF4-FFF2-40B4-BE49-F238E27FC236}">
                <a16:creationId xmlns:a16="http://schemas.microsoft.com/office/drawing/2014/main" id="{F7854497-0703-4B9F-BCCB-96990A9F53F5}"/>
              </a:ext>
            </a:extLst>
          </p:cNvPr>
          <p:cNvSpPr txBox="1">
            <a:spLocks/>
          </p:cNvSpPr>
          <p:nvPr/>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pic>
        <p:nvPicPr>
          <p:cNvPr id="20" name="Picture 19">
            <a:extLst>
              <a:ext uri="{FF2B5EF4-FFF2-40B4-BE49-F238E27FC236}">
                <a16:creationId xmlns:a16="http://schemas.microsoft.com/office/drawing/2014/main" id="{6CF2787C-87B5-4E1F-B1E5-A01C87A16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014" y="6442693"/>
            <a:ext cx="7979972" cy="365760"/>
          </a:xfrm>
          <a:prstGeom prst="rect">
            <a:avLst/>
          </a:prstGeom>
        </p:spPr>
      </p:pic>
      <p:grpSp>
        <p:nvGrpSpPr>
          <p:cNvPr id="22" name="Group 21">
            <a:extLst>
              <a:ext uri="{FF2B5EF4-FFF2-40B4-BE49-F238E27FC236}">
                <a16:creationId xmlns:a16="http://schemas.microsoft.com/office/drawing/2014/main" id="{2B9F094F-F360-4B17-93AF-F798A96248AF}"/>
              </a:ext>
            </a:extLst>
          </p:cNvPr>
          <p:cNvGrpSpPr/>
          <p:nvPr/>
        </p:nvGrpSpPr>
        <p:grpSpPr>
          <a:xfrm>
            <a:off x="376710" y="6069514"/>
            <a:ext cx="1549162" cy="509109"/>
            <a:chOff x="282532" y="6069513"/>
            <a:chExt cx="1161871" cy="509109"/>
          </a:xfrm>
        </p:grpSpPr>
        <p:pic>
          <p:nvPicPr>
            <p:cNvPr id="23" name="Picture 22">
              <a:extLst>
                <a:ext uri="{FF2B5EF4-FFF2-40B4-BE49-F238E27FC236}">
                  <a16:creationId xmlns:a16="http://schemas.microsoft.com/office/drawing/2014/main" id="{B5F36441-5678-4B48-9144-808AF7C1C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32" y="6270551"/>
              <a:ext cx="1161871" cy="308071"/>
            </a:xfrm>
            <a:prstGeom prst="rect">
              <a:avLst/>
            </a:prstGeom>
          </p:spPr>
        </p:pic>
        <p:sp>
          <p:nvSpPr>
            <p:cNvPr id="24" name="TextBox 23">
              <a:extLst>
                <a:ext uri="{FF2B5EF4-FFF2-40B4-BE49-F238E27FC236}">
                  <a16:creationId xmlns:a16="http://schemas.microsoft.com/office/drawing/2014/main" id="{6107370F-B441-42F1-BFB3-1E50F7D56D4D}"/>
                </a:ext>
              </a:extLst>
            </p:cNvPr>
            <p:cNvSpPr txBox="1"/>
            <p:nvPr/>
          </p:nvSpPr>
          <p:spPr>
            <a:xfrm>
              <a:off x="325421" y="6069513"/>
              <a:ext cx="580928" cy="215444"/>
            </a:xfrm>
            <a:prstGeom prst="rect">
              <a:avLst/>
            </a:prstGeom>
            <a:noFill/>
          </p:spPr>
          <p:txBody>
            <a:bodyPr wrap="none" rtlCol="0">
              <a:spAutoFit/>
            </a:bodyPr>
            <a:lstStyle/>
            <a:p>
              <a:pPr algn="ctr"/>
              <a:r>
                <a:rPr lang="en-US" sz="800" b="1" dirty="0">
                  <a:solidFill>
                    <a:srgbClr val="0C507C"/>
                  </a:solidFill>
                </a:rPr>
                <a:t>#PEPFAR15</a:t>
              </a:r>
            </a:p>
          </p:txBody>
        </p:sp>
      </p:grpSp>
    </p:spTree>
    <p:extLst>
      <p:ext uri="{BB962C8B-B14F-4D97-AF65-F5344CB8AC3E}">
        <p14:creationId xmlns:p14="http://schemas.microsoft.com/office/powerpoint/2010/main" val="3002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22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Break Ribbon Re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t="6108" r="20264" b="17934"/>
          <a:stretch>
            <a:fillRect/>
          </a:stretch>
        </p:blipFill>
        <p:spPr bwMode="auto">
          <a:xfrm>
            <a:off x="6383338" y="-23813"/>
            <a:ext cx="580866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C7758412-F112-4E8D-8A6C-AE3260730301}"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913837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ection Break Ribbon Dark Red">
    <p:bg>
      <p:bgPr>
        <a:solidFill>
          <a:srgbClr val="A91F2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t="3323" r="15227" b="19218"/>
          <a:stretch>
            <a:fillRect/>
          </a:stretch>
        </p:blipFill>
        <p:spPr bwMode="auto">
          <a:xfrm>
            <a:off x="6907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7EA5AE5E-DC1E-4B9D-AE6D-874350EAE711}"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0715743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Break Dark Red Ribbon Reversed">
    <p:bg>
      <p:bgPr>
        <a:solidFill>
          <a:srgbClr val="C3232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t="3323" r="15227" b="19218"/>
          <a:stretch>
            <a:fillRect/>
          </a:stretch>
        </p:blipFill>
        <p:spPr bwMode="auto">
          <a:xfrm>
            <a:off x="6907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3A4EE480-353B-4571-BF9C-3A9F6680D7C9}"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025153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Break Ribbon Red Reverse">
    <p:bg>
      <p:bgPr>
        <a:solidFill>
          <a:srgbClr val="C5706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t="2625" r="16277" b="18381"/>
          <a:stretch>
            <a:fillRect/>
          </a:stretch>
        </p:blipFill>
        <p:spPr bwMode="auto">
          <a:xfrm>
            <a:off x="6858000" y="-19050"/>
            <a:ext cx="5308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29D07CBB-219E-4E26-A55B-4C747F4575D4}"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2085729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Break Ribbon Informal">
    <p:bg>
      <p:bgPr>
        <a:solidFill>
          <a:srgbClr val="C5706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23221" b="12010"/>
          <a:stretch>
            <a:fillRect/>
          </a:stretch>
        </p:blipFill>
        <p:spPr bwMode="auto">
          <a:xfrm>
            <a:off x="2" y="0"/>
            <a:ext cx="89836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E848C676-8AB2-4559-9569-F869F85B7B8B}"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6" name="TextBox 5"/>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16" name="Text Placeholder 9"/>
          <p:cNvSpPr>
            <a:spLocks noGrp="1"/>
          </p:cNvSpPr>
          <p:nvPr>
            <p:ph type="body" sz="quarter" idx="13"/>
          </p:nvPr>
        </p:nvSpPr>
        <p:spPr>
          <a:xfrm>
            <a:off x="5461000" y="4134200"/>
            <a:ext cx="6426200" cy="818807"/>
          </a:xfrm>
          <a:prstGeom prst="rect">
            <a:avLst/>
          </a:prstGeom>
        </p:spPr>
        <p:txBody>
          <a:bodyPr lIns="0" tIns="0" rIns="0" bIns="0">
            <a:noAutofit/>
          </a:bodyPr>
          <a:lstStyle>
            <a:lvl1pPr marL="0" indent="0">
              <a:buFontTx/>
              <a:buNone/>
              <a:defRPr sz="27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144432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Break Ribbon Informal Dark Re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350">
              <a:solidFill>
                <a:srgbClr val="FFFFFF"/>
              </a:solidFill>
            </a:endParaRPr>
          </a:p>
        </p:txBody>
      </p:sp>
      <p:pic>
        <p:nvPicPr>
          <p:cNvPr id="4" name="Picture 3"/>
          <p:cNvPicPr>
            <a:picLocks noChangeAspect="1"/>
          </p:cNvPicPr>
          <p:nvPr/>
        </p:nvPicPr>
        <p:blipFill>
          <a:blip r:embed="rId3"/>
          <a:srcRect l="22942" t="288" b="11354"/>
          <a:stretch>
            <a:fillRect/>
          </a:stretch>
        </p:blipFill>
        <p:spPr bwMode="auto">
          <a:xfrm>
            <a:off x="2" y="19050"/>
            <a:ext cx="8958263" cy="6819900"/>
          </a:xfrm>
          <a:prstGeom prst="rect">
            <a:avLst/>
          </a:prstGeom>
          <a:noFill/>
          <a:ln>
            <a:noFill/>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B0A468C9-6D93-4246-B217-00DB43B1A820}"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sp>
        <p:nvSpPr>
          <p:cNvPr id="7" name="TextBox 6"/>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16" name="Text Placeholder 9"/>
          <p:cNvSpPr>
            <a:spLocks noGrp="1"/>
          </p:cNvSpPr>
          <p:nvPr>
            <p:ph type="body" sz="quarter" idx="13"/>
          </p:nvPr>
        </p:nvSpPr>
        <p:spPr>
          <a:xfrm>
            <a:off x="5461000" y="3883188"/>
            <a:ext cx="6426200" cy="818807"/>
          </a:xfrm>
          <a:prstGeom prst="rect">
            <a:avLst/>
          </a:prstGeom>
        </p:spPr>
        <p:txBody>
          <a:bodyPr lIns="0" tIns="0" rIns="0" bIns="0">
            <a:noAutofit/>
          </a:bodyPr>
          <a:lstStyle>
            <a:lvl1pPr marL="0" indent="0">
              <a:buFontTx/>
              <a:buNone/>
              <a:defRPr sz="3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606032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12" name="Rectangle 11"/>
          <p:cNvSpPr/>
          <p:nvPr/>
        </p:nvSpPr>
        <p:spPr>
          <a:xfrm>
            <a:off x="-21523" y="-19050"/>
            <a:ext cx="12242800" cy="6877050"/>
          </a:xfrm>
          <a:prstGeom prst="rect">
            <a:avLst/>
          </a:prstGeom>
          <a:blipFill dpi="0" rotWithShape="1">
            <a:blip r:embed="rId3" cstate="screen">
              <a:alphaModFix amt="16000"/>
              <a:extLst>
                <a:ext uri="{28A0092B-C50C-407E-A947-70E740481C1C}">
                  <a14:useLocalDpi xmlns:a14="http://schemas.microsoft.com/office/drawing/2010/main"/>
                </a:ext>
              </a:extLst>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15" name="Rectangle 14"/>
          <p:cNvSpPr/>
          <p:nvPr/>
        </p:nvSpPr>
        <p:spPr>
          <a:xfrm>
            <a:off x="4536915" y="-19049"/>
            <a:ext cx="7655091" cy="6877050"/>
          </a:xfrm>
          <a:prstGeom prst="rect">
            <a:avLst/>
          </a:prstGeom>
          <a:blipFill dpi="0" rotWithShape="1">
            <a:blip r:embed="rId4" cstate="screen">
              <a:alphaModFix amt="56000"/>
              <a:extLst>
                <a:ext uri="{28A0092B-C50C-407E-A947-70E740481C1C}">
                  <a14:useLocalDpi xmlns:a14="http://schemas.microsoft.com/office/drawing/2010/main"/>
                </a:ext>
              </a:extLst>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8" name="Text Placeholder 21"/>
          <p:cNvSpPr>
            <a:spLocks noGrp="1"/>
          </p:cNvSpPr>
          <p:nvPr>
            <p:ph type="body" sz="quarter" idx="10"/>
          </p:nvPr>
        </p:nvSpPr>
        <p:spPr>
          <a:xfrm>
            <a:off x="288761" y="4267237"/>
            <a:ext cx="11266635" cy="374461"/>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88762" y="2642464"/>
            <a:ext cx="11598441" cy="1573072"/>
          </a:xfrm>
          <a:prstGeom prst="rect">
            <a:avLst/>
          </a:prstGeom>
        </p:spPr>
        <p:txBody>
          <a:bodyPr anchor="ctr" anchorCtr="0">
            <a:noAutofit/>
          </a:bodyPr>
          <a:lstStyle>
            <a:lvl1pPr algn="l">
              <a:defRPr sz="54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87695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894" name="Rectangle 6893"/>
          <p:cNvSpPr/>
          <p:nvPr/>
        </p:nvSpPr>
        <p:spPr>
          <a:xfrm>
            <a:off x="6841586" y="-19049"/>
            <a:ext cx="5350420" cy="6877050"/>
          </a:xfrm>
          <a:prstGeom prst="rect">
            <a:avLst/>
          </a:prstGeom>
          <a:blipFill dpi="0" rotWithShape="1">
            <a:blip r:embed="rId3" cstate="screen">
              <a:alphaModFix amt="60000"/>
              <a:extLst>
                <a:ext uri="{28A0092B-C50C-407E-A947-70E740481C1C}">
                  <a14:useLocalDpi xmlns:a14="http://schemas.microsoft.com/office/drawing/2010/main"/>
                </a:ext>
              </a:extLst>
            </a:blip>
            <a:srcRect/>
            <a:stretch>
              <a:fillRect l="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2" name="Text Placeholder 21"/>
          <p:cNvSpPr>
            <a:spLocks noGrp="1"/>
          </p:cNvSpPr>
          <p:nvPr>
            <p:ph type="body" sz="quarter" idx="10"/>
          </p:nvPr>
        </p:nvSpPr>
        <p:spPr>
          <a:xfrm>
            <a:off x="288760" y="4267237"/>
            <a:ext cx="11598440" cy="374461"/>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17" name="Title 16"/>
          <p:cNvSpPr>
            <a:spLocks noGrp="1"/>
          </p:cNvSpPr>
          <p:nvPr>
            <p:ph type="title"/>
          </p:nvPr>
        </p:nvSpPr>
        <p:spPr>
          <a:xfrm>
            <a:off x="288762" y="2642464"/>
            <a:ext cx="11598441" cy="1573072"/>
          </a:xfrm>
          <a:prstGeom prst="rect">
            <a:avLst/>
          </a:prstGeom>
        </p:spPr>
        <p:txBody>
          <a:bodyPr anchor="ctr" anchorCtr="0">
            <a:noAutofit/>
          </a:bodyPr>
          <a:lstStyle>
            <a:lvl1pPr algn="ctr">
              <a:defRPr sz="5400">
                <a:solidFill>
                  <a:schemeClr val="bg1"/>
                </a:solidFill>
                <a:latin typeface="+mj-lt"/>
              </a:defRPr>
            </a:lvl1pPr>
          </a:lstStyle>
          <a:p>
            <a:r>
              <a:rPr lang="en-US"/>
              <a:t>Click to edit Master title style</a:t>
            </a:r>
            <a:endParaRPr lang="en-US" dirty="0"/>
          </a:p>
        </p:txBody>
      </p:sp>
      <p:pic>
        <p:nvPicPr>
          <p:cNvPr id="10" name="Picture 9" descr="PEPFAR-Logo-Color-Tagline-Transparent-Whit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766" y="248607"/>
            <a:ext cx="4248151" cy="1153467"/>
          </a:xfrm>
          <a:prstGeom prst="rect">
            <a:avLst/>
          </a:prstGeom>
        </p:spPr>
      </p:pic>
    </p:spTree>
    <p:extLst>
      <p:ext uri="{BB962C8B-B14F-4D97-AF65-F5344CB8AC3E}">
        <p14:creationId xmlns:p14="http://schemas.microsoft.com/office/powerpoint/2010/main" val="84907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Title 16"/>
          <p:cNvSpPr>
            <a:spLocks noGrp="1"/>
          </p:cNvSpPr>
          <p:nvPr>
            <p:ph type="title"/>
          </p:nvPr>
        </p:nvSpPr>
        <p:spPr>
          <a:xfrm>
            <a:off x="2623446" y="2657522"/>
            <a:ext cx="8144041" cy="1573072"/>
          </a:xfrm>
          <a:prstGeom prst="rect">
            <a:avLst/>
          </a:prstGeom>
        </p:spPr>
        <p:txBody>
          <a:bodyPr anchor="ctr" anchorCtr="0">
            <a:noAutofit/>
          </a:bodyPr>
          <a:lstStyle>
            <a:lvl1pPr algn="l">
              <a:defRPr sz="54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83025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ntent Red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9" name="Text Placeholder 9"/>
          <p:cNvSpPr>
            <a:spLocks noGrp="1"/>
          </p:cNvSpPr>
          <p:nvPr>
            <p:ph type="body" sz="quarter" idx="13"/>
          </p:nvPr>
        </p:nvSpPr>
        <p:spPr>
          <a:xfrm>
            <a:off x="230021"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893136" y="6499276"/>
            <a:ext cx="9604861"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dirty="0">
              <a:solidFill>
                <a:srgbClr val="16181A">
                  <a:lumMod val="25000"/>
                </a:srgbClr>
              </a:solidFill>
            </a:endParaRPr>
          </a:p>
        </p:txBody>
      </p:sp>
      <p:sp>
        <p:nvSpPr>
          <p:cNvPr id="12" name="Text Placeholder 13"/>
          <p:cNvSpPr>
            <a:spLocks noGrp="1"/>
          </p:cNvSpPr>
          <p:nvPr>
            <p:ph type="body" sz="quarter" idx="14"/>
          </p:nvPr>
        </p:nvSpPr>
        <p:spPr>
          <a:xfrm>
            <a:off x="267536"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22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5"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9" name="Text Placeholder 9"/>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tx1"/>
                </a:solidFill>
              </a:rPr>
              <a:pPr/>
              <a:t>‹#›</a:t>
            </a:fld>
            <a:endParaRPr lang="en-US" sz="900" dirty="0">
              <a:solidFill>
                <a:schemeClr val="tx1"/>
              </a:solidFill>
            </a:endParaRPr>
          </a:p>
        </p:txBody>
      </p:sp>
      <p:pic>
        <p:nvPicPr>
          <p:cNvPr id="18" name="Picture 17">
            <a:extLst>
              <a:ext uri="{FF2B5EF4-FFF2-40B4-BE49-F238E27FC236}">
                <a16:creationId xmlns:a16="http://schemas.microsoft.com/office/drawing/2014/main" id="{DB623A87-34F8-4802-8524-BA6F34AFF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224" y="6432297"/>
            <a:ext cx="8009552" cy="367116"/>
          </a:xfrm>
          <a:prstGeom prst="rect">
            <a:avLst/>
          </a:prstGeom>
        </p:spPr>
      </p:pic>
      <p:grpSp>
        <p:nvGrpSpPr>
          <p:cNvPr id="19" name="Group 18">
            <a:extLst>
              <a:ext uri="{FF2B5EF4-FFF2-40B4-BE49-F238E27FC236}">
                <a16:creationId xmlns:a16="http://schemas.microsoft.com/office/drawing/2014/main" id="{0E148D6B-D9E4-40A2-92D8-3936517E11AD}"/>
              </a:ext>
            </a:extLst>
          </p:cNvPr>
          <p:cNvGrpSpPr/>
          <p:nvPr/>
        </p:nvGrpSpPr>
        <p:grpSpPr>
          <a:xfrm>
            <a:off x="376710" y="6069514"/>
            <a:ext cx="1549162" cy="509109"/>
            <a:chOff x="282532" y="6069513"/>
            <a:chExt cx="1161871" cy="509109"/>
          </a:xfrm>
        </p:grpSpPr>
        <p:pic>
          <p:nvPicPr>
            <p:cNvPr id="20" name="Picture 19">
              <a:extLst>
                <a:ext uri="{FF2B5EF4-FFF2-40B4-BE49-F238E27FC236}">
                  <a16:creationId xmlns:a16="http://schemas.microsoft.com/office/drawing/2014/main" id="{4EB1170A-C43B-4EB2-A8CF-80A7BD7B88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32" y="6270551"/>
              <a:ext cx="1161871" cy="308071"/>
            </a:xfrm>
            <a:prstGeom prst="rect">
              <a:avLst/>
            </a:prstGeom>
          </p:spPr>
        </p:pic>
        <p:sp>
          <p:nvSpPr>
            <p:cNvPr id="21" name="TextBox 20">
              <a:extLst>
                <a:ext uri="{FF2B5EF4-FFF2-40B4-BE49-F238E27FC236}">
                  <a16:creationId xmlns:a16="http://schemas.microsoft.com/office/drawing/2014/main" id="{99500477-B037-4276-8DA4-C598562B38A3}"/>
                </a:ext>
              </a:extLst>
            </p:cNvPr>
            <p:cNvSpPr txBox="1"/>
            <p:nvPr/>
          </p:nvSpPr>
          <p:spPr>
            <a:xfrm>
              <a:off x="325421" y="6069513"/>
              <a:ext cx="580928" cy="215444"/>
            </a:xfrm>
            <a:prstGeom prst="rect">
              <a:avLst/>
            </a:prstGeom>
            <a:noFill/>
          </p:spPr>
          <p:txBody>
            <a:bodyPr wrap="none" rtlCol="0">
              <a:spAutoFit/>
            </a:bodyPr>
            <a:lstStyle/>
            <a:p>
              <a:pPr algn="ctr"/>
              <a:r>
                <a:rPr lang="en-US" sz="800" b="1" dirty="0">
                  <a:solidFill>
                    <a:srgbClr val="0C507C"/>
                  </a:solidFill>
                </a:rPr>
                <a:t>#PEPFAR15</a:t>
              </a:r>
            </a:p>
          </p:txBody>
        </p:sp>
      </p:grpSp>
    </p:spTree>
    <p:extLst>
      <p:ext uri="{BB962C8B-B14F-4D97-AF65-F5344CB8AC3E}">
        <p14:creationId xmlns:p14="http://schemas.microsoft.com/office/powerpoint/2010/main" val="338659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224">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9" name="Text Placeholder 9"/>
          <p:cNvSpPr>
            <a:spLocks noGrp="1"/>
          </p:cNvSpPr>
          <p:nvPr>
            <p:ph type="body" sz="quarter" idx="13"/>
          </p:nvPr>
        </p:nvSpPr>
        <p:spPr>
          <a:xfrm>
            <a:off x="230021" y="203817"/>
            <a:ext cx="11690843" cy="456949"/>
          </a:xfrm>
          <a:prstGeom prst="rect">
            <a:avLst/>
          </a:prstGeom>
        </p:spPr>
        <p:txBody>
          <a:bodyPr lIns="0" tIns="0" rIns="0" bIns="0">
            <a:norm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1893136" y="6499276"/>
            <a:ext cx="9604861" cy="172328"/>
          </a:xfrm>
          <a:prstGeom prst="rect">
            <a:avLst/>
          </a:prstGeom>
        </p:spPr>
        <p:txBody>
          <a:bodyPr lIns="0" tIns="0" rIns="0" bIns="0">
            <a:normAutofit/>
          </a:bodyPr>
          <a:lstStyle>
            <a:lvl1pPr marL="0" indent="0">
              <a:buFontTx/>
              <a:buNone/>
              <a:defRPr sz="10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dirty="0">
              <a:solidFill>
                <a:srgbClr val="16181A">
                  <a:lumMod val="25000"/>
                </a:srgbClr>
              </a:solidFill>
            </a:endParaRPr>
          </a:p>
        </p:txBody>
      </p:sp>
      <p:sp>
        <p:nvSpPr>
          <p:cNvPr id="12" name="Text Placeholder 13"/>
          <p:cNvSpPr>
            <a:spLocks noGrp="1"/>
          </p:cNvSpPr>
          <p:nvPr>
            <p:ph type="body" sz="quarter" idx="14"/>
          </p:nvPr>
        </p:nvSpPr>
        <p:spPr>
          <a:xfrm>
            <a:off x="267536"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200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230021" y="230831"/>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6" y="903456"/>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15"/>
          </p:nvPr>
        </p:nvSpPr>
        <p:spPr>
          <a:xfrm>
            <a:off x="1893136" y="6499276"/>
            <a:ext cx="9604861" cy="172328"/>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8"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dirty="0">
              <a:solidFill>
                <a:srgbClr val="16181A">
                  <a:lumMod val="25000"/>
                </a:srgbClr>
              </a:solidFill>
            </a:endParaRPr>
          </a:p>
        </p:txBody>
      </p:sp>
    </p:spTree>
    <p:extLst>
      <p:ext uri="{BB962C8B-B14F-4D97-AF65-F5344CB8AC3E}">
        <p14:creationId xmlns:p14="http://schemas.microsoft.com/office/powerpoint/2010/main" val="78537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Highlighted Text Red">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7"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16181A"/>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49" y="6417186"/>
            <a:ext cx="1549161" cy="308071"/>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sp>
        <p:nvSpPr>
          <p:cNvPr id="9" name="Text Placeholder 9"/>
          <p:cNvSpPr>
            <a:spLocks noGrp="1"/>
          </p:cNvSpPr>
          <p:nvPr>
            <p:ph type="body" sz="quarter" idx="13"/>
          </p:nvPr>
        </p:nvSpPr>
        <p:spPr>
          <a:xfrm>
            <a:off x="715781"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p:nvSpPr>
        <p:spPr>
          <a:xfrm>
            <a:off x="248221" y="228600"/>
            <a:ext cx="11638983" cy="64008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2625" r="16276" b="18381"/>
          <a:stretch/>
        </p:blipFill>
        <p:spPr>
          <a:xfrm>
            <a:off x="6618757" y="228601"/>
            <a:ext cx="5308600" cy="6428874"/>
          </a:xfrm>
          <a:prstGeom prst="rect">
            <a:avLst/>
          </a:prstGeom>
        </p:spPr>
      </p:pic>
    </p:spTree>
    <p:extLst>
      <p:ext uri="{BB962C8B-B14F-4D97-AF65-F5344CB8AC3E}">
        <p14:creationId xmlns:p14="http://schemas.microsoft.com/office/powerpoint/2010/main" val="4768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Highlighted Text Dark Re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3324" r="15227" b="19218"/>
          <a:stretch/>
        </p:blipFill>
        <p:spPr>
          <a:xfrm>
            <a:off x="6618760" y="240633"/>
            <a:ext cx="5284485" cy="6400800"/>
          </a:xfrm>
          <a:prstGeom prst="rect">
            <a:avLst/>
          </a:prstGeom>
        </p:spPr>
      </p:pic>
      <p:sp>
        <p:nvSpPr>
          <p:cNvPr id="6" name="AutoShape 3"/>
          <p:cNvSpPr>
            <a:spLocks noChangeAspect="1" noChangeArrowheads="1" noTextEdit="1"/>
          </p:cNvSpPr>
          <p:nvPr/>
        </p:nvSpPr>
        <p:spPr bwMode="auto">
          <a:xfrm>
            <a:off x="7186087"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16181A"/>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949" y="6417186"/>
            <a:ext cx="1549161" cy="308071"/>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sp>
        <p:nvSpPr>
          <p:cNvPr id="9" name="Text Placeholder 9"/>
          <p:cNvSpPr>
            <a:spLocks noGrp="1"/>
          </p:cNvSpPr>
          <p:nvPr>
            <p:ph type="body" sz="quarter" idx="13"/>
          </p:nvPr>
        </p:nvSpPr>
        <p:spPr>
          <a:xfrm>
            <a:off x="715781"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p:nvSpPr>
        <p:spPr>
          <a:xfrm>
            <a:off x="248221" y="228600"/>
            <a:ext cx="11638983" cy="6400800"/>
          </a:xfrm>
          <a:prstGeom prst="rect">
            <a:avLst/>
          </a:prstGeom>
          <a:noFill/>
          <a:ln w="76200">
            <a:solidFill>
              <a:srgbClr val="931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Tree>
    <p:extLst>
      <p:ext uri="{BB962C8B-B14F-4D97-AF65-F5344CB8AC3E}">
        <p14:creationId xmlns:p14="http://schemas.microsoft.com/office/powerpoint/2010/main" val="201966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Highlighted Text">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7"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16181A"/>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49" y="6417186"/>
            <a:ext cx="1549161" cy="308071"/>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FFFFFF"/>
              </a:solidFill>
            </a:endParaRPr>
          </a:p>
        </p:txBody>
      </p:sp>
      <p:sp>
        <p:nvSpPr>
          <p:cNvPr id="9" name="Text Placeholder 9"/>
          <p:cNvSpPr>
            <a:spLocks noGrp="1"/>
          </p:cNvSpPr>
          <p:nvPr>
            <p:ph type="body" sz="quarter" idx="13"/>
          </p:nvPr>
        </p:nvSpPr>
        <p:spPr>
          <a:xfrm>
            <a:off x="715781" y="594116"/>
            <a:ext cx="10706203" cy="5327213"/>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p:nvSpPr>
        <p:spPr>
          <a:xfrm>
            <a:off x="248221" y="228600"/>
            <a:ext cx="11638983" cy="6400800"/>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Tree>
    <p:extLst>
      <p:ext uri="{BB962C8B-B14F-4D97-AF65-F5344CB8AC3E}">
        <p14:creationId xmlns:p14="http://schemas.microsoft.com/office/powerpoint/2010/main" val="7381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Highlighted Data">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7"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16181A"/>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49" y="6417186"/>
            <a:ext cx="1549161" cy="308071"/>
          </a:xfrm>
          <a:prstGeom prst="rect">
            <a:avLst/>
          </a:prstGeom>
        </p:spPr>
      </p:pic>
      <p:sp>
        <p:nvSpPr>
          <p:cNvPr id="9" name="Text Placeholder 9"/>
          <p:cNvSpPr>
            <a:spLocks noGrp="1"/>
          </p:cNvSpPr>
          <p:nvPr>
            <p:ph type="body" sz="quarter" idx="13"/>
          </p:nvPr>
        </p:nvSpPr>
        <p:spPr>
          <a:xfrm>
            <a:off x="715781"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p:nvSpPr>
        <p:spPr>
          <a:xfrm>
            <a:off x="248221" y="228600"/>
            <a:ext cx="11638983" cy="6400800"/>
          </a:xfrm>
          <a:prstGeom prst="rect">
            <a:avLst/>
          </a:prstGeom>
          <a:no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r="6904"/>
          <a:stretch/>
        </p:blipFill>
        <p:spPr>
          <a:xfrm>
            <a:off x="5629042" y="2804400"/>
            <a:ext cx="6242121" cy="3825000"/>
          </a:xfrm>
          <a:prstGeom prst="rect">
            <a:avLst/>
          </a:prstGeom>
        </p:spPr>
      </p:pic>
    </p:spTree>
    <p:extLst>
      <p:ext uri="{BB962C8B-B14F-4D97-AF65-F5344CB8AC3E}">
        <p14:creationId xmlns:p14="http://schemas.microsoft.com/office/powerpoint/2010/main" val="256111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10723" b="11553"/>
          <a:stretch/>
        </p:blipFill>
        <p:spPr>
          <a:xfrm>
            <a:off x="2794000" y="0"/>
            <a:ext cx="9372600" cy="6838950"/>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4674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lue Section Break Countries">
    <p:bg>
      <p:bgPr>
        <a:solidFill>
          <a:schemeClr val="accent2"/>
        </a:solidFill>
        <a:effectLst/>
      </p:bgPr>
    </p:bg>
    <p:spTree>
      <p:nvGrpSpPr>
        <p:cNvPr id="1" name=""/>
        <p:cNvGrpSpPr/>
        <p:nvPr/>
      </p:nvGrpSpPr>
      <p:grpSpPr>
        <a:xfrm>
          <a:off x="0" y="0"/>
          <a:ext cx="0" cy="0"/>
          <a:chOff x="0" y="0"/>
          <a:chExt cx="0" cy="0"/>
        </a:xfrm>
      </p:grpSpPr>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r="11483" b="12300"/>
          <a:stretch/>
        </p:blipFill>
        <p:spPr>
          <a:xfrm>
            <a:off x="2794000" y="1"/>
            <a:ext cx="9398000" cy="6858000"/>
          </a:xfrm>
          <a:prstGeom prst="rect">
            <a:avLst/>
          </a:prstGeom>
        </p:spPr>
      </p:pic>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6901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Orange Section Break Globe">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a:ext>
            </a:extLst>
          </a:blip>
          <a:srcRect t="537" r="11487" b="11830"/>
          <a:stretch/>
        </p:blipFill>
        <p:spPr>
          <a:xfrm>
            <a:off x="2737730" y="-28134"/>
            <a:ext cx="9454273" cy="6894157"/>
          </a:xfrm>
          <a:prstGeom prst="rect">
            <a:avLst/>
          </a:prstGeom>
          <a:noFill/>
          <a:ln>
            <a:noFill/>
          </a:ln>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325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Orange Section Break Globe">
    <p:bg>
      <p:bgPr>
        <a:solidFill>
          <a:srgbClr val="00997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638" r="9734" b="10648"/>
          <a:stretch/>
        </p:blipFill>
        <p:spPr>
          <a:xfrm>
            <a:off x="2922339" y="5"/>
            <a:ext cx="9248276" cy="6866021"/>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77218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ighlighted Text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8ED9CC-EC29-474A-BF5D-6F22A85DF475}"/>
              </a:ext>
            </a:extLst>
          </p:cNvPr>
          <p:cNvSpPr/>
          <p:nvPr/>
        </p:nvSpPr>
        <p:spPr>
          <a:xfrm>
            <a:off x="243840" y="228600"/>
            <a:ext cx="11704320" cy="6428590"/>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CAC1447D-C6DE-4878-B85B-D3F61AFE59A2}"/>
              </a:ext>
            </a:extLst>
          </p:cNvPr>
          <p:cNvSpPr txBox="1">
            <a:spLocks/>
          </p:cNvSpPr>
          <p:nvPr/>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tx1"/>
                </a:solidFill>
              </a:rPr>
              <a:pPr/>
              <a:t>‹#›</a:t>
            </a:fld>
            <a:endParaRPr lang="en-US" sz="900" dirty="0">
              <a:solidFill>
                <a:schemeClr val="tx1"/>
              </a:solidFill>
            </a:endParaRPr>
          </a:p>
        </p:txBody>
      </p:sp>
      <p:pic>
        <p:nvPicPr>
          <p:cNvPr id="15" name="Picture 14">
            <a:extLst>
              <a:ext uri="{FF2B5EF4-FFF2-40B4-BE49-F238E27FC236}">
                <a16:creationId xmlns:a16="http://schemas.microsoft.com/office/drawing/2014/main" id="{E99D1E3D-94F7-46CA-A0BE-67471DA77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014" y="6442693"/>
            <a:ext cx="7979972" cy="365760"/>
          </a:xfrm>
          <a:prstGeom prst="rect">
            <a:avLst/>
          </a:prstGeom>
        </p:spPr>
      </p:pic>
      <p:grpSp>
        <p:nvGrpSpPr>
          <p:cNvPr id="16" name="Group 15">
            <a:extLst>
              <a:ext uri="{FF2B5EF4-FFF2-40B4-BE49-F238E27FC236}">
                <a16:creationId xmlns:a16="http://schemas.microsoft.com/office/drawing/2014/main" id="{B9AB3880-590A-409A-8B7A-31C10F5D69EE}"/>
              </a:ext>
            </a:extLst>
          </p:cNvPr>
          <p:cNvGrpSpPr/>
          <p:nvPr/>
        </p:nvGrpSpPr>
        <p:grpSpPr>
          <a:xfrm>
            <a:off x="376710" y="6069514"/>
            <a:ext cx="1549162" cy="509109"/>
            <a:chOff x="282532" y="6069513"/>
            <a:chExt cx="1161871" cy="509109"/>
          </a:xfrm>
        </p:grpSpPr>
        <p:pic>
          <p:nvPicPr>
            <p:cNvPr id="17" name="Picture 16">
              <a:extLst>
                <a:ext uri="{FF2B5EF4-FFF2-40B4-BE49-F238E27FC236}">
                  <a16:creationId xmlns:a16="http://schemas.microsoft.com/office/drawing/2014/main" id="{3F5C8EA8-0780-4C6F-A9DF-ED2E30010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32" y="6270551"/>
              <a:ext cx="1161871" cy="308071"/>
            </a:xfrm>
            <a:prstGeom prst="rect">
              <a:avLst/>
            </a:prstGeom>
          </p:spPr>
        </p:pic>
        <p:sp>
          <p:nvSpPr>
            <p:cNvPr id="18" name="TextBox 17">
              <a:extLst>
                <a:ext uri="{FF2B5EF4-FFF2-40B4-BE49-F238E27FC236}">
                  <a16:creationId xmlns:a16="http://schemas.microsoft.com/office/drawing/2014/main" id="{C1A3A2F0-7ECF-4E4D-89D6-2C150BC060E0}"/>
                </a:ext>
              </a:extLst>
            </p:cNvPr>
            <p:cNvSpPr txBox="1"/>
            <p:nvPr/>
          </p:nvSpPr>
          <p:spPr>
            <a:xfrm>
              <a:off x="325421" y="6069513"/>
              <a:ext cx="580928" cy="215444"/>
            </a:xfrm>
            <a:prstGeom prst="rect">
              <a:avLst/>
            </a:prstGeom>
            <a:noFill/>
          </p:spPr>
          <p:txBody>
            <a:bodyPr wrap="none" rtlCol="0">
              <a:spAutoFit/>
            </a:bodyPr>
            <a:lstStyle/>
            <a:p>
              <a:pPr algn="ctr"/>
              <a:r>
                <a:rPr lang="en-US" sz="800" b="1" dirty="0">
                  <a:solidFill>
                    <a:srgbClr val="0C507C"/>
                  </a:solidFill>
                </a:rPr>
                <a:t>#PEPFAR15</a:t>
              </a:r>
            </a:p>
          </p:txBody>
        </p:sp>
      </p:grpSp>
      <p:sp>
        <p:nvSpPr>
          <p:cNvPr id="19" name="Text Placeholder 9">
            <a:extLst>
              <a:ext uri="{FF2B5EF4-FFF2-40B4-BE49-F238E27FC236}">
                <a16:creationId xmlns:a16="http://schemas.microsoft.com/office/drawing/2014/main" id="{9134D89E-A812-4BBE-9DD0-F630B82FB2BC}"/>
              </a:ext>
            </a:extLst>
          </p:cNvPr>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629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22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Break Ribbon Re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84762" y="-24060"/>
            <a:ext cx="5807241" cy="6882063"/>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7553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Break Ribbon Dark Red">
    <p:bg>
      <p:bgPr>
        <a:solidFill>
          <a:srgbClr val="A91F2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324" r="15227" b="19218"/>
          <a:stretch/>
        </p:blipFill>
        <p:spPr>
          <a:xfrm>
            <a:off x="6907516" y="4"/>
            <a:ext cx="5284485" cy="6857999"/>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0173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Break Dark Red Ribbon Reversed">
    <p:bg>
      <p:bgPr>
        <a:solidFill>
          <a:srgbClr val="C3232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324" r="15227" b="19218"/>
          <a:stretch/>
        </p:blipFill>
        <p:spPr>
          <a:xfrm>
            <a:off x="6907516" y="4"/>
            <a:ext cx="5284485" cy="6857999"/>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96185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Break Ribbon Red Reverse">
    <p:bg>
      <p:bgPr>
        <a:solidFill>
          <a:srgbClr val="C5706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2625" r="16276" b="18381"/>
          <a:stretch/>
        </p:blipFill>
        <p:spPr>
          <a:xfrm>
            <a:off x="6858001" y="-19050"/>
            <a:ext cx="5308600" cy="6877050"/>
          </a:xfrm>
          <a:prstGeom prst="rect">
            <a:avLst/>
          </a:prstGeom>
        </p:spPr>
      </p:pic>
      <p:sp>
        <p:nvSpPr>
          <p:cNvPr id="11"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9" name="Text Placeholder 9"/>
          <p:cNvSpPr>
            <a:spLocks noGrp="1"/>
          </p:cNvSpPr>
          <p:nvPr>
            <p:ph type="body" sz="quarter" idx="13"/>
          </p:nvPr>
        </p:nvSpPr>
        <p:spPr>
          <a:xfrm>
            <a:off x="230021" y="270545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22909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ection Break Ribbon Informal Dark Re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sp>
        <p:nvSpPr>
          <p:cNvPr id="14" name="Slide Number Placeholder 5"/>
          <p:cNvSpPr txBox="1">
            <a:spLocks/>
          </p:cNvSpPr>
          <p:nvPr/>
        </p:nvSpPr>
        <p:spPr>
          <a:xfrm>
            <a:off x="11421989" y="639856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FFFFFF"/>
                </a:solidFill>
              </a:rPr>
              <a:pPr/>
              <a:t>‹#›</a:t>
            </a:fld>
            <a:endParaRPr lang="en-US" sz="900" dirty="0">
              <a:solidFill>
                <a:srgbClr val="FFFFFF"/>
              </a:solidFill>
            </a:endParaRPr>
          </a:p>
        </p:txBody>
      </p:sp>
      <p:sp>
        <p:nvSpPr>
          <p:cNvPr id="16" name="Text Placeholder 9"/>
          <p:cNvSpPr>
            <a:spLocks noGrp="1"/>
          </p:cNvSpPr>
          <p:nvPr>
            <p:ph type="body" sz="quarter" idx="13"/>
          </p:nvPr>
        </p:nvSpPr>
        <p:spPr>
          <a:xfrm>
            <a:off x="5461000" y="4134201"/>
            <a:ext cx="6426200" cy="818807"/>
          </a:xfrm>
          <a:prstGeom prst="rect">
            <a:avLst/>
          </a:prstGeom>
        </p:spPr>
        <p:txBody>
          <a:bodyPr lIns="0" tIns="0" rIns="0" bIns="0">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8429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92514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335361" y="188640"/>
            <a:ext cx="11617291" cy="6480720"/>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0" name="Content Placeholder 9"/>
          <p:cNvSpPr>
            <a:spLocks noGrp="1"/>
          </p:cNvSpPr>
          <p:nvPr>
            <p:ph sz="quarter" idx="10" hasCustomPrompt="1"/>
          </p:nvPr>
        </p:nvSpPr>
        <p:spPr>
          <a:xfrm>
            <a:off x="334433" y="6381750"/>
            <a:ext cx="2305051" cy="287338"/>
          </a:xfrm>
          <a:prstGeom prst="rect">
            <a:avLst/>
          </a:prstGeom>
        </p:spPr>
        <p:txBody>
          <a:bodyPr>
            <a:noAutofit/>
          </a:bodyPr>
          <a:lstStyle>
            <a:lvl1pPr marL="0" indent="0">
              <a:buNone/>
              <a:defRPr sz="1200" i="1"/>
            </a:lvl1pPr>
          </a:lstStyle>
          <a:p>
            <a:pPr lvl="0"/>
            <a:r>
              <a:rPr lang="en-US" i="1" dirty="0"/>
              <a:t>Source:</a:t>
            </a:r>
            <a:endParaRPr lang="en-US" dirty="0"/>
          </a:p>
        </p:txBody>
      </p:sp>
    </p:spTree>
    <p:extLst>
      <p:ext uri="{BB962C8B-B14F-4D97-AF65-F5344CB8AC3E}">
        <p14:creationId xmlns:p14="http://schemas.microsoft.com/office/powerpoint/2010/main" val="282945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492514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335361" y="188640"/>
            <a:ext cx="11617291" cy="6480720"/>
          </a:xfrm>
          <a:prstGeom prst="rect">
            <a:avLst/>
          </a:prstGeom>
          <a:no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0" name="Content Placeholder 9"/>
          <p:cNvSpPr>
            <a:spLocks noGrp="1"/>
          </p:cNvSpPr>
          <p:nvPr>
            <p:ph sz="quarter" idx="10" hasCustomPrompt="1"/>
          </p:nvPr>
        </p:nvSpPr>
        <p:spPr>
          <a:xfrm>
            <a:off x="2734832" y="6308736"/>
            <a:ext cx="5494768" cy="308247"/>
          </a:xfrm>
          <a:prstGeom prst="rect">
            <a:avLst/>
          </a:prstGeom>
        </p:spPr>
        <p:txBody>
          <a:bodyPr>
            <a:noAutofit/>
          </a:bodyPr>
          <a:lstStyle>
            <a:lvl1pPr marL="0" indent="0">
              <a:buNone/>
              <a:defRPr sz="1200" i="1"/>
            </a:lvl1pPr>
          </a:lstStyle>
          <a:p>
            <a:pPr lvl="0"/>
            <a:r>
              <a:rPr lang="en-US" i="1" dirty="0"/>
              <a:t>Source:</a:t>
            </a:r>
            <a:endParaRPr lang="en-US" dirty="0"/>
          </a:p>
        </p:txBody>
      </p:sp>
    </p:spTree>
    <p:extLst>
      <p:ext uri="{BB962C8B-B14F-4D97-AF65-F5344CB8AC3E}">
        <p14:creationId xmlns:p14="http://schemas.microsoft.com/office/powerpoint/2010/main" val="322544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7889" y="1727200"/>
            <a:ext cx="10073273" cy="4398964"/>
          </a:xfrm>
          <a:prstGeom prst="rect">
            <a:avLst/>
          </a:prstGeom>
        </p:spPr>
        <p:txBody>
          <a:bodyPr/>
          <a:lstStyle>
            <a:lvl1pPr>
              <a:defRPr sz="1800">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1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a:xfrm>
            <a:off x="3452177" y="694461"/>
            <a:ext cx="7768983" cy="356081"/>
          </a:xfrm>
          <a:prstGeom prst="rect">
            <a:avLst/>
          </a:prstGeom>
        </p:spPr>
        <p:txBody>
          <a:bodyPr vert="horz" lIns="0" tIns="0" rIns="0" bIns="0" rtlCol="0" anchor="t" anchorCtr="0">
            <a:normAutofit/>
          </a:bodyPr>
          <a:lstStyle>
            <a:lvl1pPr>
              <a:defRPr>
                <a:latin typeface="Arial"/>
                <a:cs typeface="Arial"/>
              </a:defRPr>
            </a:lvl1pPr>
          </a:lstStyle>
          <a:p>
            <a:r>
              <a:rPr lang="en-US"/>
              <a:t>Click to edit Master title style</a:t>
            </a:r>
          </a:p>
        </p:txBody>
      </p:sp>
      <p:sp>
        <p:nvSpPr>
          <p:cNvPr id="10" name="Subtitle 2"/>
          <p:cNvSpPr>
            <a:spLocks noGrp="1"/>
          </p:cNvSpPr>
          <p:nvPr>
            <p:ph type="subTitle" idx="13"/>
          </p:nvPr>
        </p:nvSpPr>
        <p:spPr>
          <a:xfrm>
            <a:off x="3452176" y="1093167"/>
            <a:ext cx="7768981" cy="307227"/>
          </a:xfrm>
          <a:prstGeom prst="rect">
            <a:avLst/>
          </a:prstGeom>
        </p:spPr>
        <p:txBody>
          <a:bodyPr lIns="0" tIns="0" rIns="0" bIns="0" anchor="t" anchorCtr="0">
            <a:normAutofit/>
          </a:bodyPr>
          <a:lstStyle>
            <a:lvl1pPr marL="0" indent="0" algn="l">
              <a:spcBef>
                <a:spcPts val="0"/>
              </a:spcBef>
              <a:buNone/>
              <a:defRPr sz="140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2" name="Straight Connector 11"/>
          <p:cNvCxnSpPr/>
          <p:nvPr/>
        </p:nvCxnSpPr>
        <p:spPr>
          <a:xfrm>
            <a:off x="1147889" y="1514141"/>
            <a:ext cx="10073273"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76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8531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335361" y="188640"/>
            <a:ext cx="11617291" cy="6480720"/>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10" name="Content Placeholder 9"/>
          <p:cNvSpPr>
            <a:spLocks noGrp="1"/>
          </p:cNvSpPr>
          <p:nvPr>
            <p:ph sz="quarter" idx="10" hasCustomPrompt="1"/>
          </p:nvPr>
        </p:nvSpPr>
        <p:spPr>
          <a:xfrm>
            <a:off x="334433" y="6381750"/>
            <a:ext cx="2305051" cy="287338"/>
          </a:xfrm>
          <a:prstGeom prst="rect">
            <a:avLst/>
          </a:prstGeom>
        </p:spPr>
        <p:txBody>
          <a:bodyPr>
            <a:noAutofit/>
          </a:bodyPr>
          <a:lstStyle>
            <a:lvl1pPr marL="0" indent="0">
              <a:buNone/>
              <a:defRPr sz="1200" i="1"/>
            </a:lvl1pPr>
          </a:lstStyle>
          <a:p>
            <a:pPr lvl="0"/>
            <a:r>
              <a:rPr lang="en-US" i="1" dirty="0"/>
              <a:t>Source:</a:t>
            </a:r>
            <a:endParaRPr lang="en-US" dirty="0"/>
          </a:p>
        </p:txBody>
      </p:sp>
    </p:spTree>
    <p:extLst>
      <p:ext uri="{BB962C8B-B14F-4D97-AF65-F5344CB8AC3E}">
        <p14:creationId xmlns:p14="http://schemas.microsoft.com/office/powerpoint/2010/main" val="323437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63"/>
            <a:ext cx="2844800" cy="365125"/>
          </a:xfrm>
          <a:prstGeom prst="rect">
            <a:avLst/>
          </a:prstGeom>
        </p:spPr>
        <p:txBody>
          <a:bodyPr/>
          <a:lstStyle/>
          <a:p>
            <a:fld id="{3EF4007E-697B-4DDA-998E-4371D82D013C}" type="datetimeFigureOut">
              <a:rPr lang="en-US">
                <a:solidFill>
                  <a:srgbClr val="16181A"/>
                </a:solidFill>
              </a:rPr>
              <a:pPr/>
              <a:t>9/30/2021</a:t>
            </a:fld>
            <a:endParaRPr lang="en-US" dirty="0">
              <a:solidFill>
                <a:srgbClr val="16181A"/>
              </a:solidFill>
            </a:endParaRPr>
          </a:p>
        </p:txBody>
      </p:sp>
      <p:sp>
        <p:nvSpPr>
          <p:cNvPr id="3" name="Footer Placeholder 2"/>
          <p:cNvSpPr>
            <a:spLocks noGrp="1"/>
          </p:cNvSpPr>
          <p:nvPr>
            <p:ph type="ftr" sz="quarter" idx="11"/>
          </p:nvPr>
        </p:nvSpPr>
        <p:spPr>
          <a:xfrm>
            <a:off x="4165600" y="6356363"/>
            <a:ext cx="3860800" cy="365125"/>
          </a:xfrm>
          <a:prstGeom prst="rect">
            <a:avLst/>
          </a:prstGeom>
        </p:spPr>
        <p:txBody>
          <a:bodyPr/>
          <a:lstStyle/>
          <a:p>
            <a:endParaRPr lang="en-US" dirty="0">
              <a:solidFill>
                <a:srgbClr val="16181A"/>
              </a:solidFill>
            </a:endParaRPr>
          </a:p>
        </p:txBody>
      </p:sp>
      <p:sp>
        <p:nvSpPr>
          <p:cNvPr id="4" name="Slide Number Placeholder 3"/>
          <p:cNvSpPr>
            <a:spLocks noGrp="1"/>
          </p:cNvSpPr>
          <p:nvPr>
            <p:ph type="sldNum" sz="quarter" idx="12"/>
          </p:nvPr>
        </p:nvSpPr>
        <p:spPr>
          <a:xfrm>
            <a:off x="8737600" y="6356363"/>
            <a:ext cx="2844800" cy="365125"/>
          </a:xfrm>
          <a:prstGeom prst="rect">
            <a:avLst/>
          </a:prstGeom>
        </p:spPr>
        <p:txBody>
          <a:bodyPr/>
          <a:lstStyle/>
          <a:p>
            <a:fld id="{D28B5D39-5FAB-4CBC-9B89-F4E0445D0376}" type="slidenum">
              <a:rPr lang="en-US" smtClean="0">
                <a:solidFill>
                  <a:srgbClr val="16181A">
                    <a:lumMod val="25000"/>
                  </a:srgbClr>
                </a:solidFill>
              </a:rPr>
              <a:pPr/>
              <a:t>‹#›</a:t>
            </a:fld>
            <a:endParaRPr lang="en-US" dirty="0">
              <a:solidFill>
                <a:srgbClr val="16181A">
                  <a:lumMod val="25000"/>
                </a:srgbClr>
              </a:solidFill>
            </a:endParaRPr>
          </a:p>
        </p:txBody>
      </p:sp>
    </p:spTree>
    <p:extLst>
      <p:ext uri="{BB962C8B-B14F-4D97-AF65-F5344CB8AC3E}">
        <p14:creationId xmlns:p14="http://schemas.microsoft.com/office/powerpoint/2010/main" val="36399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ighlighted Text">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5"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grpSp>
        <p:nvGrpSpPr>
          <p:cNvPr id="13" name="Group 12">
            <a:extLst>
              <a:ext uri="{FF2B5EF4-FFF2-40B4-BE49-F238E27FC236}">
                <a16:creationId xmlns:a16="http://schemas.microsoft.com/office/drawing/2014/main" id="{595F2F0A-237B-4345-B935-6D172743A4E6}"/>
              </a:ext>
            </a:extLst>
          </p:cNvPr>
          <p:cNvGrpSpPr/>
          <p:nvPr/>
        </p:nvGrpSpPr>
        <p:grpSpPr>
          <a:xfrm>
            <a:off x="376710" y="6069514"/>
            <a:ext cx="1549162" cy="509109"/>
            <a:chOff x="282532" y="6069513"/>
            <a:chExt cx="1161871" cy="509109"/>
          </a:xfrm>
        </p:grpSpPr>
        <p:pic>
          <p:nvPicPr>
            <p:cNvPr id="14" name="Picture 13">
              <a:extLst>
                <a:ext uri="{FF2B5EF4-FFF2-40B4-BE49-F238E27FC236}">
                  <a16:creationId xmlns:a16="http://schemas.microsoft.com/office/drawing/2014/main" id="{40389E98-B667-4683-B921-16F1A61B6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32" y="6270551"/>
              <a:ext cx="1161871" cy="308071"/>
            </a:xfrm>
            <a:prstGeom prst="rect">
              <a:avLst/>
            </a:prstGeom>
          </p:spPr>
        </p:pic>
        <p:sp>
          <p:nvSpPr>
            <p:cNvPr id="15" name="TextBox 14">
              <a:extLst>
                <a:ext uri="{FF2B5EF4-FFF2-40B4-BE49-F238E27FC236}">
                  <a16:creationId xmlns:a16="http://schemas.microsoft.com/office/drawing/2014/main" id="{32645FCC-8ED9-452F-84BD-7546D810D386}"/>
                </a:ext>
              </a:extLst>
            </p:cNvPr>
            <p:cNvSpPr txBox="1"/>
            <p:nvPr/>
          </p:nvSpPr>
          <p:spPr>
            <a:xfrm>
              <a:off x="325421" y="6069513"/>
              <a:ext cx="580928" cy="215444"/>
            </a:xfrm>
            <a:prstGeom prst="rect">
              <a:avLst/>
            </a:prstGeom>
            <a:noFill/>
          </p:spPr>
          <p:txBody>
            <a:bodyPr wrap="none" rtlCol="0">
              <a:spAutoFit/>
            </a:bodyPr>
            <a:lstStyle/>
            <a:p>
              <a:pPr algn="ctr"/>
              <a:r>
                <a:rPr lang="en-US" sz="800" b="1" dirty="0">
                  <a:solidFill>
                    <a:srgbClr val="0C507C"/>
                  </a:solidFill>
                </a:rPr>
                <a:t>#PEPFAR15</a:t>
              </a:r>
            </a:p>
          </p:txBody>
        </p:sp>
      </p:grpSp>
      <p:sp>
        <p:nvSpPr>
          <p:cNvPr id="17" name="Rectangle 16">
            <a:extLst>
              <a:ext uri="{FF2B5EF4-FFF2-40B4-BE49-F238E27FC236}">
                <a16:creationId xmlns:a16="http://schemas.microsoft.com/office/drawing/2014/main" id="{69292F26-0544-4997-8F11-29C97EF1AC77}"/>
              </a:ext>
            </a:extLst>
          </p:cNvPr>
          <p:cNvSpPr/>
          <p:nvPr/>
        </p:nvSpPr>
        <p:spPr>
          <a:xfrm>
            <a:off x="243840" y="228600"/>
            <a:ext cx="11704320" cy="6428590"/>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Slide Number Placeholder 5">
            <a:extLst>
              <a:ext uri="{FF2B5EF4-FFF2-40B4-BE49-F238E27FC236}">
                <a16:creationId xmlns:a16="http://schemas.microsoft.com/office/drawing/2014/main" id="{DEB4C34D-736B-4D3C-82D8-D7B4A98F5487}"/>
              </a:ext>
            </a:extLst>
          </p:cNvPr>
          <p:cNvSpPr txBox="1">
            <a:spLocks/>
          </p:cNvSpPr>
          <p:nvPr/>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tx1"/>
                </a:solidFill>
              </a:rPr>
              <a:pPr/>
              <a:t>‹#›</a:t>
            </a:fld>
            <a:endParaRPr lang="en-US" sz="900" dirty="0">
              <a:solidFill>
                <a:schemeClr val="tx1"/>
              </a:solidFill>
            </a:endParaRPr>
          </a:p>
        </p:txBody>
      </p:sp>
      <p:pic>
        <p:nvPicPr>
          <p:cNvPr id="19" name="Picture 18">
            <a:extLst>
              <a:ext uri="{FF2B5EF4-FFF2-40B4-BE49-F238E27FC236}">
                <a16:creationId xmlns:a16="http://schemas.microsoft.com/office/drawing/2014/main" id="{70CDD255-E5A3-46BC-BE69-24D65CBAF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224" y="6432298"/>
            <a:ext cx="8009552" cy="367115"/>
          </a:xfrm>
          <a:prstGeom prst="rect">
            <a:avLst/>
          </a:prstGeom>
        </p:spPr>
      </p:pic>
      <p:sp>
        <p:nvSpPr>
          <p:cNvPr id="20" name="Text Placeholder 9">
            <a:extLst>
              <a:ext uri="{FF2B5EF4-FFF2-40B4-BE49-F238E27FC236}">
                <a16:creationId xmlns:a16="http://schemas.microsoft.com/office/drawing/2014/main" id="{8D541357-2568-40F7-80E4-AC19AA14514B}"/>
              </a:ext>
            </a:extLst>
          </p:cNvPr>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68336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108">
          <p15:clr>
            <a:srgbClr val="FBAE40"/>
          </p15:clr>
        </p15:guide>
        <p15:guide id="5" orient="horz" pos="144">
          <p15:clr>
            <a:srgbClr val="FBAE40"/>
          </p15:clr>
        </p15:guide>
        <p15:guide id="6" orient="horz" pos="422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61"/>
            <a:ext cx="2844800" cy="365125"/>
          </a:xfrm>
          <a:prstGeom prst="rect">
            <a:avLst/>
          </a:prstGeom>
        </p:spPr>
        <p:txBody>
          <a:bodyPr/>
          <a:lstStyle/>
          <a:p>
            <a:fld id="{CD350239-5D6C-4520-B4A3-489878C51673}" type="datetimeFigureOut">
              <a:rPr lang="en-US">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ACFF30-095F-4850-8D9D-4989E2F6B5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236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7" name="Rectangle 6"/>
          <p:cNvSpPr/>
          <p:nvPr/>
        </p:nvSpPr>
        <p:spPr>
          <a:xfrm>
            <a:off x="335361" y="188640"/>
            <a:ext cx="11617291" cy="6480720"/>
          </a:xfrm>
          <a:prstGeom prst="rect">
            <a:avLst/>
          </a:prstGeom>
          <a:no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sp>
        <p:nvSpPr>
          <p:cNvPr id="8" name="Content Placeholder 9"/>
          <p:cNvSpPr>
            <a:spLocks noGrp="1"/>
          </p:cNvSpPr>
          <p:nvPr>
            <p:ph sz="quarter" idx="10" hasCustomPrompt="1"/>
          </p:nvPr>
        </p:nvSpPr>
        <p:spPr>
          <a:xfrm>
            <a:off x="2625414" y="6376040"/>
            <a:ext cx="2305051" cy="287338"/>
          </a:xfrm>
          <a:prstGeom prst="rect">
            <a:avLst/>
          </a:prstGeom>
        </p:spPr>
        <p:txBody>
          <a:bodyPr>
            <a:noAutofit/>
          </a:bodyPr>
          <a:lstStyle>
            <a:lvl1pPr marL="0" indent="0">
              <a:buNone/>
              <a:defRPr sz="1200" i="1"/>
            </a:lvl1pPr>
          </a:lstStyle>
          <a:p>
            <a:pPr lvl="0"/>
            <a:r>
              <a:rPr lang="en-US" i="1" dirty="0"/>
              <a:t>Source:</a:t>
            </a:r>
            <a:endParaRPr lang="en-US" dirty="0"/>
          </a:p>
        </p:txBody>
      </p:sp>
    </p:spTree>
    <p:extLst>
      <p:ext uri="{BB962C8B-B14F-4D97-AF65-F5344CB8AC3E}">
        <p14:creationId xmlns:p14="http://schemas.microsoft.com/office/powerpoint/2010/main" val="126476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B99322E-C6F6-4F52-9FA1-D09594CDAF47}" type="datetimeFigureOut">
              <a:rPr lang="en-US">
                <a:solidFill>
                  <a:prstClr val="black">
                    <a:tint val="75000"/>
                  </a:prstClr>
                </a:solidFill>
              </a:rPr>
              <a:pPr/>
              <a:t>9/30/2021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94ABFC-9E57-4D13-B08F-DCBCAACEBCA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lgn="ct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8134"/>
          <a:stretch/>
        </p:blipFill>
        <p:spPr>
          <a:xfrm>
            <a:off x="0" y="6688021"/>
            <a:ext cx="12192000" cy="169981"/>
          </a:xfrm>
          <a:prstGeom prst="rect">
            <a:avLst/>
          </a:prstGeom>
        </p:spPr>
      </p:pic>
    </p:spTree>
    <p:extLst>
      <p:ext uri="{BB962C8B-B14F-4D97-AF65-F5344CB8AC3E}">
        <p14:creationId xmlns:p14="http://schemas.microsoft.com/office/powerpoint/2010/main" val="68835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5" y="903456"/>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6AC23F2-14AB-4F22-BCC9-A2BBD588E80F}"/>
              </a:ext>
            </a:extLst>
          </p:cNvPr>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pic>
        <p:nvPicPr>
          <p:cNvPr id="6" name="Picture 5">
            <a:extLst>
              <a:ext uri="{FF2B5EF4-FFF2-40B4-BE49-F238E27FC236}">
                <a16:creationId xmlns:a16="http://schemas.microsoft.com/office/drawing/2014/main" id="{E148D672-42FB-F04C-8255-010050B55CC6}"/>
              </a:ext>
            </a:extLst>
          </p:cNvPr>
          <p:cNvPicPr>
            <a:picLocks noChangeAspect="1"/>
          </p:cNvPicPr>
          <p:nvPr/>
        </p:nvPicPr>
        <p:blipFill>
          <a:blip r:embed="rId2"/>
          <a:stretch>
            <a:fillRect/>
          </a:stretch>
        </p:blipFill>
        <p:spPr>
          <a:xfrm>
            <a:off x="74129" y="6186336"/>
            <a:ext cx="3789311" cy="666996"/>
          </a:xfrm>
          <a:prstGeom prst="rect">
            <a:avLst/>
          </a:prstGeom>
        </p:spPr>
      </p:pic>
    </p:spTree>
    <p:extLst>
      <p:ext uri="{BB962C8B-B14F-4D97-AF65-F5344CB8AC3E}">
        <p14:creationId xmlns:p14="http://schemas.microsoft.com/office/powerpoint/2010/main" val="295653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ue Section Break Globe">
    <p:bg>
      <p:bgPr>
        <a:solidFill>
          <a:srgbClr val="0C507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7116AE3D-82E7-FC49-9AC5-2D61F260700F}"/>
              </a:ext>
            </a:extLst>
          </p:cNvPr>
          <p:cNvSpPr txBox="1">
            <a:spLocks/>
          </p:cNvSpPr>
          <p:nvPr/>
        </p:nvSpPr>
        <p:spPr>
          <a:xfrm>
            <a:off x="11422065" y="63992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5527A507-EFE4-4110-9C54-1F442370ECD7}" type="slidenum">
              <a:rPr lang="en-US" altLang="en-US" sz="675" smtClean="0">
                <a:solidFill>
                  <a:schemeClr val="bg1"/>
                </a:solidFill>
              </a:rPr>
              <a:pPr algn="r" defTabSz="685800" eaLnBrk="1" hangingPunct="1">
                <a:defRPr/>
              </a:pPr>
              <a:t>‹#›</a:t>
            </a:fld>
            <a:endParaRPr lang="en-US" altLang="en-US" sz="675">
              <a:solidFill>
                <a:schemeClr val="bg1"/>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1" y="0"/>
            <a:ext cx="941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1F7AAD-77FD-A547-9517-5C3302963F1C}"/>
              </a:ext>
            </a:extLst>
          </p:cNvPr>
          <p:cNvSpPr txBox="1">
            <a:spLocks noChangeArrowheads="1"/>
          </p:cNvSpPr>
          <p:nvPr/>
        </p:nvSpPr>
        <p:spPr bwMode="auto">
          <a:xfrm>
            <a:off x="5486401" y="6459540"/>
            <a:ext cx="732893" cy="20774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50" b="1">
                <a:solidFill>
                  <a:schemeClr val="bg1"/>
                </a:solidFill>
                <a:ea typeface="+mn-ea"/>
              </a:rPr>
              <a:t>#PEPFAR15</a:t>
            </a:r>
          </a:p>
        </p:txBody>
      </p:sp>
      <p:sp>
        <p:nvSpPr>
          <p:cNvPr id="9" name="Text Placeholder 9"/>
          <p:cNvSpPr>
            <a:spLocks noGrp="1"/>
          </p:cNvSpPr>
          <p:nvPr>
            <p:ph type="body" sz="quarter" idx="13"/>
          </p:nvPr>
        </p:nvSpPr>
        <p:spPr>
          <a:xfrm>
            <a:off x="230021" y="2705450"/>
            <a:ext cx="11690843" cy="456949"/>
          </a:xfrm>
          <a:prstGeom prst="rect">
            <a:avLst/>
          </a:prstGeom>
        </p:spPr>
        <p:txBody>
          <a:bodyPr lIns="0" tIns="0" rIns="0" bIns="0">
            <a:noAutofit/>
          </a:bodyPr>
          <a:lstStyle>
            <a:lvl1pPr marL="0" indent="0">
              <a:buFontTx/>
              <a:buNone/>
              <a:defRPr sz="495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03063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7441978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4149151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24974107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66504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ighlighted Data">
    <p:spTree>
      <p:nvGrpSpPr>
        <p:cNvPr id="1" name=""/>
        <p:cNvGrpSpPr/>
        <p:nvPr/>
      </p:nvGrpSpPr>
      <p:grpSpPr>
        <a:xfrm>
          <a:off x="0" y="0"/>
          <a:ext cx="0" cy="0"/>
          <a:chOff x="0" y="0"/>
          <a:chExt cx="0" cy="0"/>
        </a:xfrm>
      </p:grpSpPr>
      <p:sp>
        <p:nvSpPr>
          <p:cNvPr id="6" name="AutoShape 3"/>
          <p:cNvSpPr>
            <a:spLocks noChangeAspect="1" noChangeArrowheads="1" noTextEdit="1"/>
          </p:cNvSpPr>
          <p:nvPr/>
        </p:nvSpPr>
        <p:spPr bwMode="auto">
          <a:xfrm>
            <a:off x="7186085" y="228600"/>
            <a:ext cx="4701116"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9" name="Text Placeholder 9"/>
          <p:cNvSpPr>
            <a:spLocks noGrp="1"/>
          </p:cNvSpPr>
          <p:nvPr>
            <p:ph type="body" sz="quarter" idx="13"/>
          </p:nvPr>
        </p:nvSpPr>
        <p:spPr>
          <a:xfrm>
            <a:off x="474905" y="42266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r="6904"/>
          <a:stretch/>
        </p:blipFill>
        <p:spPr>
          <a:xfrm>
            <a:off x="7114061" y="3541312"/>
            <a:ext cx="4858696" cy="2977275"/>
          </a:xfrm>
          <a:prstGeom prst="rect">
            <a:avLst/>
          </a:prstGeom>
        </p:spPr>
      </p:pic>
      <p:sp>
        <p:nvSpPr>
          <p:cNvPr id="11" name="Rectangle 10">
            <a:extLst>
              <a:ext uri="{FF2B5EF4-FFF2-40B4-BE49-F238E27FC236}">
                <a16:creationId xmlns:a16="http://schemas.microsoft.com/office/drawing/2014/main" id="{F371AEA1-AC95-4821-8E9E-D17A492137D6}"/>
              </a:ext>
            </a:extLst>
          </p:cNvPr>
          <p:cNvSpPr/>
          <p:nvPr/>
        </p:nvSpPr>
        <p:spPr>
          <a:xfrm>
            <a:off x="243840" y="228600"/>
            <a:ext cx="11704320" cy="6428590"/>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1F948218-545A-481C-A459-97BBCF5BFB22}"/>
              </a:ext>
            </a:extLst>
          </p:cNvPr>
          <p:cNvSpPr txBox="1">
            <a:spLocks/>
          </p:cNvSpPr>
          <p:nvPr/>
        </p:nvSpPr>
        <p:spPr>
          <a:xfrm>
            <a:off x="11347853" y="6342192"/>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tx1"/>
                </a:solidFill>
              </a:rPr>
              <a:pPr/>
              <a:t>‹#›</a:t>
            </a:fld>
            <a:endParaRPr lang="en-US" sz="900" dirty="0">
              <a:solidFill>
                <a:schemeClr val="tx1"/>
              </a:solidFill>
            </a:endParaRPr>
          </a:p>
        </p:txBody>
      </p:sp>
      <p:pic>
        <p:nvPicPr>
          <p:cNvPr id="13" name="Picture 12">
            <a:extLst>
              <a:ext uri="{FF2B5EF4-FFF2-40B4-BE49-F238E27FC236}">
                <a16:creationId xmlns:a16="http://schemas.microsoft.com/office/drawing/2014/main" id="{98FB57A7-8E3E-4D8F-B349-6ECA26159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1224" y="6432298"/>
            <a:ext cx="8009552" cy="367115"/>
          </a:xfrm>
          <a:prstGeom prst="rect">
            <a:avLst/>
          </a:prstGeom>
        </p:spPr>
      </p:pic>
      <p:grpSp>
        <p:nvGrpSpPr>
          <p:cNvPr id="5" name="Group 4">
            <a:extLst>
              <a:ext uri="{FF2B5EF4-FFF2-40B4-BE49-F238E27FC236}">
                <a16:creationId xmlns:a16="http://schemas.microsoft.com/office/drawing/2014/main" id="{016B9FAB-9E80-4367-8A47-77CC82DA2B8C}"/>
              </a:ext>
            </a:extLst>
          </p:cNvPr>
          <p:cNvGrpSpPr/>
          <p:nvPr/>
        </p:nvGrpSpPr>
        <p:grpSpPr>
          <a:xfrm>
            <a:off x="376710" y="6069514"/>
            <a:ext cx="1549162" cy="509109"/>
            <a:chOff x="282532" y="6069513"/>
            <a:chExt cx="1161871" cy="509109"/>
          </a:xfrm>
        </p:grpSpPr>
        <p:pic>
          <p:nvPicPr>
            <p:cNvPr id="8" name="Picture 7">
              <a:extLst>
                <a:ext uri="{FF2B5EF4-FFF2-40B4-BE49-F238E27FC236}">
                  <a16:creationId xmlns:a16="http://schemas.microsoft.com/office/drawing/2014/main" id="{D0DA1847-D058-4162-ACA6-F8A7A26339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32" y="6270551"/>
              <a:ext cx="1161871" cy="308071"/>
            </a:xfrm>
            <a:prstGeom prst="rect">
              <a:avLst/>
            </a:prstGeom>
          </p:spPr>
        </p:pic>
        <p:sp>
          <p:nvSpPr>
            <p:cNvPr id="14" name="TextBox 13">
              <a:extLst>
                <a:ext uri="{FF2B5EF4-FFF2-40B4-BE49-F238E27FC236}">
                  <a16:creationId xmlns:a16="http://schemas.microsoft.com/office/drawing/2014/main" id="{DF05DC8B-B1B6-4D56-9B5B-6C43409F5A5A}"/>
                </a:ext>
              </a:extLst>
            </p:cNvPr>
            <p:cNvSpPr txBox="1"/>
            <p:nvPr/>
          </p:nvSpPr>
          <p:spPr>
            <a:xfrm>
              <a:off x="325421" y="6069513"/>
              <a:ext cx="580928" cy="215444"/>
            </a:xfrm>
            <a:prstGeom prst="rect">
              <a:avLst/>
            </a:prstGeom>
            <a:noFill/>
          </p:spPr>
          <p:txBody>
            <a:bodyPr wrap="none" rtlCol="0">
              <a:spAutoFit/>
            </a:bodyPr>
            <a:lstStyle/>
            <a:p>
              <a:pPr algn="ctr"/>
              <a:r>
                <a:rPr lang="en-US" sz="800" b="1" dirty="0">
                  <a:solidFill>
                    <a:srgbClr val="0C507C"/>
                  </a:solidFill>
                </a:rPr>
                <a:t>#PEPFAR15</a:t>
              </a:r>
            </a:p>
          </p:txBody>
        </p:sp>
      </p:grpSp>
    </p:spTree>
    <p:extLst>
      <p:ext uri="{BB962C8B-B14F-4D97-AF65-F5344CB8AC3E}">
        <p14:creationId xmlns:p14="http://schemas.microsoft.com/office/powerpoint/2010/main" val="87188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108">
          <p15:clr>
            <a:srgbClr val="FBAE40"/>
          </p15:clr>
        </p15:guide>
        <p15:guide id="5" orient="horz" pos="144">
          <p15:clr>
            <a:srgbClr val="FBAE40"/>
          </p15:clr>
        </p15:guide>
        <p15:guide id="6" orient="horz" pos="422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5011" y="3092218"/>
            <a:ext cx="5612565" cy="292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5011" y="930391"/>
            <a:ext cx="11421979"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92218"/>
            <a:ext cx="5634789" cy="292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770F2E-19D4-4CC4-B74B-634446E4E520}" type="slidenum">
              <a:rPr lang="en-US" smtClean="0"/>
              <a:t>‹#›</a:t>
            </a:fld>
            <a:endParaRPr lang="en-US"/>
          </a:p>
        </p:txBody>
      </p:sp>
      <p:sp>
        <p:nvSpPr>
          <p:cNvPr id="10" name="Rectangle 9"/>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mj-lt"/>
                <a:cs typeface="Arial" panose="020B0604020202020204" pitchFamily="34" charset="0"/>
              </a:defRPr>
            </a:lvl1pPr>
          </a:lstStyle>
          <a:p>
            <a:pPr lvl="0"/>
            <a:r>
              <a:rPr lang="en-US"/>
              <a:t>Click to edit Master text styles</a:t>
            </a:r>
          </a:p>
        </p:txBody>
      </p:sp>
      <p:sp>
        <p:nvSpPr>
          <p:cNvPr id="12" name="Text Placeholder 3"/>
          <p:cNvSpPr>
            <a:spLocks noGrp="1"/>
          </p:cNvSpPr>
          <p:nvPr>
            <p:ph type="body" sz="quarter" idx="16" hasCustomPrompt="1"/>
          </p:nvPr>
        </p:nvSpPr>
        <p:spPr>
          <a:xfrm>
            <a:off x="2019334" y="6488046"/>
            <a:ext cx="9604861" cy="172328"/>
          </a:xfrm>
          <a:prstGeom prst="rect">
            <a:avLst/>
          </a:prstGeom>
        </p:spPr>
        <p:txBody>
          <a:bodyPr lIns="0" tIns="0" rIns="0" bIns="0">
            <a:normAutofit/>
          </a:bodyPr>
          <a:lstStyle>
            <a:lvl1pPr marL="0" indent="0">
              <a:buFontTx/>
              <a:buNone/>
              <a:defRPr sz="1050" b="1" baseline="0">
                <a:solidFill>
                  <a:schemeClr val="tx1"/>
                </a:solidFill>
                <a:latin typeface="+mj-lt"/>
              </a:defRPr>
            </a:lvl1pPr>
          </a:lstStyle>
          <a:p>
            <a:pPr lvl="0"/>
            <a:r>
              <a:rPr lang="en-US"/>
              <a:t>DRAFT – For workshop purposes only</a:t>
            </a:r>
          </a:p>
        </p:txBody>
      </p:sp>
    </p:spTree>
    <p:extLst>
      <p:ext uri="{BB962C8B-B14F-4D97-AF65-F5344CB8AC3E}">
        <p14:creationId xmlns:p14="http://schemas.microsoft.com/office/powerpoint/2010/main" val="25523683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6EF81-9AF6-4468-BC8C-A36A8953C7BD}"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16825349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6EF81-9AF6-4468-BC8C-A36A8953C7BD}"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40575660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29899429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33418073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6343927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12219632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p:nvSpPr>
        <p:spPr>
          <a:xfrm>
            <a:off x="-50800" y="-19050"/>
            <a:ext cx="12242800" cy="6877050"/>
          </a:xfrm>
          <a:prstGeom prst="rect">
            <a:avLst/>
          </a:prstGeom>
          <a:blipFill dpi="0" rotWithShape="1">
            <a:blip r:embed="rId3">
              <a:alphaModFix amt="16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894" name="Rectangle 6893"/>
          <p:cNvSpPr/>
          <p:nvPr/>
        </p:nvSpPr>
        <p:spPr>
          <a:xfrm>
            <a:off x="6841581" y="-19049"/>
            <a:ext cx="5350420" cy="6877050"/>
          </a:xfrm>
          <a:prstGeom prst="rect">
            <a:avLst/>
          </a:prstGeom>
          <a:blipFill dpi="0" rotWithShape="1">
            <a:blip r:embed="rId4">
              <a:alphaModFix amt="60000"/>
            </a:blip>
            <a:srcRect/>
            <a:stretch>
              <a:fillRect l="5" t="-12466" r="-68107"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2" name="Text Placeholder 21"/>
          <p:cNvSpPr>
            <a:spLocks noGrp="1"/>
          </p:cNvSpPr>
          <p:nvPr>
            <p:ph type="body" sz="quarter" idx="10"/>
          </p:nvPr>
        </p:nvSpPr>
        <p:spPr>
          <a:xfrm>
            <a:off x="288760" y="4269791"/>
            <a:ext cx="1159844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17" name="Title 16"/>
          <p:cNvSpPr>
            <a:spLocks noGrp="1"/>
          </p:cNvSpPr>
          <p:nvPr>
            <p:ph type="title"/>
          </p:nvPr>
        </p:nvSpPr>
        <p:spPr>
          <a:xfrm>
            <a:off x="288760" y="2642464"/>
            <a:ext cx="11598441" cy="1573072"/>
          </a:xfrm>
          <a:prstGeom prst="rect">
            <a:avLst/>
          </a:prstGeom>
        </p:spPr>
        <p:txBody>
          <a:bodyPr anchor="ctr" anchorCtr="0">
            <a:noAutofit/>
          </a:bodyPr>
          <a:lstStyle>
            <a:lvl1pPr algn="ctr">
              <a:defRPr sz="5400">
                <a:solidFill>
                  <a:schemeClr val="bg1"/>
                </a:solidFill>
                <a:latin typeface="+mj-lt"/>
              </a:defRPr>
            </a:lvl1pPr>
          </a:lstStyle>
          <a:p>
            <a:r>
              <a:rPr lang="en-US"/>
              <a:t>Click to edit Master title style</a:t>
            </a:r>
          </a:p>
        </p:txBody>
      </p:sp>
      <p:pic>
        <p:nvPicPr>
          <p:cNvPr id="10" name="Picture 9" descr="PEPFAR-Logo-Color-Tagline-Transparent-White.gif"/>
          <p:cNvPicPr>
            <a:picLocks noChangeAspect="1"/>
          </p:cNvPicPr>
          <p:nvPr/>
        </p:nvPicPr>
        <p:blipFill>
          <a:blip r:embed="rId5" cstate="print"/>
          <a:stretch>
            <a:fillRect/>
          </a:stretch>
        </p:blipFill>
        <p:spPr>
          <a:xfrm>
            <a:off x="288759" y="248602"/>
            <a:ext cx="4248151" cy="1153467"/>
          </a:xfrm>
          <a:prstGeom prst="rect">
            <a:avLst/>
          </a:prstGeom>
        </p:spPr>
      </p:pic>
      <p:pic>
        <p:nvPicPr>
          <p:cNvPr id="8" name="Picture 7">
            <a:extLst>
              <a:ext uri="{FF2B5EF4-FFF2-40B4-BE49-F238E27FC236}">
                <a16:creationId xmlns:a16="http://schemas.microsoft.com/office/drawing/2014/main" id="{9BD9712A-3CE0-4C2E-9E76-CF8A76CE08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7698" y="5969740"/>
            <a:ext cx="11496607" cy="526368"/>
          </a:xfrm>
          <a:prstGeom prst="rect">
            <a:avLst/>
          </a:prstGeom>
        </p:spPr>
      </p:pic>
    </p:spTree>
    <p:extLst>
      <p:ext uri="{BB962C8B-B14F-4D97-AF65-F5344CB8AC3E}">
        <p14:creationId xmlns:p14="http://schemas.microsoft.com/office/powerpoint/2010/main" val="1789581658"/>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mj-lt"/>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tx1"/>
                </a:solidFill>
                <a:latin typeface="+mj-lt"/>
              </a:defRPr>
            </a:lvl1pPr>
            <a:lvl2pPr marL="336550" indent="-160338">
              <a:defRPr sz="2400">
                <a:solidFill>
                  <a:schemeClr val="tx1"/>
                </a:solidFill>
                <a:latin typeface="+mj-lt"/>
              </a:defRPr>
            </a:lvl2pPr>
            <a:lvl3pPr marL="577850" indent="-241300">
              <a:buFont typeface="Segoe UI" panose="020B0502040204020203" pitchFamily="34" charset="0"/>
              <a:buChar char="–"/>
              <a:defRPr sz="2400">
                <a:solidFill>
                  <a:schemeClr val="tx1"/>
                </a:solidFill>
                <a:latin typeface="+mj-lt"/>
              </a:defRPr>
            </a:lvl3pPr>
            <a:lvl4pPr marL="801688" indent="-176213">
              <a:buFont typeface="Wingdings" panose="05000000000000000000" pitchFamily="2" charset="2"/>
              <a:buChar char="§"/>
              <a:defRPr sz="2400">
                <a:solidFill>
                  <a:schemeClr val="tx1"/>
                </a:solidFill>
                <a:latin typeface="+mj-lt"/>
              </a:defRPr>
            </a:lvl4pPr>
            <a:lvl5pPr marL="1027113" indent="-225425">
              <a:buFont typeface="Century Gothic" panose="020B0502020202020204" pitchFamily="34" charset="0"/>
              <a:buChar char="○"/>
              <a:defRPr sz="2400">
                <a:solidFill>
                  <a:schemeClr val="tx1"/>
                </a:solidFill>
                <a:latin typeface="+mj-lt"/>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p:nvSpPr>
        <p:spPr>
          <a:xfrm>
            <a:off x="268945" y="3041583"/>
            <a:ext cx="5839889" cy="369332"/>
          </a:xfrm>
          <a:prstGeom prst="rect">
            <a:avLst/>
          </a:prstGeom>
          <a:noFill/>
        </p:spPr>
        <p:txBody>
          <a:bodyPr wrap="square" rtlCol="0">
            <a:spAutoFit/>
          </a:bodyPr>
          <a:lstStyle/>
          <a:p>
            <a:endParaRPr lang="en-US" sz="1800"/>
          </a:p>
        </p:txBody>
      </p:sp>
      <p:sp>
        <p:nvSpPr>
          <p:cNvPr id="5" name="TextBox 4"/>
          <p:cNvSpPr txBox="1"/>
          <p:nvPr/>
        </p:nvSpPr>
        <p:spPr>
          <a:xfrm>
            <a:off x="267535" y="3359217"/>
            <a:ext cx="5687295" cy="369332"/>
          </a:xfrm>
          <a:prstGeom prst="rect">
            <a:avLst/>
          </a:prstGeom>
          <a:noFill/>
        </p:spPr>
        <p:txBody>
          <a:bodyPr wrap="square" rtlCol="0">
            <a:spAutoFit/>
          </a:bodyPr>
          <a:lstStyle/>
          <a:p>
            <a:endParaRPr lang="en-US" sz="1800"/>
          </a:p>
        </p:txBody>
      </p:sp>
      <p:sp>
        <p:nvSpPr>
          <p:cNvPr id="10" name="TextBox 9"/>
          <p:cNvSpPr txBox="1"/>
          <p:nvPr/>
        </p:nvSpPr>
        <p:spPr>
          <a:xfrm>
            <a:off x="5954830" y="3359217"/>
            <a:ext cx="5687295" cy="369332"/>
          </a:xfrm>
          <a:prstGeom prst="rect">
            <a:avLst/>
          </a:prstGeom>
          <a:noFill/>
        </p:spPr>
        <p:txBody>
          <a:bodyPr wrap="square" rtlCol="0">
            <a:spAutoFit/>
          </a:bodyPr>
          <a:lstStyle/>
          <a:p>
            <a:endParaRPr lang="en-US" sz="1800"/>
          </a:p>
        </p:txBody>
      </p:sp>
      <p:pic>
        <p:nvPicPr>
          <p:cNvPr id="14" name="Picture 13">
            <a:extLst>
              <a:ext uri="{FF2B5EF4-FFF2-40B4-BE49-F238E27FC236}">
                <a16:creationId xmlns:a16="http://schemas.microsoft.com/office/drawing/2014/main" id="{A8DC302F-869E-4F9D-B0E9-C2A7927722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pic>
        <p:nvPicPr>
          <p:cNvPr id="15" name="Picture 14">
            <a:extLst>
              <a:ext uri="{FF2B5EF4-FFF2-40B4-BE49-F238E27FC236}">
                <a16:creationId xmlns:a16="http://schemas.microsoft.com/office/drawing/2014/main" id="{64768950-81FD-41B4-A95E-D3BC993D93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3051579911"/>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ntent Aqua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65F7266C-4228-4D90-8DE6-0E4573A02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pic>
        <p:nvPicPr>
          <p:cNvPr id="14" name="Picture 13">
            <a:extLst>
              <a:ext uri="{FF2B5EF4-FFF2-40B4-BE49-F238E27FC236}">
                <a16:creationId xmlns:a16="http://schemas.microsoft.com/office/drawing/2014/main" id="{22B7B553-0D6D-4967-9821-6DD81C4DC2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1617201135"/>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0723" b="11553"/>
          <a:stretch/>
        </p:blipFill>
        <p:spPr>
          <a:xfrm>
            <a:off x="2794000" y="0"/>
            <a:ext cx="9372600" cy="68389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E9568E2D-481E-4EB2-9102-C578E78330AD}"/>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26426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Content Red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9A96B8EC-6D43-4A3C-8559-B384F3131F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208832602"/>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losing Slide Two">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695D869-0F35-46EF-98CA-2BAB4C0A0332}"/>
              </a:ext>
            </a:extLst>
          </p:cNvPr>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6"/>
          <p:cNvSpPr>
            <a:spLocks noGrp="1"/>
          </p:cNvSpPr>
          <p:nvPr>
            <p:ph type="title"/>
          </p:nvPr>
        </p:nvSpPr>
        <p:spPr>
          <a:xfrm>
            <a:off x="559330" y="2657522"/>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69791"/>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4" name="Picture 13">
            <a:extLst>
              <a:ext uri="{FF2B5EF4-FFF2-40B4-BE49-F238E27FC236}">
                <a16:creationId xmlns:a16="http://schemas.microsoft.com/office/drawing/2014/main" id="{BC45885D-0E3B-40E9-BE1C-DE7949969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8146" y="1019122"/>
            <a:ext cx="3515709" cy="699147"/>
          </a:xfrm>
          <a:prstGeom prst="rect">
            <a:avLst/>
          </a:prstGeom>
        </p:spPr>
      </p:pic>
      <p:pic>
        <p:nvPicPr>
          <p:cNvPr id="8" name="Picture 7">
            <a:extLst>
              <a:ext uri="{FF2B5EF4-FFF2-40B4-BE49-F238E27FC236}">
                <a16:creationId xmlns:a16="http://schemas.microsoft.com/office/drawing/2014/main" id="{F4336C85-3F94-4BA9-9E10-042C4B5E64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7698" y="5969740"/>
            <a:ext cx="11496607" cy="526368"/>
          </a:xfrm>
          <a:prstGeom prst="rect">
            <a:avLst/>
          </a:prstGeom>
        </p:spPr>
      </p:pic>
    </p:spTree>
    <p:extLst>
      <p:ext uri="{BB962C8B-B14F-4D97-AF65-F5344CB8AC3E}">
        <p14:creationId xmlns:p14="http://schemas.microsoft.com/office/powerpoint/2010/main" val="102800625"/>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0723" b="11553"/>
          <a:stretch/>
        </p:blipFill>
        <p:spPr>
          <a:xfrm>
            <a:off x="2794000" y="0"/>
            <a:ext cx="9372600" cy="68389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91653856"/>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1D41C77-CE57-4472-8CCA-022AC7318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726164874"/>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ntent Red Header" preserve="1">
  <p:cSld name="Content Red Header">
    <p:spTree>
      <p:nvGrpSpPr>
        <p:cNvPr id="1" name="Shape 26"/>
        <p:cNvGrpSpPr/>
        <p:nvPr/>
      </p:nvGrpSpPr>
      <p:grpSpPr>
        <a:xfrm>
          <a:off x="0" y="0"/>
          <a:ext cx="0" cy="0"/>
          <a:chOff x="0" y="0"/>
          <a:chExt cx="0" cy="0"/>
        </a:xfrm>
      </p:grpSpPr>
      <p:sp>
        <p:nvSpPr>
          <p:cNvPr id="27" name="Google Shape;27;p4"/>
          <p:cNvSpPr/>
          <p:nvPr/>
        </p:nvSpPr>
        <p:spPr>
          <a:xfrm>
            <a:off x="0" y="-2"/>
            <a:ext cx="12192000" cy="822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4"/>
          <p:cNvSpPr txBox="1">
            <a:spLocks noGrp="1"/>
          </p:cNvSpPr>
          <p:nvPr>
            <p:ph type="body" idx="1"/>
          </p:nvPr>
        </p:nvSpPr>
        <p:spPr>
          <a:xfrm>
            <a:off x="230020" y="203817"/>
            <a:ext cx="11690843" cy="45694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29" name="Google Shape;29;p4"/>
          <p:cNvPicPr preferRelativeResize="0"/>
          <p:nvPr/>
        </p:nvPicPr>
        <p:blipFill rotWithShape="1">
          <a:blip r:embed="rId2">
            <a:alphaModFix/>
          </a:blip>
          <a:srcRect/>
          <a:stretch/>
        </p:blipFill>
        <p:spPr>
          <a:xfrm>
            <a:off x="210969" y="6290311"/>
            <a:ext cx="1954292" cy="531323"/>
          </a:xfrm>
          <a:prstGeom prst="rect">
            <a:avLst/>
          </a:prstGeom>
          <a:noFill/>
          <a:ln>
            <a:noFill/>
          </a:ln>
        </p:spPr>
      </p:pic>
      <p:sp>
        <p:nvSpPr>
          <p:cNvPr id="30" name="Google Shape;30;p4"/>
          <p:cNvSpPr txBox="1">
            <a:spLocks noGrp="1"/>
          </p:cNvSpPr>
          <p:nvPr>
            <p:ph type="body" idx="2"/>
          </p:nvPr>
        </p:nvSpPr>
        <p:spPr>
          <a:xfrm>
            <a:off x="228601" y="6020372"/>
            <a:ext cx="7732820" cy="15490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50606"/>
              </a:buClr>
              <a:buSzPts val="800"/>
              <a:buFont typeface="Arial"/>
              <a:buNone/>
              <a:defRPr sz="800" b="0" i="0" u="none" strike="noStrike" cap="none">
                <a:solidFill>
                  <a:srgbClr val="05060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31" name="Google Shape;31;p4"/>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050606"/>
                </a:solidFill>
                <a:latin typeface="Arial"/>
                <a:ea typeface="Arial"/>
                <a:cs typeface="Arial"/>
                <a:sym typeface="Arial"/>
              </a:rPr>
              <a:pPr marL="0" marR="0" lvl="0" indent="0" algn="r" rtl="0">
                <a:spcBef>
                  <a:spcPts val="0"/>
                </a:spcBef>
                <a:spcAft>
                  <a:spcPts val="0"/>
                </a:spcAft>
                <a:buNone/>
              </a:pPr>
              <a:t>‹#›</a:t>
            </a:fld>
            <a:endParaRPr sz="900" b="0" i="0" u="none" strike="noStrike" cap="none">
              <a:solidFill>
                <a:srgbClr val="050606"/>
              </a:solidFill>
              <a:latin typeface="Arial"/>
              <a:ea typeface="Arial"/>
              <a:cs typeface="Arial"/>
              <a:sym typeface="Arial"/>
            </a:endParaRPr>
          </a:p>
        </p:txBody>
      </p:sp>
      <p:sp>
        <p:nvSpPr>
          <p:cNvPr id="32" name="Google Shape;32;p4"/>
          <p:cNvSpPr txBox="1">
            <a:spLocks noGrp="1"/>
          </p:cNvSpPr>
          <p:nvPr>
            <p:ph type="body" idx="3"/>
          </p:nvPr>
        </p:nvSpPr>
        <p:spPr>
          <a:xfrm>
            <a:off x="267535" y="958048"/>
            <a:ext cx="11614149" cy="237039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50606"/>
              </a:buClr>
              <a:buSzPts val="2400"/>
              <a:buFont typeface="Arial"/>
              <a:buNone/>
              <a:defRPr sz="2400" b="0" i="0" u="none" strike="noStrike" cap="none">
                <a:solidFill>
                  <a:srgbClr val="050606"/>
                </a:solidFill>
                <a:latin typeface="Arial"/>
                <a:ea typeface="Arial"/>
                <a:cs typeface="Arial"/>
                <a:sym typeface="Arial"/>
              </a:defRPr>
            </a:lvl1pPr>
            <a:lvl2pPr marL="914400" marR="0" lvl="1" indent="-381000" algn="l" rtl="0">
              <a:lnSpc>
                <a:spcPct val="90000"/>
              </a:lnSpc>
              <a:spcBef>
                <a:spcPts val="500"/>
              </a:spcBef>
              <a:spcAft>
                <a:spcPts val="0"/>
              </a:spcAft>
              <a:buClr>
                <a:srgbClr val="050606"/>
              </a:buClr>
              <a:buSzPts val="2400"/>
              <a:buFont typeface="Arial"/>
              <a:buChar char="•"/>
              <a:defRPr sz="2400" b="0" i="0" u="none" strike="noStrike" cap="none">
                <a:solidFill>
                  <a:srgbClr val="050606"/>
                </a:solidFill>
                <a:latin typeface="Arial"/>
                <a:ea typeface="Arial"/>
                <a:cs typeface="Arial"/>
                <a:sym typeface="Arial"/>
              </a:defRPr>
            </a:lvl2pPr>
            <a:lvl3pPr marL="1371600" marR="0" lvl="2" indent="-381000" algn="l" rtl="0">
              <a:lnSpc>
                <a:spcPct val="90000"/>
              </a:lnSpc>
              <a:spcBef>
                <a:spcPts val="500"/>
              </a:spcBef>
              <a:spcAft>
                <a:spcPts val="0"/>
              </a:spcAft>
              <a:buClr>
                <a:srgbClr val="050606"/>
              </a:buClr>
              <a:buSzPts val="2400"/>
              <a:buFont typeface="Quattrocento Sans"/>
              <a:buChar char="–"/>
              <a:defRPr sz="2400" b="0" i="0" u="none" strike="noStrike" cap="none">
                <a:solidFill>
                  <a:srgbClr val="050606"/>
                </a:solidFill>
                <a:latin typeface="Arial"/>
                <a:ea typeface="Arial"/>
                <a:cs typeface="Arial"/>
                <a:sym typeface="Arial"/>
              </a:defRPr>
            </a:lvl3pPr>
            <a:lvl4pPr marL="1828800" marR="0" lvl="3" indent="-381000" algn="l" rtl="0">
              <a:lnSpc>
                <a:spcPct val="90000"/>
              </a:lnSpc>
              <a:spcBef>
                <a:spcPts val="500"/>
              </a:spcBef>
              <a:spcAft>
                <a:spcPts val="0"/>
              </a:spcAft>
              <a:buClr>
                <a:srgbClr val="050606"/>
              </a:buClr>
              <a:buSzPts val="2400"/>
              <a:buFont typeface="Noto Sans Symbols"/>
              <a:buChar char="▪"/>
              <a:defRPr sz="2400" b="0" i="0" u="none" strike="noStrike" cap="none">
                <a:solidFill>
                  <a:srgbClr val="050606"/>
                </a:solidFill>
                <a:latin typeface="Arial"/>
                <a:ea typeface="Arial"/>
                <a:cs typeface="Arial"/>
                <a:sym typeface="Arial"/>
              </a:defRPr>
            </a:lvl4pPr>
            <a:lvl5pPr marL="2286000" marR="0" lvl="4" indent="-381000" algn="l" rtl="0">
              <a:lnSpc>
                <a:spcPct val="90000"/>
              </a:lnSpc>
              <a:spcBef>
                <a:spcPts val="500"/>
              </a:spcBef>
              <a:spcAft>
                <a:spcPts val="0"/>
              </a:spcAft>
              <a:buClr>
                <a:srgbClr val="050606"/>
              </a:buClr>
              <a:buSzPts val="2400"/>
              <a:buFont typeface="Century Gothic"/>
              <a:buChar char="○"/>
              <a:defRPr sz="2400" b="0" i="0" u="none" strike="noStrike" cap="none">
                <a:solidFill>
                  <a:srgbClr val="050606"/>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9" name="Picture 8">
            <a:extLst>
              <a:ext uri="{FF2B5EF4-FFF2-40B4-BE49-F238E27FC236}">
                <a16:creationId xmlns:a16="http://schemas.microsoft.com/office/drawing/2014/main" id="{BB9D82CA-FED1-43FB-8E1C-A8FB3CBDB6C2}"/>
              </a:ext>
            </a:extLst>
          </p:cNvPr>
          <p:cNvPicPr>
            <a:picLocks noChangeAspect="1"/>
          </p:cNvPicPr>
          <p:nvPr/>
        </p:nvPicPr>
        <p:blipFill>
          <a:blip r:embed="rId3"/>
          <a:stretch>
            <a:fillRect/>
          </a:stretch>
        </p:blipFill>
        <p:spPr>
          <a:xfrm>
            <a:off x="2512401" y="6306320"/>
            <a:ext cx="7759044" cy="365760"/>
          </a:xfrm>
          <a:prstGeom prst="rect">
            <a:avLst/>
          </a:prstGeom>
        </p:spPr>
      </p:pic>
      <p:sp>
        <p:nvSpPr>
          <p:cNvPr id="10" name="Rectangle 7">
            <a:extLst>
              <a:ext uri="{FF2B5EF4-FFF2-40B4-BE49-F238E27FC236}">
                <a16:creationId xmlns:a16="http://schemas.microsoft.com/office/drawing/2014/main" id="{554FF5D7-1554-4292-B161-71646333CC47}"/>
              </a:ext>
            </a:extLst>
          </p:cNvPr>
          <p:cNvSpPr>
            <a:spLocks noChangeArrowheads="1"/>
          </p:cNvSpPr>
          <p:nvPr/>
        </p:nvSpPr>
        <p:spPr bwMode="auto">
          <a:xfrm>
            <a:off x="2832100" y="6333025"/>
            <a:ext cx="7137400" cy="256405"/>
          </a:xfrm>
          <a:prstGeom prst="rect">
            <a:avLst/>
          </a:prstGeom>
          <a:solidFill>
            <a:srgbClr val="175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900" b="1">
                <a:solidFill>
                  <a:schemeClr val="bg1"/>
                </a:solidFill>
              </a:rPr>
              <a:t>18 YEARS OF SAVING LIVES THROUGH AMERICAN GENEROSITY AND PARTNERSHIPS</a:t>
            </a:r>
          </a:p>
        </p:txBody>
      </p:sp>
    </p:spTree>
    <p:extLst>
      <p:ext uri="{BB962C8B-B14F-4D97-AF65-F5344CB8AC3E}">
        <p14:creationId xmlns:p14="http://schemas.microsoft.com/office/powerpoint/2010/main" val="407330452"/>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33092040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19880526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28690645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14237902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5011" y="3092218"/>
            <a:ext cx="5612565" cy="29213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5011" y="930391"/>
            <a:ext cx="11421979"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92218"/>
            <a:ext cx="5634789" cy="29213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770F2E-19D4-4CC4-B74B-634446E4E520}" type="slidenum">
              <a:rPr lang="en-US" smtClean="0"/>
              <a:t>‹#›</a:t>
            </a:fld>
            <a:endParaRPr lang="en-US"/>
          </a:p>
        </p:txBody>
      </p:sp>
      <p:sp>
        <p:nvSpPr>
          <p:cNvPr id="10" name="Rectangle 9"/>
          <p:cNvSpPr/>
          <p:nvPr userDrawn="1"/>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mj-lt"/>
                <a:cs typeface="Arial" panose="020B0604020202020204" pitchFamily="34" charset="0"/>
              </a:defRPr>
            </a:lvl1pPr>
          </a:lstStyle>
          <a:p>
            <a:pPr lvl="0"/>
            <a:r>
              <a:rPr lang="en-US"/>
              <a:t>Click to edit Master text styles</a:t>
            </a:r>
          </a:p>
        </p:txBody>
      </p:sp>
      <p:sp>
        <p:nvSpPr>
          <p:cNvPr id="12" name="Text Placeholder 3"/>
          <p:cNvSpPr>
            <a:spLocks noGrp="1"/>
          </p:cNvSpPr>
          <p:nvPr>
            <p:ph type="body" sz="quarter" idx="16" hasCustomPrompt="1"/>
          </p:nvPr>
        </p:nvSpPr>
        <p:spPr>
          <a:xfrm>
            <a:off x="2019334" y="6488046"/>
            <a:ext cx="9604861" cy="172328"/>
          </a:xfrm>
          <a:prstGeom prst="rect">
            <a:avLst/>
          </a:prstGeom>
        </p:spPr>
        <p:txBody>
          <a:bodyPr lIns="0" tIns="0" rIns="0" bIns="0">
            <a:normAutofit/>
          </a:bodyPr>
          <a:lstStyle>
            <a:lvl1pPr marL="0" indent="0">
              <a:buFontTx/>
              <a:buNone/>
              <a:defRPr sz="1050" b="1" baseline="0">
                <a:solidFill>
                  <a:schemeClr val="tx1"/>
                </a:solidFill>
                <a:latin typeface="+mj-lt"/>
              </a:defRPr>
            </a:lvl1pPr>
          </a:lstStyle>
          <a:p>
            <a:pPr lvl="0"/>
            <a:r>
              <a:rPr lang="en-US"/>
              <a:t>DRAFT – For workshop purposes only</a:t>
            </a:r>
          </a:p>
        </p:txBody>
      </p:sp>
    </p:spTree>
    <p:extLst>
      <p:ext uri="{BB962C8B-B14F-4D97-AF65-F5344CB8AC3E}">
        <p14:creationId xmlns:p14="http://schemas.microsoft.com/office/powerpoint/2010/main" val="15593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ue Section Break Countries">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1483" b="12300"/>
          <a:stretch/>
        </p:blipFill>
        <p:spPr>
          <a:xfrm>
            <a:off x="2794000" y="1"/>
            <a:ext cx="9398000" cy="6858000"/>
          </a:xfrm>
          <a:prstGeom prst="rect">
            <a:avLst/>
          </a:prstGeom>
        </p:spPr>
      </p:pic>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DD9252C1-3527-4F16-9782-A450131D021C}"/>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292698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06EF81-9AF6-4468-BC8C-A36A8953C7BD}"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2081831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6EF81-9AF6-4468-BC8C-A36A8953C7BD}"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22684926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39789151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8257419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25765849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6EF81-9AF6-4468-BC8C-A36A8953C7BD}"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1308698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Title Slide Option 2">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Rectangle 11"/>
          <p:cNvSpPr/>
          <p:nvPr/>
        </p:nvSpPr>
        <p:spPr>
          <a:xfrm>
            <a:off x="-50800" y="-19050"/>
            <a:ext cx="12242800" cy="6877050"/>
          </a:xfrm>
          <a:prstGeom prst="rect">
            <a:avLst/>
          </a:prstGeom>
          <a:blipFill dpi="0" rotWithShape="1">
            <a:blip r:embed="rId3">
              <a:alphaModFix amt="16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6894" name="Rectangle 6893"/>
          <p:cNvSpPr/>
          <p:nvPr/>
        </p:nvSpPr>
        <p:spPr>
          <a:xfrm>
            <a:off x="6841581" y="-19049"/>
            <a:ext cx="5350420" cy="6877050"/>
          </a:xfrm>
          <a:prstGeom prst="rect">
            <a:avLst/>
          </a:prstGeom>
          <a:blipFill dpi="0" rotWithShape="1">
            <a:blip r:embed="rId4">
              <a:alphaModFix amt="60000"/>
            </a:blip>
            <a:srcRect/>
            <a:stretch>
              <a:fillRect l="5" t="-12466" r="-68107"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2" name="Text Placeholder 21"/>
          <p:cNvSpPr>
            <a:spLocks noGrp="1"/>
          </p:cNvSpPr>
          <p:nvPr>
            <p:ph type="body" sz="quarter" idx="10"/>
          </p:nvPr>
        </p:nvSpPr>
        <p:spPr>
          <a:xfrm>
            <a:off x="288760" y="4269791"/>
            <a:ext cx="1159844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17" name="Title 16"/>
          <p:cNvSpPr>
            <a:spLocks noGrp="1"/>
          </p:cNvSpPr>
          <p:nvPr>
            <p:ph type="title"/>
          </p:nvPr>
        </p:nvSpPr>
        <p:spPr>
          <a:xfrm>
            <a:off x="288760" y="2642464"/>
            <a:ext cx="11598441" cy="1573072"/>
          </a:xfrm>
          <a:prstGeom prst="rect">
            <a:avLst/>
          </a:prstGeom>
        </p:spPr>
        <p:txBody>
          <a:bodyPr anchor="ctr" anchorCtr="0">
            <a:noAutofit/>
          </a:bodyPr>
          <a:lstStyle>
            <a:lvl1pPr algn="ctr">
              <a:defRPr sz="5400">
                <a:solidFill>
                  <a:schemeClr val="bg1"/>
                </a:solidFill>
                <a:latin typeface="+mj-lt"/>
              </a:defRPr>
            </a:lvl1pPr>
          </a:lstStyle>
          <a:p>
            <a:r>
              <a:rPr lang="en-US"/>
              <a:t>Click to edit Master title style</a:t>
            </a:r>
          </a:p>
        </p:txBody>
      </p:sp>
      <p:pic>
        <p:nvPicPr>
          <p:cNvPr id="10" name="Picture 9" descr="PEPFAR-Logo-Color-Tagline-Transparent-White.gif"/>
          <p:cNvPicPr>
            <a:picLocks noChangeAspect="1"/>
          </p:cNvPicPr>
          <p:nvPr/>
        </p:nvPicPr>
        <p:blipFill>
          <a:blip r:embed="rId5" cstate="print"/>
          <a:stretch>
            <a:fillRect/>
          </a:stretch>
        </p:blipFill>
        <p:spPr>
          <a:xfrm>
            <a:off x="288759" y="248602"/>
            <a:ext cx="4248151" cy="1153467"/>
          </a:xfrm>
          <a:prstGeom prst="rect">
            <a:avLst/>
          </a:prstGeom>
        </p:spPr>
      </p:pic>
      <p:pic>
        <p:nvPicPr>
          <p:cNvPr id="8" name="Picture 7">
            <a:extLst>
              <a:ext uri="{FF2B5EF4-FFF2-40B4-BE49-F238E27FC236}">
                <a16:creationId xmlns:a16="http://schemas.microsoft.com/office/drawing/2014/main" id="{9BD9712A-3CE0-4C2E-9E76-CF8A76CE08B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47698" y="5969740"/>
            <a:ext cx="11496607" cy="526368"/>
          </a:xfrm>
          <a:prstGeom prst="rect">
            <a:avLst/>
          </a:prstGeom>
        </p:spPr>
      </p:pic>
    </p:spTree>
    <p:extLst>
      <p:ext uri="{BB962C8B-B14F-4D97-AF65-F5344CB8AC3E}">
        <p14:creationId xmlns:p14="http://schemas.microsoft.com/office/powerpoint/2010/main" val="3066504646"/>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mj-lt"/>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tx1"/>
                </a:solidFill>
                <a:latin typeface="+mj-lt"/>
              </a:defRPr>
            </a:lvl1pPr>
            <a:lvl2pPr marL="336550" indent="-160338">
              <a:defRPr sz="2400">
                <a:solidFill>
                  <a:schemeClr val="tx1"/>
                </a:solidFill>
                <a:latin typeface="+mj-lt"/>
              </a:defRPr>
            </a:lvl2pPr>
            <a:lvl3pPr marL="577850" indent="-241300">
              <a:buFont typeface="Segoe UI" panose="020B0502040204020203" pitchFamily="34" charset="0"/>
              <a:buChar char="–"/>
              <a:defRPr sz="2400">
                <a:solidFill>
                  <a:schemeClr val="tx1"/>
                </a:solidFill>
                <a:latin typeface="+mj-lt"/>
              </a:defRPr>
            </a:lvl3pPr>
            <a:lvl4pPr marL="801688" indent="-176213">
              <a:buFont typeface="Wingdings" panose="05000000000000000000" pitchFamily="2" charset="2"/>
              <a:buChar char="§"/>
              <a:defRPr sz="2400">
                <a:solidFill>
                  <a:schemeClr val="tx1"/>
                </a:solidFill>
                <a:latin typeface="+mj-lt"/>
              </a:defRPr>
            </a:lvl4pPr>
            <a:lvl5pPr marL="1027113" indent="-225425">
              <a:buFont typeface="Century Gothic" panose="020B0502020202020204" pitchFamily="34" charset="0"/>
              <a:buChar char="○"/>
              <a:defRPr sz="2400">
                <a:solidFill>
                  <a:schemeClr val="tx1"/>
                </a:solidFill>
                <a:latin typeface="+mj-lt"/>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268945" y="3041583"/>
            <a:ext cx="5839889" cy="369332"/>
          </a:xfrm>
          <a:prstGeom prst="rect">
            <a:avLst/>
          </a:prstGeom>
          <a:noFill/>
        </p:spPr>
        <p:txBody>
          <a:bodyPr wrap="square" rtlCol="0">
            <a:spAutoFit/>
          </a:bodyPr>
          <a:lstStyle/>
          <a:p>
            <a:endParaRPr lang="en-US" sz="1800"/>
          </a:p>
        </p:txBody>
      </p:sp>
      <p:sp>
        <p:nvSpPr>
          <p:cNvPr id="5" name="TextBox 4"/>
          <p:cNvSpPr txBox="1"/>
          <p:nvPr userDrawn="1"/>
        </p:nvSpPr>
        <p:spPr>
          <a:xfrm>
            <a:off x="267535" y="3359217"/>
            <a:ext cx="5687295" cy="369332"/>
          </a:xfrm>
          <a:prstGeom prst="rect">
            <a:avLst/>
          </a:prstGeom>
          <a:noFill/>
        </p:spPr>
        <p:txBody>
          <a:bodyPr wrap="square" rtlCol="0">
            <a:spAutoFit/>
          </a:bodyPr>
          <a:lstStyle/>
          <a:p>
            <a:endParaRPr lang="en-US" sz="1800"/>
          </a:p>
        </p:txBody>
      </p:sp>
      <p:sp>
        <p:nvSpPr>
          <p:cNvPr id="10" name="TextBox 9"/>
          <p:cNvSpPr txBox="1"/>
          <p:nvPr userDrawn="1"/>
        </p:nvSpPr>
        <p:spPr>
          <a:xfrm>
            <a:off x="5954830" y="3359217"/>
            <a:ext cx="5687295" cy="369332"/>
          </a:xfrm>
          <a:prstGeom prst="rect">
            <a:avLst/>
          </a:prstGeom>
          <a:noFill/>
        </p:spPr>
        <p:txBody>
          <a:bodyPr wrap="square" rtlCol="0">
            <a:spAutoFit/>
          </a:bodyPr>
          <a:lstStyle/>
          <a:p>
            <a:endParaRPr lang="en-US" sz="1800"/>
          </a:p>
        </p:txBody>
      </p:sp>
      <p:pic>
        <p:nvPicPr>
          <p:cNvPr id="14" name="Picture 13">
            <a:extLst>
              <a:ext uri="{FF2B5EF4-FFF2-40B4-BE49-F238E27FC236}">
                <a16:creationId xmlns:a16="http://schemas.microsoft.com/office/drawing/2014/main" id="{A8DC302F-869E-4F9D-B0E9-C2A792772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pic>
        <p:nvPicPr>
          <p:cNvPr id="15" name="Picture 14">
            <a:extLst>
              <a:ext uri="{FF2B5EF4-FFF2-40B4-BE49-F238E27FC236}">
                <a16:creationId xmlns:a16="http://schemas.microsoft.com/office/drawing/2014/main" id="{64768950-81FD-41B4-A95E-D3BC993D93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3184523220"/>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ontent Aqua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13" name="Picture 12">
            <a:extLst>
              <a:ext uri="{FF2B5EF4-FFF2-40B4-BE49-F238E27FC236}">
                <a16:creationId xmlns:a16="http://schemas.microsoft.com/office/drawing/2014/main" id="{65F7266C-4228-4D90-8DE6-0E4573A024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pic>
        <p:nvPicPr>
          <p:cNvPr id="14" name="Picture 13">
            <a:extLst>
              <a:ext uri="{FF2B5EF4-FFF2-40B4-BE49-F238E27FC236}">
                <a16:creationId xmlns:a16="http://schemas.microsoft.com/office/drawing/2014/main" id="{22B7B553-0D6D-4967-9821-6DD81C4DC2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561873417"/>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Content Red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17" name="Picture 16">
            <a:extLst>
              <a:ext uri="{FF2B5EF4-FFF2-40B4-BE49-F238E27FC236}">
                <a16:creationId xmlns:a16="http://schemas.microsoft.com/office/drawing/2014/main" id="{9A96B8EC-6D43-4A3C-8559-B384F3131F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593375071"/>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ue Section Break Globe">
    <p:bg>
      <p:bgPr>
        <a:solidFill>
          <a:srgbClr val="0C507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pic>
        <p:nvPicPr>
          <p:cNvPr id="10" name="Picture 9"/>
          <p:cNvPicPr>
            <a:picLocks noChangeAspect="1"/>
          </p:cNvPicPr>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r="11483" b="12300"/>
          <a:stretch/>
        </p:blipFill>
        <p:spPr>
          <a:xfrm>
            <a:off x="2794000" y="1"/>
            <a:ext cx="9398000" cy="6858000"/>
          </a:xfrm>
          <a:prstGeom prst="rect">
            <a:avLst/>
          </a:prstGeom>
        </p:spPr>
      </p:pic>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DD9252C1-3527-4F16-9782-A450131D021C}"/>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110268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losing Slide Two">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695D869-0F35-46EF-98CA-2BAB4C0A0332}"/>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6"/>
          <p:cNvSpPr>
            <a:spLocks noGrp="1"/>
          </p:cNvSpPr>
          <p:nvPr>
            <p:ph type="title"/>
          </p:nvPr>
        </p:nvSpPr>
        <p:spPr>
          <a:xfrm>
            <a:off x="559330" y="2657522"/>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69791"/>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4" name="Picture 13">
            <a:extLst>
              <a:ext uri="{FF2B5EF4-FFF2-40B4-BE49-F238E27FC236}">
                <a16:creationId xmlns:a16="http://schemas.microsoft.com/office/drawing/2014/main" id="{BC45885D-0E3B-40E9-BE1C-DE7949969A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38146" y="1019122"/>
            <a:ext cx="3515709" cy="699147"/>
          </a:xfrm>
          <a:prstGeom prst="rect">
            <a:avLst/>
          </a:prstGeom>
        </p:spPr>
      </p:pic>
      <p:pic>
        <p:nvPicPr>
          <p:cNvPr id="8" name="Picture 7">
            <a:extLst>
              <a:ext uri="{FF2B5EF4-FFF2-40B4-BE49-F238E27FC236}">
                <a16:creationId xmlns:a16="http://schemas.microsoft.com/office/drawing/2014/main" id="{F4336C85-3F94-4BA9-9E10-042C4B5E645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47698" y="5969740"/>
            <a:ext cx="11496607" cy="526368"/>
          </a:xfrm>
          <a:prstGeom prst="rect">
            <a:avLst/>
          </a:prstGeom>
        </p:spPr>
      </p:pic>
    </p:spTree>
    <p:extLst>
      <p:ext uri="{BB962C8B-B14F-4D97-AF65-F5344CB8AC3E}">
        <p14:creationId xmlns:p14="http://schemas.microsoft.com/office/powerpoint/2010/main" val="3920508156"/>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10723" b="11553"/>
          <a:stretch/>
        </p:blipFill>
        <p:spPr>
          <a:xfrm>
            <a:off x="2794000" y="0"/>
            <a:ext cx="9372600" cy="68389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906561444"/>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10" name="Picture 9">
            <a:extLst>
              <a:ext uri="{FF2B5EF4-FFF2-40B4-BE49-F238E27FC236}">
                <a16:creationId xmlns:a16="http://schemas.microsoft.com/office/drawing/2014/main" id="{C1D41C77-CE57-4472-8CCA-022AC7318A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3822557626"/>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ntent Red Header">
  <p:cSld name="Content Red Header">
    <p:spTree>
      <p:nvGrpSpPr>
        <p:cNvPr id="1" name="Shape 26"/>
        <p:cNvGrpSpPr/>
        <p:nvPr/>
      </p:nvGrpSpPr>
      <p:grpSpPr>
        <a:xfrm>
          <a:off x="0" y="0"/>
          <a:ext cx="0" cy="0"/>
          <a:chOff x="0" y="0"/>
          <a:chExt cx="0" cy="0"/>
        </a:xfrm>
      </p:grpSpPr>
      <p:sp>
        <p:nvSpPr>
          <p:cNvPr id="27" name="Google Shape;27;p4"/>
          <p:cNvSpPr/>
          <p:nvPr/>
        </p:nvSpPr>
        <p:spPr>
          <a:xfrm>
            <a:off x="0" y="-2"/>
            <a:ext cx="12192000" cy="8229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8" name="Google Shape;28;p4"/>
          <p:cNvSpPr txBox="1">
            <a:spLocks noGrp="1"/>
          </p:cNvSpPr>
          <p:nvPr>
            <p:ph type="body" idx="1"/>
          </p:nvPr>
        </p:nvSpPr>
        <p:spPr>
          <a:xfrm>
            <a:off x="230020" y="203817"/>
            <a:ext cx="11690843" cy="45694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9" name="Google Shape;29;p4"/>
          <p:cNvPicPr preferRelativeResize="0"/>
          <p:nvPr/>
        </p:nvPicPr>
        <p:blipFill rotWithShape="1">
          <a:blip r:embed="rId2">
            <a:alphaModFix/>
          </a:blip>
          <a:srcRect/>
          <a:stretch/>
        </p:blipFill>
        <p:spPr>
          <a:xfrm>
            <a:off x="210969" y="6290311"/>
            <a:ext cx="1954292" cy="531323"/>
          </a:xfrm>
          <a:prstGeom prst="rect">
            <a:avLst/>
          </a:prstGeom>
          <a:noFill/>
          <a:ln>
            <a:noFill/>
          </a:ln>
        </p:spPr>
      </p:pic>
      <p:sp>
        <p:nvSpPr>
          <p:cNvPr id="30" name="Google Shape;30;p4"/>
          <p:cNvSpPr txBox="1">
            <a:spLocks noGrp="1"/>
          </p:cNvSpPr>
          <p:nvPr>
            <p:ph type="body" idx="2"/>
          </p:nvPr>
        </p:nvSpPr>
        <p:spPr>
          <a:xfrm>
            <a:off x="228601" y="6020372"/>
            <a:ext cx="7732820" cy="15490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50606"/>
              </a:buClr>
              <a:buSzPts val="800"/>
              <a:buFont typeface="Arial"/>
              <a:buNone/>
              <a:defRPr sz="800" b="0" i="0" u="none" strike="noStrike" cap="none">
                <a:solidFill>
                  <a:srgbClr val="05060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4"/>
          <p:cNvSpPr txBox="1"/>
          <p:nvPr/>
        </p:nvSpPr>
        <p:spPr>
          <a:xfrm>
            <a:off x="11529565" y="6488208"/>
            <a:ext cx="5883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rgbClr val="050606"/>
                </a:solidFill>
                <a:latin typeface="Arial"/>
                <a:ea typeface="Arial"/>
                <a:cs typeface="Arial"/>
                <a:sym typeface="Arial"/>
              </a:rPr>
              <a:pPr marL="0" marR="0" lvl="0" indent="0" algn="r" rtl="0">
                <a:spcBef>
                  <a:spcPts val="0"/>
                </a:spcBef>
                <a:spcAft>
                  <a:spcPts val="0"/>
                </a:spcAft>
                <a:buNone/>
              </a:pPr>
              <a:t>‹#›</a:t>
            </a:fld>
            <a:endParaRPr sz="900" b="0" i="0" u="none" strike="noStrike" cap="none">
              <a:solidFill>
                <a:srgbClr val="050606"/>
              </a:solidFill>
              <a:latin typeface="Arial"/>
              <a:ea typeface="Arial"/>
              <a:cs typeface="Arial"/>
              <a:sym typeface="Arial"/>
            </a:endParaRPr>
          </a:p>
        </p:txBody>
      </p:sp>
      <p:sp>
        <p:nvSpPr>
          <p:cNvPr id="32" name="Google Shape;32;p4"/>
          <p:cNvSpPr txBox="1">
            <a:spLocks noGrp="1"/>
          </p:cNvSpPr>
          <p:nvPr>
            <p:ph type="body" idx="3"/>
          </p:nvPr>
        </p:nvSpPr>
        <p:spPr>
          <a:xfrm>
            <a:off x="267535" y="958048"/>
            <a:ext cx="11614149" cy="237039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050606"/>
              </a:buClr>
              <a:buSzPts val="2400"/>
              <a:buFont typeface="Arial"/>
              <a:buNone/>
              <a:defRPr sz="2400" b="0" i="0" u="none" strike="noStrike" cap="none">
                <a:solidFill>
                  <a:srgbClr val="050606"/>
                </a:solidFill>
                <a:latin typeface="Arial"/>
                <a:ea typeface="Arial"/>
                <a:cs typeface="Arial"/>
                <a:sym typeface="Arial"/>
              </a:defRPr>
            </a:lvl1pPr>
            <a:lvl2pPr marL="914400" marR="0" lvl="1" indent="-381000" algn="l" rtl="0">
              <a:lnSpc>
                <a:spcPct val="90000"/>
              </a:lnSpc>
              <a:spcBef>
                <a:spcPts val="500"/>
              </a:spcBef>
              <a:spcAft>
                <a:spcPts val="0"/>
              </a:spcAft>
              <a:buClr>
                <a:srgbClr val="050606"/>
              </a:buClr>
              <a:buSzPts val="2400"/>
              <a:buFont typeface="Arial"/>
              <a:buChar char="•"/>
              <a:defRPr sz="2400" b="0" i="0" u="none" strike="noStrike" cap="none">
                <a:solidFill>
                  <a:srgbClr val="050606"/>
                </a:solidFill>
                <a:latin typeface="Arial"/>
                <a:ea typeface="Arial"/>
                <a:cs typeface="Arial"/>
                <a:sym typeface="Arial"/>
              </a:defRPr>
            </a:lvl2pPr>
            <a:lvl3pPr marL="1371600" marR="0" lvl="2" indent="-381000" algn="l" rtl="0">
              <a:lnSpc>
                <a:spcPct val="90000"/>
              </a:lnSpc>
              <a:spcBef>
                <a:spcPts val="500"/>
              </a:spcBef>
              <a:spcAft>
                <a:spcPts val="0"/>
              </a:spcAft>
              <a:buClr>
                <a:srgbClr val="050606"/>
              </a:buClr>
              <a:buSzPts val="2400"/>
              <a:buFont typeface="Quattrocento Sans"/>
              <a:buChar char="–"/>
              <a:defRPr sz="2400" b="0" i="0" u="none" strike="noStrike" cap="none">
                <a:solidFill>
                  <a:srgbClr val="050606"/>
                </a:solidFill>
                <a:latin typeface="Arial"/>
                <a:ea typeface="Arial"/>
                <a:cs typeface="Arial"/>
                <a:sym typeface="Arial"/>
              </a:defRPr>
            </a:lvl3pPr>
            <a:lvl4pPr marL="1828800" marR="0" lvl="3" indent="-381000" algn="l" rtl="0">
              <a:lnSpc>
                <a:spcPct val="90000"/>
              </a:lnSpc>
              <a:spcBef>
                <a:spcPts val="500"/>
              </a:spcBef>
              <a:spcAft>
                <a:spcPts val="0"/>
              </a:spcAft>
              <a:buClr>
                <a:srgbClr val="050606"/>
              </a:buClr>
              <a:buSzPts val="2400"/>
              <a:buFont typeface="Noto Sans Symbols"/>
              <a:buChar char="▪"/>
              <a:defRPr sz="2400" b="0" i="0" u="none" strike="noStrike" cap="none">
                <a:solidFill>
                  <a:srgbClr val="050606"/>
                </a:solidFill>
                <a:latin typeface="Arial"/>
                <a:ea typeface="Arial"/>
                <a:cs typeface="Arial"/>
                <a:sym typeface="Arial"/>
              </a:defRPr>
            </a:lvl4pPr>
            <a:lvl5pPr marL="2286000" marR="0" lvl="4" indent="-381000" algn="l" rtl="0">
              <a:lnSpc>
                <a:spcPct val="90000"/>
              </a:lnSpc>
              <a:spcBef>
                <a:spcPts val="500"/>
              </a:spcBef>
              <a:spcAft>
                <a:spcPts val="0"/>
              </a:spcAft>
              <a:buClr>
                <a:srgbClr val="050606"/>
              </a:buClr>
              <a:buSzPts val="2400"/>
              <a:buFont typeface="Century Gothic"/>
              <a:buChar char="○"/>
              <a:defRPr sz="2400" b="0" i="0" u="none" strike="noStrike" cap="none">
                <a:solidFill>
                  <a:srgbClr val="050606"/>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9" name="Picture 8">
            <a:extLst>
              <a:ext uri="{FF2B5EF4-FFF2-40B4-BE49-F238E27FC236}">
                <a16:creationId xmlns:a16="http://schemas.microsoft.com/office/drawing/2014/main" id="{BB9D82CA-FED1-43FB-8E1C-A8FB3CBDB6C2}"/>
              </a:ext>
            </a:extLst>
          </p:cNvPr>
          <p:cNvPicPr>
            <a:picLocks noChangeAspect="1"/>
          </p:cNvPicPr>
          <p:nvPr userDrawn="1"/>
        </p:nvPicPr>
        <p:blipFill>
          <a:blip r:embed="rId3"/>
          <a:stretch>
            <a:fillRect/>
          </a:stretch>
        </p:blipFill>
        <p:spPr>
          <a:xfrm>
            <a:off x="2512401" y="6306320"/>
            <a:ext cx="7759044" cy="365760"/>
          </a:xfrm>
          <a:prstGeom prst="rect">
            <a:avLst/>
          </a:prstGeom>
        </p:spPr>
      </p:pic>
      <p:sp>
        <p:nvSpPr>
          <p:cNvPr id="10" name="Rectangle 7">
            <a:extLst>
              <a:ext uri="{FF2B5EF4-FFF2-40B4-BE49-F238E27FC236}">
                <a16:creationId xmlns:a16="http://schemas.microsoft.com/office/drawing/2014/main" id="{554FF5D7-1554-4292-B161-71646333CC47}"/>
              </a:ext>
            </a:extLst>
          </p:cNvPr>
          <p:cNvSpPr>
            <a:spLocks noChangeArrowheads="1"/>
          </p:cNvSpPr>
          <p:nvPr userDrawn="1"/>
        </p:nvSpPr>
        <p:spPr bwMode="auto">
          <a:xfrm>
            <a:off x="2832100" y="6333025"/>
            <a:ext cx="7137400" cy="256405"/>
          </a:xfrm>
          <a:prstGeom prst="rect">
            <a:avLst/>
          </a:prstGeom>
          <a:solidFill>
            <a:srgbClr val="1758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900" b="1">
                <a:solidFill>
                  <a:schemeClr val="bg1"/>
                </a:solidFill>
              </a:rPr>
              <a:t>18 YEARS OF SAVING LIVES THROUGH AMERICAN GENEROSITY AND PARTNERSHIPS</a:t>
            </a:r>
          </a:p>
        </p:txBody>
      </p:sp>
    </p:spTree>
    <p:extLst>
      <p:ext uri="{BB962C8B-B14F-4D97-AF65-F5344CB8AC3E}">
        <p14:creationId xmlns:p14="http://schemas.microsoft.com/office/powerpoint/2010/main" val="4099948943"/>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94" name="Rectangle 6893"/>
          <p:cNvSpPr/>
          <p:nvPr/>
        </p:nvSpPr>
        <p:spPr>
          <a:xfrm>
            <a:off x="6841581" y="-19049"/>
            <a:ext cx="5350420" cy="6877050"/>
          </a:xfrm>
          <a:prstGeom prst="rect">
            <a:avLst/>
          </a:prstGeom>
          <a:blipFill dpi="0" rotWithShape="1">
            <a:blip r:embed="rId4">
              <a:alphaModFix amt="60000"/>
            </a:blip>
            <a:srcRect/>
            <a:stretch>
              <a:fillRect l="5" t="-12466" r="-68107"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 Placeholder 21"/>
          <p:cNvSpPr>
            <a:spLocks noGrp="1"/>
          </p:cNvSpPr>
          <p:nvPr>
            <p:ph type="body" sz="quarter" idx="10"/>
          </p:nvPr>
        </p:nvSpPr>
        <p:spPr>
          <a:xfrm>
            <a:off x="288760" y="4198071"/>
            <a:ext cx="1159844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sp>
        <p:nvSpPr>
          <p:cNvPr id="17" name="Title 16"/>
          <p:cNvSpPr>
            <a:spLocks noGrp="1"/>
          </p:cNvSpPr>
          <p:nvPr>
            <p:ph type="title"/>
          </p:nvPr>
        </p:nvSpPr>
        <p:spPr>
          <a:xfrm>
            <a:off x="288760" y="2570744"/>
            <a:ext cx="11598441" cy="1573072"/>
          </a:xfrm>
          <a:prstGeom prst="rect">
            <a:avLst/>
          </a:prstGeom>
        </p:spPr>
        <p:txBody>
          <a:bodyPr anchor="ctr" anchorCtr="0">
            <a:noAutofit/>
          </a:bodyPr>
          <a:lstStyle>
            <a:lvl1pPr algn="ctr">
              <a:defRPr sz="4800">
                <a:solidFill>
                  <a:schemeClr val="bg1"/>
                </a:solidFill>
                <a:latin typeface="+mj-lt"/>
              </a:defRPr>
            </a:lvl1pPr>
          </a:lstStyle>
          <a:p>
            <a:r>
              <a:rPr lang="en-US"/>
              <a:t>Click to edit Master title style</a:t>
            </a:r>
            <a:endParaRPr lang="en-US" dirty="0"/>
          </a:p>
        </p:txBody>
      </p:sp>
      <p:grpSp>
        <p:nvGrpSpPr>
          <p:cNvPr id="14" name="Group 13">
            <a:extLst>
              <a:ext uri="{FF2B5EF4-FFF2-40B4-BE49-F238E27FC236}">
                <a16:creationId xmlns:a16="http://schemas.microsoft.com/office/drawing/2014/main" id="{27B7E362-A130-4064-877B-6362A0D930F3}"/>
              </a:ext>
            </a:extLst>
          </p:cNvPr>
          <p:cNvGrpSpPr/>
          <p:nvPr/>
        </p:nvGrpSpPr>
        <p:grpSpPr>
          <a:xfrm>
            <a:off x="347698" y="5969453"/>
            <a:ext cx="11496607" cy="755876"/>
            <a:chOff x="260773" y="5969453"/>
            <a:chExt cx="8622455" cy="755876"/>
          </a:xfrm>
        </p:grpSpPr>
        <p:pic>
          <p:nvPicPr>
            <p:cNvPr id="15" name="Picture 14">
              <a:extLst>
                <a:ext uri="{FF2B5EF4-FFF2-40B4-BE49-F238E27FC236}">
                  <a16:creationId xmlns:a16="http://schemas.microsoft.com/office/drawing/2014/main" id="{CFB901AA-C023-423F-9A7E-0B5140AED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773" y="5969453"/>
              <a:ext cx="8622455" cy="526944"/>
            </a:xfrm>
            <a:prstGeom prst="rect">
              <a:avLst/>
            </a:prstGeom>
          </p:spPr>
        </p:pic>
        <p:sp>
          <p:nvSpPr>
            <p:cNvPr id="16" name="TextBox 15">
              <a:extLst>
                <a:ext uri="{FF2B5EF4-FFF2-40B4-BE49-F238E27FC236}">
                  <a16:creationId xmlns:a16="http://schemas.microsoft.com/office/drawing/2014/main" id="{96A0B242-D3F2-4FBB-9BA6-6B374EE70150}"/>
                </a:ext>
              </a:extLst>
            </p:cNvPr>
            <p:cNvSpPr txBox="1"/>
            <p:nvPr/>
          </p:nvSpPr>
          <p:spPr>
            <a:xfrm>
              <a:off x="4121132" y="6417552"/>
              <a:ext cx="901737" cy="307777"/>
            </a:xfrm>
            <a:prstGeom prst="rect">
              <a:avLst/>
            </a:prstGeom>
            <a:noFill/>
          </p:spPr>
          <p:txBody>
            <a:bodyPr wrap="none" rtlCol="0">
              <a:spAutoFit/>
            </a:bodyPr>
            <a:lstStyle/>
            <a:p>
              <a:pPr algn="ctr"/>
              <a:r>
                <a:rPr lang="en-US" sz="1400" b="1" dirty="0">
                  <a:solidFill>
                    <a:schemeClr val="bg1"/>
                  </a:solidFill>
                </a:rPr>
                <a:t>#PEPFAR15</a:t>
              </a:r>
            </a:p>
          </p:txBody>
        </p:sp>
      </p:grpSp>
      <p:pic>
        <p:nvPicPr>
          <p:cNvPr id="18" name="Picture 17" descr="PEPFAR-Logo-Color-Tagline-Transparent-White.gif">
            <a:extLst>
              <a:ext uri="{FF2B5EF4-FFF2-40B4-BE49-F238E27FC236}">
                <a16:creationId xmlns:a16="http://schemas.microsoft.com/office/drawing/2014/main" id="{B0FCA176-831F-4FC4-880F-96BEEA816D0D}"/>
              </a:ext>
            </a:extLst>
          </p:cNvPr>
          <p:cNvPicPr>
            <a:picLocks noChangeAspect="1"/>
          </p:cNvPicPr>
          <p:nvPr/>
        </p:nvPicPr>
        <p:blipFill>
          <a:blip r:embed="rId6" cstate="print"/>
          <a:stretch>
            <a:fillRect/>
          </a:stretch>
        </p:blipFill>
        <p:spPr>
          <a:xfrm>
            <a:off x="3971926" y="775614"/>
            <a:ext cx="4248151" cy="1153467"/>
          </a:xfrm>
          <a:prstGeom prst="rect">
            <a:avLst/>
          </a:prstGeom>
        </p:spPr>
      </p:pic>
    </p:spTree>
    <p:extLst>
      <p:ext uri="{BB962C8B-B14F-4D97-AF65-F5344CB8AC3E}">
        <p14:creationId xmlns:p14="http://schemas.microsoft.com/office/powerpoint/2010/main" val="356035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range Section Break Globe">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537" r="11487" b="11830"/>
          <a:stretch/>
        </p:blipFill>
        <p:spPr>
          <a:xfrm>
            <a:off x="2737728" y="-28136"/>
            <a:ext cx="9454273" cy="6894157"/>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7F7E938D-8E0D-4850-9AA2-63DC34372612}"/>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167126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Orange Section Break Globe">
    <p:bg>
      <p:bgPr>
        <a:solidFill>
          <a:srgbClr val="00997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38" r="9734" b="10648"/>
          <a:stretch/>
        </p:blipFill>
        <p:spPr>
          <a:xfrm>
            <a:off x="2922335" y="1"/>
            <a:ext cx="9248276" cy="686602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A43B9769-2350-4AF8-B8DD-F2166135F6B5}"/>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407211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Break Ribbon Re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108" r="20264" b="17933"/>
          <a:stretch/>
        </p:blipFill>
        <p:spPr>
          <a:xfrm>
            <a:off x="6384760" y="-24063"/>
            <a:ext cx="5807241" cy="688206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7139892B-2A5D-4BAE-A24D-EC9ABBA3F8E2}"/>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422002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Break Ribbon Dark Red">
    <p:bg>
      <p:bgPr>
        <a:solidFill>
          <a:srgbClr val="A91F2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324" r="15227" b="19218"/>
          <a:stretch/>
        </p:blipFill>
        <p:spPr>
          <a:xfrm>
            <a:off x="6907515" y="1"/>
            <a:ext cx="5284485"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Box 6">
            <a:extLst>
              <a:ext uri="{FF2B5EF4-FFF2-40B4-BE49-F238E27FC236}">
                <a16:creationId xmlns:a16="http://schemas.microsoft.com/office/drawing/2014/main" id="{48E1CFA6-F696-40B9-8CEE-64740E7639C1}"/>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402474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Break Dark Red Ribbon Reversed">
    <p:bg>
      <p:bgPr>
        <a:solidFill>
          <a:srgbClr val="C3232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324" r="15227" b="19218"/>
          <a:stretch/>
        </p:blipFill>
        <p:spPr>
          <a:xfrm>
            <a:off x="6907515" y="1"/>
            <a:ext cx="5284485"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Box 6">
            <a:extLst>
              <a:ext uri="{FF2B5EF4-FFF2-40B4-BE49-F238E27FC236}">
                <a16:creationId xmlns:a16="http://schemas.microsoft.com/office/drawing/2014/main" id="{5A0CA08F-4E2C-417C-8EC0-D9619094533A}"/>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41482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Break Ribbon Red Reverse">
    <p:bg>
      <p:bgPr>
        <a:solidFill>
          <a:srgbClr val="C5706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625" r="16276" b="18381"/>
          <a:stretch/>
        </p:blipFill>
        <p:spPr>
          <a:xfrm>
            <a:off x="6858001" y="-19050"/>
            <a:ext cx="5308600" cy="68770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Box 5">
            <a:extLst>
              <a:ext uri="{FF2B5EF4-FFF2-40B4-BE49-F238E27FC236}">
                <a16:creationId xmlns:a16="http://schemas.microsoft.com/office/drawing/2014/main" id="{5CF5357B-5B5C-4147-9850-D364FDAEAAF9}"/>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40011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Break Ribbon Informal Dark Re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4"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dirty="0">
              <a:solidFill>
                <a:schemeClr val="bg1"/>
              </a:solidFill>
            </a:endParaRPr>
          </a:p>
        </p:txBody>
      </p:sp>
      <p:sp>
        <p:nvSpPr>
          <p:cNvPr id="16" name="Text Placeholder 9"/>
          <p:cNvSpPr>
            <a:spLocks noGrp="1"/>
          </p:cNvSpPr>
          <p:nvPr>
            <p:ph type="body" sz="quarter" idx="13"/>
          </p:nvPr>
        </p:nvSpPr>
        <p:spPr>
          <a:xfrm>
            <a:off x="5461000" y="3883182"/>
            <a:ext cx="6426200" cy="818807"/>
          </a:xfrm>
          <a:prstGeom prst="rect">
            <a:avLst/>
          </a:prstGeom>
        </p:spPr>
        <p:txBody>
          <a:bodyPr lIns="0" tIns="0" rIns="0" bIns="0">
            <a:noAutofit/>
          </a:bodyPr>
          <a:lstStyle>
            <a:lvl1pPr marL="0" indent="0">
              <a:buFontTx/>
              <a:buNone/>
              <a:defRPr sz="4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E426A2CD-B90A-43E1-8DF5-FF1FF6BE794C}"/>
              </a:ext>
            </a:extLst>
          </p:cNvPr>
          <p:cNvSpPr txBox="1"/>
          <p:nvPr/>
        </p:nvSpPr>
        <p:spPr>
          <a:xfrm>
            <a:off x="5485578" y="6460039"/>
            <a:ext cx="915635" cy="246221"/>
          </a:xfrm>
          <a:prstGeom prst="rect">
            <a:avLst/>
          </a:prstGeom>
          <a:noFill/>
        </p:spPr>
        <p:txBody>
          <a:bodyPr wrap="none" rtlCol="0">
            <a:spAutoFit/>
          </a:bodyPr>
          <a:lstStyle/>
          <a:p>
            <a:pPr algn="l"/>
            <a:r>
              <a:rPr lang="en-US" sz="1000" b="1" dirty="0">
                <a:solidFill>
                  <a:schemeClr val="bg1"/>
                </a:solidFill>
              </a:rPr>
              <a:t>#PEPFAR15</a:t>
            </a:r>
          </a:p>
        </p:txBody>
      </p:sp>
    </p:spTree>
    <p:extLst>
      <p:ext uri="{BB962C8B-B14F-4D97-AF65-F5344CB8AC3E}">
        <p14:creationId xmlns:p14="http://schemas.microsoft.com/office/powerpoint/2010/main" val="402911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47062" y="3229"/>
            <a:ext cx="4629735"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971240" y="1282454"/>
            <a:ext cx="3970987" cy="1900473"/>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970321" y="3182928"/>
            <a:ext cx="3971875" cy="2386394"/>
          </a:xfrm>
        </p:spPr>
        <p:txBody>
          <a:bodyPr>
            <a:normAutofit/>
          </a:bodyPr>
          <a:lstStyle>
            <a:lvl1pPr marL="0" indent="0" algn="l">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406EF81-9AF6-4468-BC8C-A36A8953C7BD}"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70F2E-19D4-4CC4-B74B-634446E4E520}" type="slidenum">
              <a:rPr lang="en-US" smtClean="0"/>
              <a:t>‹#›</a:t>
            </a:fld>
            <a:endParaRPr lang="en-US"/>
          </a:p>
        </p:txBody>
      </p:sp>
    </p:spTree>
    <p:extLst>
      <p:ext uri="{BB962C8B-B14F-4D97-AF65-F5344CB8AC3E}">
        <p14:creationId xmlns:p14="http://schemas.microsoft.com/office/powerpoint/2010/main" val="195310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Dark Blue Header">
    <p:spTree>
      <p:nvGrpSpPr>
        <p:cNvPr id="1" name=""/>
        <p:cNvGrpSpPr/>
        <p:nvPr/>
      </p:nvGrpSpPr>
      <p:grpSpPr>
        <a:xfrm>
          <a:off x="0" y="0"/>
          <a:ext cx="0" cy="0"/>
          <a:chOff x="0" y="0"/>
          <a:chExt cx="0" cy="0"/>
        </a:xfrm>
      </p:grpSpPr>
      <p:sp>
        <p:nvSpPr>
          <p:cNvPr id="5" name="Rectangle 4"/>
          <p:cNvSpPr/>
          <p:nvPr/>
        </p:nvSpPr>
        <p:spPr>
          <a:xfrm>
            <a:off x="0" y="2"/>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790F07F7-F994-4742-8DD6-855EA8639C79}"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sp>
        <p:nvSpPr>
          <p:cNvPr id="9" name="Text Placeholder 9"/>
          <p:cNvSpPr>
            <a:spLocks noGrp="1"/>
          </p:cNvSpPr>
          <p:nvPr>
            <p:ph type="body" sz="quarter" idx="13"/>
          </p:nvPr>
        </p:nvSpPr>
        <p:spPr>
          <a:xfrm>
            <a:off x="230021" y="203818"/>
            <a:ext cx="11690843" cy="332399"/>
          </a:xfrm>
          <a:prstGeom prst="rect">
            <a:avLst/>
          </a:prstGeom>
        </p:spPr>
        <p:txBody>
          <a:bodyPr lIns="0" tIns="0" rIns="0" bIns="0">
            <a:sp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3"/>
          <p:cNvSpPr>
            <a:spLocks noGrp="1"/>
          </p:cNvSpPr>
          <p:nvPr>
            <p:ph type="body" sz="quarter" idx="14"/>
          </p:nvPr>
        </p:nvSpPr>
        <p:spPr>
          <a:xfrm>
            <a:off x="267536" y="958049"/>
            <a:ext cx="11614149" cy="1816395"/>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6">
            <a:extLst>
              <a:ext uri="{FF2B5EF4-FFF2-40B4-BE49-F238E27FC236}">
                <a16:creationId xmlns:a16="http://schemas.microsoft.com/office/drawing/2014/main" id="{1E84E1CD-3649-4C77-9463-DA5D46DFDDD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850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8CCB93-54A5-4E1E-A47A-0B6D896B2040}"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492CD-D270-421E-84B4-094AE7CBB4BD}" type="slidenum">
              <a:rPr lang="en-US" smtClean="0"/>
              <a:t>‹#›</a:t>
            </a:fld>
            <a:endParaRPr lang="en-US"/>
          </a:p>
        </p:txBody>
      </p:sp>
    </p:spTree>
    <p:extLst>
      <p:ext uri="{BB962C8B-B14F-4D97-AF65-F5344CB8AC3E}">
        <p14:creationId xmlns:p14="http://schemas.microsoft.com/office/powerpoint/2010/main" val="412261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695D869-0F35-46EF-98CA-2BAB4C0A0332}"/>
              </a:ext>
            </a:extLst>
          </p:cNvPr>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6"/>
          <p:cNvSpPr>
            <a:spLocks noGrp="1"/>
          </p:cNvSpPr>
          <p:nvPr>
            <p:ph type="title"/>
          </p:nvPr>
        </p:nvSpPr>
        <p:spPr>
          <a:xfrm>
            <a:off x="559330" y="2594151"/>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a:t>Click to edit Master title style</a:t>
            </a:r>
            <a:endParaRPr lang="en-US" dirty="0"/>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06420"/>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7" name="Picture 6" descr="PEPFAR-Logo-Color-Tagline-Transparent-White.gif">
            <a:extLst>
              <a:ext uri="{FF2B5EF4-FFF2-40B4-BE49-F238E27FC236}">
                <a16:creationId xmlns:a16="http://schemas.microsoft.com/office/drawing/2014/main" id="{7D28D937-0D8A-4DCB-9BF3-4AD1D96FF286}"/>
              </a:ext>
            </a:extLst>
          </p:cNvPr>
          <p:cNvPicPr>
            <a:picLocks noChangeAspect="1"/>
          </p:cNvPicPr>
          <p:nvPr/>
        </p:nvPicPr>
        <p:blipFill>
          <a:blip r:embed="rId4" cstate="print"/>
          <a:stretch>
            <a:fillRect/>
          </a:stretch>
        </p:blipFill>
        <p:spPr>
          <a:xfrm>
            <a:off x="3971926" y="783963"/>
            <a:ext cx="4248151" cy="1153467"/>
          </a:xfrm>
          <a:prstGeom prst="rect">
            <a:avLst/>
          </a:prstGeom>
        </p:spPr>
      </p:pic>
      <p:grpSp>
        <p:nvGrpSpPr>
          <p:cNvPr id="11" name="Group 10">
            <a:extLst>
              <a:ext uri="{FF2B5EF4-FFF2-40B4-BE49-F238E27FC236}">
                <a16:creationId xmlns:a16="http://schemas.microsoft.com/office/drawing/2014/main" id="{6B246112-0EAC-43A7-A428-DCD9C1E6842D}"/>
              </a:ext>
            </a:extLst>
          </p:cNvPr>
          <p:cNvGrpSpPr/>
          <p:nvPr/>
        </p:nvGrpSpPr>
        <p:grpSpPr>
          <a:xfrm>
            <a:off x="347698" y="5969453"/>
            <a:ext cx="11496607" cy="755876"/>
            <a:chOff x="260773" y="5969453"/>
            <a:chExt cx="8622455" cy="755876"/>
          </a:xfrm>
        </p:grpSpPr>
        <p:pic>
          <p:nvPicPr>
            <p:cNvPr id="12" name="Picture 11">
              <a:extLst>
                <a:ext uri="{FF2B5EF4-FFF2-40B4-BE49-F238E27FC236}">
                  <a16:creationId xmlns:a16="http://schemas.microsoft.com/office/drawing/2014/main" id="{91BDE875-4ECE-4DF7-809B-8D7AEE23D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773" y="5969453"/>
              <a:ext cx="8622455" cy="526944"/>
            </a:xfrm>
            <a:prstGeom prst="rect">
              <a:avLst/>
            </a:prstGeom>
          </p:spPr>
        </p:pic>
        <p:sp>
          <p:nvSpPr>
            <p:cNvPr id="13" name="TextBox 12">
              <a:extLst>
                <a:ext uri="{FF2B5EF4-FFF2-40B4-BE49-F238E27FC236}">
                  <a16:creationId xmlns:a16="http://schemas.microsoft.com/office/drawing/2014/main" id="{F5D3BADB-3384-42FC-8FBC-7F52AA759C2B}"/>
                </a:ext>
              </a:extLst>
            </p:cNvPr>
            <p:cNvSpPr txBox="1"/>
            <p:nvPr/>
          </p:nvSpPr>
          <p:spPr>
            <a:xfrm>
              <a:off x="4121132" y="6417552"/>
              <a:ext cx="901737" cy="307777"/>
            </a:xfrm>
            <a:prstGeom prst="rect">
              <a:avLst/>
            </a:prstGeom>
            <a:noFill/>
          </p:spPr>
          <p:txBody>
            <a:bodyPr wrap="none" rtlCol="0">
              <a:spAutoFit/>
            </a:bodyPr>
            <a:lstStyle/>
            <a:p>
              <a:pPr algn="ctr"/>
              <a:r>
                <a:rPr lang="en-US" sz="1400" b="1" dirty="0">
                  <a:solidFill>
                    <a:schemeClr val="bg1"/>
                  </a:solidFill>
                </a:rPr>
                <a:t>#PEPFAR15</a:t>
              </a:r>
            </a:p>
          </p:txBody>
        </p:sp>
      </p:grpSp>
    </p:spTree>
    <p:extLst>
      <p:ext uri="{BB962C8B-B14F-4D97-AF65-F5344CB8AC3E}">
        <p14:creationId xmlns:p14="http://schemas.microsoft.com/office/powerpoint/2010/main" val="285199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CCB93-54A5-4E1E-A47A-0B6D896B2040}"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492CD-D270-421E-84B4-094AE7CBB4BD}" type="slidenum">
              <a:rPr lang="en-US" smtClean="0"/>
              <a:t>‹#›</a:t>
            </a:fld>
            <a:endParaRPr lang="en-US"/>
          </a:p>
        </p:txBody>
      </p:sp>
    </p:spTree>
    <p:extLst>
      <p:ext uri="{BB962C8B-B14F-4D97-AF65-F5344CB8AC3E}">
        <p14:creationId xmlns:p14="http://schemas.microsoft.com/office/powerpoint/2010/main" val="1709737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8CCB93-54A5-4E1E-A47A-0B6D896B2040}"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492CD-D270-421E-84B4-094AE7CBB4BD}" type="slidenum">
              <a:rPr lang="en-US" smtClean="0"/>
              <a:t>‹#›</a:t>
            </a:fld>
            <a:endParaRPr lang="en-US"/>
          </a:p>
        </p:txBody>
      </p:sp>
    </p:spTree>
    <p:extLst>
      <p:ext uri="{BB962C8B-B14F-4D97-AF65-F5344CB8AC3E}">
        <p14:creationId xmlns:p14="http://schemas.microsoft.com/office/powerpoint/2010/main" val="4118184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CCB93-54A5-4E1E-A47A-0B6D896B2040}"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492CD-D270-421E-84B4-094AE7CBB4BD}" type="slidenum">
              <a:rPr lang="en-US" smtClean="0"/>
              <a:t>‹#›</a:t>
            </a:fld>
            <a:endParaRPr lang="en-US"/>
          </a:p>
        </p:txBody>
      </p:sp>
    </p:spTree>
    <p:extLst>
      <p:ext uri="{BB962C8B-B14F-4D97-AF65-F5344CB8AC3E}">
        <p14:creationId xmlns:p14="http://schemas.microsoft.com/office/powerpoint/2010/main" val="2096246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8EB78-7E99-41A0-A52F-1823A923B9FF}" type="datetimeFigureOut">
              <a:rPr lang="en-US" smtClean="0"/>
              <a:t>9/30/2021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E5464-4161-4F94-9F72-58AABB6E2A44}" type="slidenum">
              <a:rPr lang="en-US" smtClean="0"/>
              <a:t>‹#›</a:t>
            </a:fld>
            <a:endParaRPr lang="en-US" dirty="0"/>
          </a:p>
        </p:txBody>
      </p:sp>
    </p:spTree>
    <p:extLst>
      <p:ext uri="{BB962C8B-B14F-4D97-AF65-F5344CB8AC3E}">
        <p14:creationId xmlns:p14="http://schemas.microsoft.com/office/powerpoint/2010/main" val="3163898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5011" y="3092218"/>
            <a:ext cx="5612565" cy="292136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5011" y="930391"/>
            <a:ext cx="11421979" cy="823912"/>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92218"/>
            <a:ext cx="5634789" cy="292136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A770F2E-19D4-4CC4-B74B-634446E4E520}" type="slidenum">
              <a:rPr lang="en-US" smtClean="0"/>
              <a:t>‹#›</a:t>
            </a:fld>
            <a:endParaRPr lang="en-US"/>
          </a:p>
        </p:txBody>
      </p:sp>
      <p:sp>
        <p:nvSpPr>
          <p:cNvPr id="10" name="Rectangle 9"/>
          <p:cNvSpPr/>
          <p:nvPr userDrawn="1"/>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11"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mj-lt"/>
                <a:cs typeface="Arial" panose="020B0604020202020204" pitchFamily="34" charset="0"/>
              </a:defRPr>
            </a:lvl1pPr>
          </a:lstStyle>
          <a:p>
            <a:pPr lvl="0"/>
            <a:r>
              <a:rPr lang="en-US"/>
              <a:t>Click to edit Master text styles</a:t>
            </a:r>
          </a:p>
        </p:txBody>
      </p:sp>
      <p:sp>
        <p:nvSpPr>
          <p:cNvPr id="12" name="Text Placeholder 3"/>
          <p:cNvSpPr>
            <a:spLocks noGrp="1"/>
          </p:cNvSpPr>
          <p:nvPr>
            <p:ph type="body" sz="quarter" idx="16" hasCustomPrompt="1"/>
          </p:nvPr>
        </p:nvSpPr>
        <p:spPr>
          <a:xfrm>
            <a:off x="2019334" y="6488046"/>
            <a:ext cx="9604861" cy="172328"/>
          </a:xfrm>
          <a:prstGeom prst="rect">
            <a:avLst/>
          </a:prstGeom>
        </p:spPr>
        <p:txBody>
          <a:bodyPr lIns="0" tIns="0" rIns="0" bIns="0">
            <a:normAutofit/>
          </a:bodyPr>
          <a:lstStyle>
            <a:lvl1pPr marL="0" indent="0">
              <a:buFontTx/>
              <a:buNone/>
              <a:defRPr sz="1050" b="1" baseline="0">
                <a:solidFill>
                  <a:schemeClr val="tx1"/>
                </a:solidFill>
                <a:latin typeface="+mj-lt"/>
              </a:defRPr>
            </a:lvl1pPr>
          </a:lstStyle>
          <a:p>
            <a:pPr lvl="0"/>
            <a:r>
              <a:rPr lang="en-US"/>
              <a:t>DRAFT – For workshop purposes only</a:t>
            </a:r>
          </a:p>
        </p:txBody>
      </p:sp>
    </p:spTree>
    <p:extLst>
      <p:ext uri="{BB962C8B-B14F-4D97-AF65-F5344CB8AC3E}">
        <p14:creationId xmlns:p14="http://schemas.microsoft.com/office/powerpoint/2010/main" val="398085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normAutofit/>
          </a:bodyPr>
          <a:lstStyle>
            <a:lvl1pPr marL="0" indent="0">
              <a:buFontTx/>
              <a:buNone/>
              <a:defRPr sz="3200">
                <a:solidFill>
                  <a:schemeClr val="bg1"/>
                </a:solidFill>
                <a:latin typeface="+mj-lt"/>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tx1"/>
                </a:solidFill>
                <a:latin typeface="+mj-lt"/>
              </a:defRPr>
            </a:lvl1pPr>
            <a:lvl2pPr marL="336550" indent="-160338">
              <a:defRPr sz="2400">
                <a:solidFill>
                  <a:schemeClr val="tx1"/>
                </a:solidFill>
                <a:latin typeface="+mj-lt"/>
              </a:defRPr>
            </a:lvl2pPr>
            <a:lvl3pPr marL="577850" indent="-241300">
              <a:buFont typeface="Segoe UI" panose="020B0502040204020203" pitchFamily="34" charset="0"/>
              <a:buChar char="–"/>
              <a:defRPr sz="2400">
                <a:solidFill>
                  <a:schemeClr val="tx1"/>
                </a:solidFill>
                <a:latin typeface="+mj-lt"/>
              </a:defRPr>
            </a:lvl3pPr>
            <a:lvl4pPr marL="801688" indent="-176213">
              <a:buFont typeface="Wingdings" panose="05000000000000000000" pitchFamily="2" charset="2"/>
              <a:buChar char="§"/>
              <a:defRPr sz="2400">
                <a:solidFill>
                  <a:schemeClr val="tx1"/>
                </a:solidFill>
                <a:latin typeface="+mj-lt"/>
              </a:defRPr>
            </a:lvl4pPr>
            <a:lvl5pPr marL="1027113" indent="-225425">
              <a:buFont typeface="Century Gothic" panose="020B0502020202020204" pitchFamily="34" charset="0"/>
              <a:buChar char="○"/>
              <a:defRPr sz="2400">
                <a:solidFill>
                  <a:schemeClr val="tx1"/>
                </a:solidFill>
                <a:latin typeface="+mj-lt"/>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p:cNvSpPr txBox="1"/>
          <p:nvPr userDrawn="1"/>
        </p:nvSpPr>
        <p:spPr>
          <a:xfrm>
            <a:off x="268945" y="3041583"/>
            <a:ext cx="5839889" cy="369332"/>
          </a:xfrm>
          <a:prstGeom prst="rect">
            <a:avLst/>
          </a:prstGeom>
          <a:noFill/>
        </p:spPr>
        <p:txBody>
          <a:bodyPr wrap="square" rtlCol="0">
            <a:spAutoFit/>
          </a:bodyPr>
          <a:lstStyle/>
          <a:p>
            <a:endParaRPr lang="en-US" sz="1800"/>
          </a:p>
        </p:txBody>
      </p:sp>
      <p:sp>
        <p:nvSpPr>
          <p:cNvPr id="5" name="TextBox 4"/>
          <p:cNvSpPr txBox="1"/>
          <p:nvPr userDrawn="1"/>
        </p:nvSpPr>
        <p:spPr>
          <a:xfrm>
            <a:off x="267535" y="3359217"/>
            <a:ext cx="5687295" cy="369332"/>
          </a:xfrm>
          <a:prstGeom prst="rect">
            <a:avLst/>
          </a:prstGeom>
          <a:noFill/>
        </p:spPr>
        <p:txBody>
          <a:bodyPr wrap="square" rtlCol="0">
            <a:spAutoFit/>
          </a:bodyPr>
          <a:lstStyle/>
          <a:p>
            <a:endParaRPr lang="en-US" sz="1800"/>
          </a:p>
        </p:txBody>
      </p:sp>
      <p:sp>
        <p:nvSpPr>
          <p:cNvPr id="10" name="TextBox 9"/>
          <p:cNvSpPr txBox="1"/>
          <p:nvPr userDrawn="1"/>
        </p:nvSpPr>
        <p:spPr>
          <a:xfrm>
            <a:off x="5954830" y="3359217"/>
            <a:ext cx="5687295" cy="369332"/>
          </a:xfrm>
          <a:prstGeom prst="rect">
            <a:avLst/>
          </a:prstGeom>
          <a:noFill/>
        </p:spPr>
        <p:txBody>
          <a:bodyPr wrap="square" rtlCol="0">
            <a:spAutoFit/>
          </a:bodyPr>
          <a:lstStyle/>
          <a:p>
            <a:endParaRPr lang="en-US" sz="1800"/>
          </a:p>
        </p:txBody>
      </p:sp>
      <p:pic>
        <p:nvPicPr>
          <p:cNvPr id="14" name="Picture 13">
            <a:extLst>
              <a:ext uri="{FF2B5EF4-FFF2-40B4-BE49-F238E27FC236}">
                <a16:creationId xmlns:a16="http://schemas.microsoft.com/office/drawing/2014/main" id="{A8DC302F-869E-4F9D-B0E9-C2A7927722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pic>
        <p:nvPicPr>
          <p:cNvPr id="15" name="Picture 14">
            <a:extLst>
              <a:ext uri="{FF2B5EF4-FFF2-40B4-BE49-F238E27FC236}">
                <a16:creationId xmlns:a16="http://schemas.microsoft.com/office/drawing/2014/main" id="{64768950-81FD-41B4-A95E-D3BC993D93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38795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Aqua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rgbClr val="16181A">
                    <a:lumMod val="25000"/>
                  </a:srgbClr>
                </a:solidFill>
              </a:rPr>
              <a:pPr/>
              <a:t>‹#›</a:t>
            </a:fld>
            <a:endParaRPr lang="en-US" sz="900">
              <a:solidFill>
                <a:srgbClr val="16181A">
                  <a:lumMod val="25000"/>
                </a:srgbClr>
              </a:solidFill>
            </a:endParaRP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13" name="Picture 12">
            <a:extLst>
              <a:ext uri="{FF2B5EF4-FFF2-40B4-BE49-F238E27FC236}">
                <a16:creationId xmlns:a16="http://schemas.microsoft.com/office/drawing/2014/main" id="{65F7266C-4228-4D90-8DE6-0E4573A024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pic>
        <p:nvPicPr>
          <p:cNvPr id="14" name="Picture 13">
            <a:extLst>
              <a:ext uri="{FF2B5EF4-FFF2-40B4-BE49-F238E27FC236}">
                <a16:creationId xmlns:a16="http://schemas.microsoft.com/office/drawing/2014/main" id="{22B7B553-0D6D-4967-9821-6DD81C4DC2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239102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Red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17" name="Picture 16">
            <a:extLst>
              <a:ext uri="{FF2B5EF4-FFF2-40B4-BE49-F238E27FC236}">
                <a16:creationId xmlns:a16="http://schemas.microsoft.com/office/drawing/2014/main" id="{9A96B8EC-6D43-4A3C-8559-B384F3131F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336133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losing Slide Two">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695D869-0F35-46EF-98CA-2BAB4C0A0332}"/>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6"/>
          <p:cNvSpPr>
            <a:spLocks noGrp="1"/>
          </p:cNvSpPr>
          <p:nvPr>
            <p:ph type="title"/>
          </p:nvPr>
        </p:nvSpPr>
        <p:spPr>
          <a:xfrm>
            <a:off x="559330" y="2657522"/>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69791"/>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4" name="Picture 13">
            <a:extLst>
              <a:ext uri="{FF2B5EF4-FFF2-40B4-BE49-F238E27FC236}">
                <a16:creationId xmlns:a16="http://schemas.microsoft.com/office/drawing/2014/main" id="{BC45885D-0E3B-40E9-BE1C-DE7949969A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38146" y="1019122"/>
            <a:ext cx="3515709" cy="699147"/>
          </a:xfrm>
          <a:prstGeom prst="rect">
            <a:avLst/>
          </a:prstGeom>
        </p:spPr>
      </p:pic>
      <p:pic>
        <p:nvPicPr>
          <p:cNvPr id="8" name="Picture 7">
            <a:extLst>
              <a:ext uri="{FF2B5EF4-FFF2-40B4-BE49-F238E27FC236}">
                <a16:creationId xmlns:a16="http://schemas.microsoft.com/office/drawing/2014/main" id="{F4336C85-3F94-4BA9-9E10-042C4B5E645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47698" y="5969740"/>
            <a:ext cx="11496607" cy="526368"/>
          </a:xfrm>
          <a:prstGeom prst="rect">
            <a:avLst/>
          </a:prstGeom>
        </p:spPr>
      </p:pic>
    </p:spTree>
    <p:extLst>
      <p:ext uri="{BB962C8B-B14F-4D97-AF65-F5344CB8AC3E}">
        <p14:creationId xmlns:p14="http://schemas.microsoft.com/office/powerpoint/2010/main" val="27637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10723" b="11553"/>
          <a:stretch/>
        </p:blipFill>
        <p:spPr>
          <a:xfrm>
            <a:off x="2794000" y="0"/>
            <a:ext cx="9372600" cy="68389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945" y="6417176"/>
            <a:ext cx="1549161" cy="308071"/>
          </a:xfrm>
          <a:prstGeom prst="rect">
            <a:avLst/>
          </a:prstGeom>
        </p:spPr>
      </p:pic>
      <p:sp>
        <p:nvSpPr>
          <p:cNvPr id="11" name="Slide Number Placeholder 5"/>
          <p:cNvSpPr txBox="1">
            <a:spLocks/>
          </p:cNvSpPr>
          <p:nvPr userDrawn="1"/>
        </p:nvSpPr>
        <p:spPr>
          <a:xfrm>
            <a:off x="11421985" y="639855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solidFill>
                  <a:schemeClr val="bg1"/>
                </a:solidFill>
              </a:rPr>
              <a:pPr/>
              <a:t>‹#›</a:t>
            </a:fld>
            <a:endParaRPr lang="en-US" sz="900">
              <a:solidFill>
                <a:schemeClr val="bg1"/>
              </a:solidFill>
            </a:endParaRP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81670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losing Slide Two">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5695D869-0F35-46EF-98CA-2BAB4C0A0332}"/>
              </a:ext>
            </a:extLst>
          </p:cNvPr>
          <p:cNvSpPr/>
          <p:nvPr/>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6"/>
          <p:cNvSpPr>
            <a:spLocks noGrp="1"/>
          </p:cNvSpPr>
          <p:nvPr>
            <p:ph type="title"/>
          </p:nvPr>
        </p:nvSpPr>
        <p:spPr>
          <a:xfrm>
            <a:off x="559330" y="2657522"/>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a:t>Click to edit Master title style</a:t>
            </a:r>
            <a:endParaRPr lang="en-US" dirty="0"/>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69791"/>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grpSp>
        <p:nvGrpSpPr>
          <p:cNvPr id="11" name="Group 10">
            <a:extLst>
              <a:ext uri="{FF2B5EF4-FFF2-40B4-BE49-F238E27FC236}">
                <a16:creationId xmlns:a16="http://schemas.microsoft.com/office/drawing/2014/main" id="{6B246112-0EAC-43A7-A428-DCD9C1E6842D}"/>
              </a:ext>
            </a:extLst>
          </p:cNvPr>
          <p:cNvGrpSpPr/>
          <p:nvPr/>
        </p:nvGrpSpPr>
        <p:grpSpPr>
          <a:xfrm>
            <a:off x="347698" y="5969453"/>
            <a:ext cx="11496607" cy="755876"/>
            <a:chOff x="260773" y="5969453"/>
            <a:chExt cx="8622455" cy="755876"/>
          </a:xfrm>
        </p:grpSpPr>
        <p:pic>
          <p:nvPicPr>
            <p:cNvPr id="12" name="Picture 11">
              <a:extLst>
                <a:ext uri="{FF2B5EF4-FFF2-40B4-BE49-F238E27FC236}">
                  <a16:creationId xmlns:a16="http://schemas.microsoft.com/office/drawing/2014/main" id="{91BDE875-4ECE-4DF7-809B-8D7AEE23D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73" y="5969453"/>
              <a:ext cx="8622455" cy="526944"/>
            </a:xfrm>
            <a:prstGeom prst="rect">
              <a:avLst/>
            </a:prstGeom>
          </p:spPr>
        </p:pic>
        <p:sp>
          <p:nvSpPr>
            <p:cNvPr id="13" name="TextBox 12">
              <a:extLst>
                <a:ext uri="{FF2B5EF4-FFF2-40B4-BE49-F238E27FC236}">
                  <a16:creationId xmlns:a16="http://schemas.microsoft.com/office/drawing/2014/main" id="{F5D3BADB-3384-42FC-8FBC-7F52AA759C2B}"/>
                </a:ext>
              </a:extLst>
            </p:cNvPr>
            <p:cNvSpPr txBox="1"/>
            <p:nvPr/>
          </p:nvSpPr>
          <p:spPr>
            <a:xfrm>
              <a:off x="4121132" y="6417552"/>
              <a:ext cx="901737" cy="307777"/>
            </a:xfrm>
            <a:prstGeom prst="rect">
              <a:avLst/>
            </a:prstGeom>
            <a:noFill/>
          </p:spPr>
          <p:txBody>
            <a:bodyPr wrap="none" rtlCol="0">
              <a:spAutoFit/>
            </a:bodyPr>
            <a:lstStyle/>
            <a:p>
              <a:pPr algn="ctr"/>
              <a:r>
                <a:rPr lang="en-US" sz="1400" b="1" dirty="0">
                  <a:solidFill>
                    <a:schemeClr val="bg1"/>
                  </a:solidFill>
                </a:rPr>
                <a:t>#PEPFAR15</a:t>
              </a:r>
            </a:p>
          </p:txBody>
        </p:sp>
      </p:grpSp>
      <p:pic>
        <p:nvPicPr>
          <p:cNvPr id="14" name="Picture 13">
            <a:extLst>
              <a:ext uri="{FF2B5EF4-FFF2-40B4-BE49-F238E27FC236}">
                <a16:creationId xmlns:a16="http://schemas.microsoft.com/office/drawing/2014/main" id="{BC45885D-0E3B-40E9-BE1C-DE7949969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8146" y="1019122"/>
            <a:ext cx="3515709" cy="699147"/>
          </a:xfrm>
          <a:prstGeom prst="rect">
            <a:avLst/>
          </a:prstGeom>
        </p:spPr>
      </p:pic>
    </p:spTree>
    <p:extLst>
      <p:ext uri="{BB962C8B-B14F-4D97-AF65-F5344CB8AC3E}">
        <p14:creationId xmlns:p14="http://schemas.microsoft.com/office/powerpoint/2010/main" val="306395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96">
          <p15:clr>
            <a:srgbClr val="FBAE40"/>
          </p15:clr>
        </p15:guide>
        <p15:guide id="5" orient="horz" pos="144">
          <p15:clr>
            <a:srgbClr val="FBAE40"/>
          </p15:clr>
        </p15:guide>
        <p15:guide id="6" orient="horz" pos="41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userDrawn="1"/>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10" name="Picture 9">
            <a:extLst>
              <a:ext uri="{FF2B5EF4-FFF2-40B4-BE49-F238E27FC236}">
                <a16:creationId xmlns:a16="http://schemas.microsoft.com/office/drawing/2014/main" id="{C1D41C77-CE57-4472-8CCA-022AC7318A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368535" y="6314833"/>
            <a:ext cx="8009552" cy="366715"/>
          </a:xfrm>
          <a:prstGeom prst="rect">
            <a:avLst/>
          </a:prstGeom>
        </p:spPr>
      </p:pic>
    </p:spTree>
    <p:extLst>
      <p:ext uri="{BB962C8B-B14F-4D97-AF65-F5344CB8AC3E}">
        <p14:creationId xmlns:p14="http://schemas.microsoft.com/office/powerpoint/2010/main" val="251970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userDrawn="1"/>
        </p:nvSpPr>
        <p:spPr>
          <a:xfrm>
            <a:off x="-21523"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4536911" y="-19049"/>
            <a:ext cx="7655091" cy="6877050"/>
          </a:xfrm>
          <a:prstGeom prst="rect">
            <a:avLst/>
          </a:prstGeom>
          <a:blipFill dpi="0" rotWithShape="1">
            <a:blip r:embed="rId4">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descr="PEPFAR-Logo-Color-Tagline-Transparent-White.gi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88925" y="228600"/>
            <a:ext cx="42481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5494335" y="6416677"/>
            <a:ext cx="12033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1400" b="1">
                <a:solidFill>
                  <a:schemeClr val="bg1"/>
                </a:solidFill>
              </a:rPr>
              <a:t>#PEPFAR15</a:t>
            </a:r>
          </a:p>
        </p:txBody>
      </p:sp>
      <p:sp>
        <p:nvSpPr>
          <p:cNvPr id="8" name="Text Placeholder 21"/>
          <p:cNvSpPr>
            <a:spLocks noGrp="1"/>
          </p:cNvSpPr>
          <p:nvPr>
            <p:ph type="body" sz="quarter" idx="10"/>
          </p:nvPr>
        </p:nvSpPr>
        <p:spPr>
          <a:xfrm>
            <a:off x="312901" y="4145966"/>
            <a:ext cx="11266635"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88760" y="2518639"/>
            <a:ext cx="11598441" cy="1573072"/>
          </a:xfrm>
          <a:prstGeom prst="rect">
            <a:avLst/>
          </a:prstGeom>
        </p:spPr>
        <p:txBody>
          <a:bodyPr anchor="ctr" anchorCtr="0">
            <a:noAutofit/>
          </a:bodyPr>
          <a:lstStyle>
            <a:lvl1pPr algn="l">
              <a:defRPr sz="5400">
                <a:solidFill>
                  <a:schemeClr val="bg1"/>
                </a:solidFill>
                <a:latin typeface="+mj-lt"/>
              </a:defRPr>
            </a:lvl1pPr>
          </a:lstStyle>
          <a:p>
            <a:r>
              <a:rPr lang="en-US" dirty="0"/>
              <a:t>Click to edit Master title style</a:t>
            </a:r>
          </a:p>
        </p:txBody>
      </p:sp>
      <p:pic>
        <p:nvPicPr>
          <p:cNvPr id="14" name="Picture 7">
            <a:extLst>
              <a:ext uri="{FF2B5EF4-FFF2-40B4-BE49-F238E27FC236}">
                <a16:creationId xmlns:a16="http://schemas.microsoft.com/office/drawing/2014/main" id="{C3342FAA-2771-4B31-A0D9-A3F66D132E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7663" y="5969000"/>
            <a:ext cx="11496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2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5695D869-0F35-46EF-98CA-2BAB4C0A0332}"/>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4" descr="PEPFAR-Logo-Color-Tagline-Transparent-White.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71925" y="784225"/>
            <a:ext cx="42481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6"/>
          <p:cNvSpPr>
            <a:spLocks noGrp="1"/>
          </p:cNvSpPr>
          <p:nvPr>
            <p:ph type="title"/>
          </p:nvPr>
        </p:nvSpPr>
        <p:spPr>
          <a:xfrm>
            <a:off x="559330" y="2594151"/>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dirty="0"/>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06420"/>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2" name="Picture 7">
            <a:extLst>
              <a:ext uri="{FF2B5EF4-FFF2-40B4-BE49-F238E27FC236}">
                <a16:creationId xmlns:a16="http://schemas.microsoft.com/office/drawing/2014/main" id="{35AAFD52-C174-44E0-824C-39EB039E3F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7663" y="5969000"/>
            <a:ext cx="11496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76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losing Slide Tw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5695D869-0F35-46EF-98CA-2BAB4C0A0332}"/>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8638" y="1019175"/>
            <a:ext cx="3514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6"/>
          <p:cNvSpPr>
            <a:spLocks noGrp="1"/>
          </p:cNvSpPr>
          <p:nvPr>
            <p:ph type="title"/>
          </p:nvPr>
        </p:nvSpPr>
        <p:spPr>
          <a:xfrm>
            <a:off x="559330" y="2657522"/>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dirty="0"/>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69791"/>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2" name="Picture 7">
            <a:extLst>
              <a:ext uri="{FF2B5EF4-FFF2-40B4-BE49-F238E27FC236}">
                <a16:creationId xmlns:a16="http://schemas.microsoft.com/office/drawing/2014/main" id="{699A8D80-79E0-483C-A863-A0945C96618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7663" y="5969000"/>
            <a:ext cx="11496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2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Red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8193EA0-1B51-4F99-8D23-B488B538DB6C}" type="slidenum">
              <a:rPr lang="en-US" smtClean="0"/>
              <a:pPr>
                <a:defRPr/>
              </a:pPr>
              <a:t>‹#›</a:t>
            </a:fld>
            <a:endParaRPr lang="en-US"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6">
            <a:extLst>
              <a:ext uri="{FF2B5EF4-FFF2-40B4-BE49-F238E27FC236}">
                <a16:creationId xmlns:a16="http://schemas.microsoft.com/office/drawing/2014/main" id="{4630EBB7-1FCE-4FA0-B0FC-34ADE53E61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84879" y="6304756"/>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87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Dark Blue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09F8C0-924B-494E-ABBC-DE385FC5D863}" type="slidenum">
              <a:rPr lang="en-US" smtClean="0"/>
              <a:pPr>
                <a:defRPr/>
              </a:pPr>
              <a:t>‹#›</a:t>
            </a:fld>
            <a:endParaRPr lang="en-US"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6">
            <a:extLst>
              <a:ext uri="{FF2B5EF4-FFF2-40B4-BE49-F238E27FC236}">
                <a16:creationId xmlns:a16="http://schemas.microsoft.com/office/drawing/2014/main" id="{A016DBC4-2BDF-4A47-935C-288137243B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97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Blue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3651F4-2525-4D0A-AAD4-653B6F301165}" type="slidenum">
              <a:rPr lang="en-US" smtClean="0"/>
              <a:pPr>
                <a:defRPr/>
              </a:pPr>
              <a:t>‹#›</a:t>
            </a:fld>
            <a:endParaRPr lang="en-US"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6">
            <a:extLst>
              <a:ext uri="{FF2B5EF4-FFF2-40B4-BE49-F238E27FC236}">
                <a16:creationId xmlns:a16="http://schemas.microsoft.com/office/drawing/2014/main" id="{1A685195-EC6C-47F4-999F-85B14C190B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18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8A317D0-C754-41B3-B410-75386CF6B790}"/>
              </a:ext>
            </a:extLst>
          </p:cNvPr>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BF8DFC7-DB9E-48D4-998F-80E12303E601}" type="slidenum">
              <a:rPr lang="en-US" smtClean="0"/>
              <a:pPr>
                <a:defRPr/>
              </a:pPr>
              <a:t>‹#›</a:t>
            </a:fld>
            <a:endParaRPr lang="en-US" dirty="0"/>
          </a:p>
        </p:txBody>
      </p:sp>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67535" y="903456"/>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1" name="Picture 6">
            <a:extLst>
              <a:ext uri="{FF2B5EF4-FFF2-40B4-BE49-F238E27FC236}">
                <a16:creationId xmlns:a16="http://schemas.microsoft.com/office/drawing/2014/main" id="{AF4F6C7E-C155-4A74-9350-77CAD2CB73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No Foot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6AC23F2-14AB-4F22-BCC9-A2BBD588E80F}"/>
              </a:ext>
            </a:extLst>
          </p:cNvPr>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9E4DE79-DAD7-4D46-9150-5036C2EC2E60}" type="slidenum">
              <a:rPr lang="en-US" smtClean="0"/>
              <a:pPr>
                <a:defRPr/>
              </a:pPr>
              <a:t>‹#›</a:t>
            </a:fld>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13" y="6186488"/>
            <a:ext cx="37893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67535" y="903456"/>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Tree>
    <p:extLst>
      <p:ext uri="{BB962C8B-B14F-4D97-AF65-F5344CB8AC3E}">
        <p14:creationId xmlns:p14="http://schemas.microsoft.com/office/powerpoint/2010/main" val="20485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8280400" y="163513"/>
            <a:ext cx="391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a:solidFill>
                  <a:srgbClr val="FF0000"/>
                </a:solidFill>
              </a:rPr>
              <a:t>Implications</a:t>
            </a:r>
          </a:p>
        </p:txBody>
      </p:sp>
      <p:cxnSp>
        <p:nvCxnSpPr>
          <p:cNvPr id="4" name="Straight Connector 3">
            <a:extLst>
              <a:ext uri="{FF2B5EF4-FFF2-40B4-BE49-F238E27FC236}">
                <a16:creationId xmlns:a16="http://schemas.microsoft.com/office/drawing/2014/main" id="{07E33DCD-82AC-6840-A0E0-132DE874CE78}"/>
              </a:ext>
            </a:extLst>
          </p:cNvPr>
          <p:cNvCxnSpPr/>
          <p:nvPr userDrawn="1"/>
        </p:nvCxnSpPr>
        <p:spPr>
          <a:xfrm>
            <a:off x="8407400" y="-11113"/>
            <a:ext cx="0" cy="6858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userDrawn="1"/>
        </p:nvSpPr>
        <p:spPr bwMode="auto">
          <a:xfrm>
            <a:off x="2582863" y="163513"/>
            <a:ext cx="199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a:solidFill>
                  <a:srgbClr val="FF0000"/>
                </a:solidFill>
              </a:rPr>
              <a:t>Consumer Insight</a:t>
            </a:r>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13" y="6186488"/>
            <a:ext cx="378936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46443D55-48B0-A842-B1FF-2ABE025E1545}"/>
              </a:ext>
            </a:extLst>
          </p:cNvPr>
          <p:cNvSpPr>
            <a:spLocks noGrp="1"/>
          </p:cNvSpPr>
          <p:nvPr>
            <p:ph type="body" sz="quarter" idx="14"/>
          </p:nvPr>
        </p:nvSpPr>
        <p:spPr>
          <a:xfrm>
            <a:off x="267534" y="903456"/>
            <a:ext cx="7744347" cy="2370392"/>
          </a:xfrm>
          <a:prstGeom prst="rect">
            <a:avLst/>
          </a:prstGeom>
        </p:spPr>
        <p:txBody>
          <a:bodyPr/>
          <a:lstStyle/>
          <a:p>
            <a:endParaRPr lang="en-US" dirty="0"/>
          </a:p>
        </p:txBody>
      </p:sp>
    </p:spTree>
    <p:extLst>
      <p:ext uri="{BB962C8B-B14F-4D97-AF65-F5344CB8AC3E}">
        <p14:creationId xmlns:p14="http://schemas.microsoft.com/office/powerpoint/2010/main" val="4994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Red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2B933478-E37D-4C13-AB2E-E14A594C7DA5}"/>
              </a:ext>
            </a:extLst>
          </p:cNvPr>
          <p:cNvGrpSpPr/>
          <p:nvPr/>
        </p:nvGrpSpPr>
        <p:grpSpPr>
          <a:xfrm>
            <a:off x="2368535" y="6314632"/>
            <a:ext cx="8805653" cy="367116"/>
            <a:chOff x="1557326" y="6333682"/>
            <a:chExt cx="6604240" cy="367116"/>
          </a:xfrm>
        </p:grpSpPr>
        <p:sp>
          <p:nvSpPr>
            <p:cNvPr id="16" name="TextBox 15">
              <a:extLst>
                <a:ext uri="{FF2B5EF4-FFF2-40B4-BE49-F238E27FC236}">
                  <a16:creationId xmlns:a16="http://schemas.microsoft.com/office/drawing/2014/main" id="{A8997F6B-BE5B-4EAE-A0E9-99B91F1117A1}"/>
                </a:ext>
              </a:extLst>
            </p:cNvPr>
            <p:cNvSpPr txBox="1"/>
            <p:nvPr/>
          </p:nvSpPr>
          <p:spPr>
            <a:xfrm>
              <a:off x="7474840" y="6407962"/>
              <a:ext cx="686726" cy="246221"/>
            </a:xfrm>
            <a:prstGeom prst="rect">
              <a:avLst/>
            </a:prstGeom>
            <a:noFill/>
          </p:spPr>
          <p:txBody>
            <a:bodyPr wrap="none" rtlCol="0">
              <a:spAutoFit/>
            </a:bodyPr>
            <a:lstStyle/>
            <a:p>
              <a:pPr algn="l"/>
              <a:r>
                <a:rPr lang="en-US" sz="1000" b="1" dirty="0">
                  <a:solidFill>
                    <a:srgbClr val="002156"/>
                  </a:solidFill>
                </a:rPr>
                <a:t>#PEPFAR15</a:t>
              </a:r>
            </a:p>
          </p:txBody>
        </p:sp>
        <p:pic>
          <p:nvPicPr>
            <p:cNvPr id="17" name="Picture 16">
              <a:extLst>
                <a:ext uri="{FF2B5EF4-FFF2-40B4-BE49-F238E27FC236}">
                  <a16:creationId xmlns:a16="http://schemas.microsoft.com/office/drawing/2014/main" id="{9A96B8EC-6D43-4A3C-8559-B384F313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26" y="6333682"/>
              <a:ext cx="6007164" cy="367116"/>
            </a:xfrm>
            <a:prstGeom prst="rect">
              <a:avLst/>
            </a:prstGeom>
          </p:spPr>
        </p:pic>
      </p:grpSp>
    </p:spTree>
    <p:extLst>
      <p:ext uri="{BB962C8B-B14F-4D97-AF65-F5344CB8AC3E}">
        <p14:creationId xmlns:p14="http://schemas.microsoft.com/office/powerpoint/2010/main" val="207669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Highlighted Text Red">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6" name="Rectangle 5"/>
          <p:cNvSpPr/>
          <p:nvPr userDrawn="1"/>
        </p:nvSpPr>
        <p:spPr>
          <a:xfrm>
            <a:off x="244475" y="228600"/>
            <a:ext cx="11703050" cy="6429375"/>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t="2625" r="16277" b="18381"/>
          <a:stretch>
            <a:fillRect/>
          </a:stretch>
        </p:blipFill>
        <p:spPr bwMode="auto">
          <a:xfrm>
            <a:off x="6661150" y="254000"/>
            <a:ext cx="5307013"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FE2436A-85C0-4B78-B6A3-11F3BEB6E739}" type="slidenum">
              <a:rPr lang="en-US" smtClean="0">
                <a:solidFill>
                  <a:schemeClr val="bg1"/>
                </a:solidFill>
              </a:rPr>
              <a:pPr>
                <a:defRPr/>
              </a:pPr>
              <a:t>‹#›</a:t>
            </a:fld>
            <a:endParaRPr lang="en-US" dirty="0">
              <a:solidFill>
                <a:schemeClr val="bg1"/>
              </a:solidFill>
            </a:endParaRPr>
          </a:p>
        </p:txBody>
      </p:sp>
      <p:grpSp>
        <p:nvGrpSpPr>
          <p:cNvPr id="11" name="Group 10"/>
          <p:cNvGrpSpPr>
            <a:grpSpLocks/>
          </p:cNvGrpSpPr>
          <p:nvPr userDrawn="1"/>
        </p:nvGrpSpPr>
        <p:grpSpPr bwMode="auto">
          <a:xfrm>
            <a:off x="376238" y="6069013"/>
            <a:ext cx="1549400" cy="509587"/>
            <a:chOff x="282532" y="6069513"/>
            <a:chExt cx="1161871" cy="509109"/>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Text Placeholder 9"/>
          <p:cNvSpPr>
            <a:spLocks noGrp="1"/>
          </p:cNvSpPr>
          <p:nvPr>
            <p:ph type="body" sz="quarter" idx="13"/>
          </p:nvPr>
        </p:nvSpPr>
        <p:spPr>
          <a:xfrm>
            <a:off x="514355"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6">
            <a:extLst>
              <a:ext uri="{FF2B5EF4-FFF2-40B4-BE49-F238E27FC236}">
                <a16:creationId xmlns:a16="http://schemas.microsoft.com/office/drawing/2014/main" id="{6F47948E-441D-476D-AAB3-A08A14F37FB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06613" y="6442075"/>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225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Highlighted Text Dark Re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3323" r="15227" b="19218"/>
          <a:stretch>
            <a:fillRect/>
          </a:stretch>
        </p:blipFill>
        <p:spPr bwMode="auto">
          <a:xfrm>
            <a:off x="6672263" y="228600"/>
            <a:ext cx="52847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5"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531F2838-EF15-41BF-AC5C-253B061F4222}"/>
              </a:ext>
            </a:extLst>
          </p:cNvPr>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8" name="Rectangle 7">
            <a:extLst>
              <a:ext uri="{FF2B5EF4-FFF2-40B4-BE49-F238E27FC236}">
                <a16:creationId xmlns:a16="http://schemas.microsoft.com/office/drawing/2014/main" id="{D4A3224F-A668-4DDF-9098-5B34126D2F61}"/>
              </a:ext>
            </a:extLst>
          </p:cNvPr>
          <p:cNvSpPr/>
          <p:nvPr userDrawn="1"/>
        </p:nvSpPr>
        <p:spPr>
          <a:xfrm>
            <a:off x="244475" y="228600"/>
            <a:ext cx="11703050" cy="6429375"/>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Slide Number Placeholder 5">
            <a:extLst>
              <a:ext uri="{FF2B5EF4-FFF2-40B4-BE49-F238E27FC236}">
                <a16:creationId xmlns:a16="http://schemas.microsoft.com/office/drawing/2014/main" id="{F7854497-0703-4B9F-BCCB-96990A9F53F5}"/>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09825C7-9A31-4348-B751-513F1C10E429}" type="slidenum">
              <a:rPr lang="en-US" smtClean="0">
                <a:solidFill>
                  <a:schemeClr val="bg1"/>
                </a:solidFill>
              </a:rPr>
              <a:pPr>
                <a:defRPr/>
              </a:pPr>
              <a:t>‹#›</a:t>
            </a:fld>
            <a:endParaRPr lang="en-US" dirty="0">
              <a:solidFill>
                <a:schemeClr val="bg1"/>
              </a:solidFill>
            </a:endParaRPr>
          </a:p>
        </p:txBody>
      </p:sp>
      <p:grpSp>
        <p:nvGrpSpPr>
          <p:cNvPr id="11" name="Group 11"/>
          <p:cNvGrpSpPr>
            <a:grpSpLocks/>
          </p:cNvGrpSpPr>
          <p:nvPr userDrawn="1"/>
        </p:nvGrpSpPr>
        <p:grpSpPr bwMode="auto">
          <a:xfrm>
            <a:off x="376238" y="6069013"/>
            <a:ext cx="1549400" cy="509587"/>
            <a:chOff x="282532" y="6069513"/>
            <a:chExt cx="1161871" cy="509109"/>
          </a:xfrm>
        </p:grpSpPr>
        <p:pic>
          <p:nvPicPr>
            <p:cNvPr id="12"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14" name="Text Placeholder 9">
            <a:extLst>
              <a:ext uri="{FF2B5EF4-FFF2-40B4-BE49-F238E27FC236}">
                <a16:creationId xmlns:a16="http://schemas.microsoft.com/office/drawing/2014/main" id="{AC6E0F07-6304-445A-A9EF-5213FF7C57C7}"/>
              </a:ext>
            </a:extLst>
          </p:cNvPr>
          <p:cNvSpPr>
            <a:spLocks noGrp="1"/>
          </p:cNvSpPr>
          <p:nvPr>
            <p:ph type="body" sz="quarter" idx="13"/>
          </p:nvPr>
        </p:nvSpPr>
        <p:spPr>
          <a:xfrm>
            <a:off x="514355"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5" name="Picture 10">
            <a:extLst>
              <a:ext uri="{FF2B5EF4-FFF2-40B4-BE49-F238E27FC236}">
                <a16:creationId xmlns:a16="http://schemas.microsoft.com/office/drawing/2014/main" id="{DD6C130A-973D-452C-A3CF-FD09520E053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06613" y="6442075"/>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60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Highlighted Text Dark Blue">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6" name="Rectangle 5"/>
          <p:cNvSpPr/>
          <p:nvPr userDrawn="1"/>
        </p:nvSpPr>
        <p:spPr>
          <a:xfrm>
            <a:off x="244475" y="228600"/>
            <a:ext cx="11703050" cy="6429375"/>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5DE9AC3-421F-43F5-86E2-E772BB32F7AE}" type="slidenum">
              <a:rPr lang="en-US" smtClean="0">
                <a:solidFill>
                  <a:schemeClr val="tx1"/>
                </a:solidFill>
              </a:rPr>
              <a:pPr>
                <a:defRPr/>
              </a:pPr>
              <a:t>‹#›</a:t>
            </a:fld>
            <a:endParaRPr lang="en-US" dirty="0">
              <a:solidFill>
                <a:schemeClr val="tx1"/>
              </a:solidFill>
            </a:endParaRPr>
          </a:p>
        </p:txBody>
      </p:sp>
      <p:grpSp>
        <p:nvGrpSpPr>
          <p:cNvPr id="10" name="Group 9"/>
          <p:cNvGrpSpPr>
            <a:grpSpLocks/>
          </p:cNvGrpSpPr>
          <p:nvPr userDrawn="1"/>
        </p:nvGrpSpPr>
        <p:grpSpPr bwMode="auto">
          <a:xfrm>
            <a:off x="376238" y="6069013"/>
            <a:ext cx="1549400" cy="509587"/>
            <a:chOff x="282532" y="6069513"/>
            <a:chExt cx="1161871" cy="509109"/>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Text Placeholder 9"/>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Picture 4">
            <a:extLst>
              <a:ext uri="{FF2B5EF4-FFF2-40B4-BE49-F238E27FC236}">
                <a16:creationId xmlns:a16="http://schemas.microsoft.com/office/drawing/2014/main" id="{54BCB062-B4F8-4657-865F-4992E1F45E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77837" y="6424420"/>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63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Highlighted Tex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8ED9CC-EC29-474A-BF5D-6F22A85DF475}"/>
              </a:ext>
            </a:extLst>
          </p:cNvPr>
          <p:cNvSpPr/>
          <p:nvPr userDrawn="1"/>
        </p:nvSpPr>
        <p:spPr>
          <a:xfrm>
            <a:off x="244475" y="228600"/>
            <a:ext cx="11703050" cy="6429375"/>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lide Number Placeholder 5">
            <a:extLst>
              <a:ext uri="{FF2B5EF4-FFF2-40B4-BE49-F238E27FC236}">
                <a16:creationId xmlns:a16="http://schemas.microsoft.com/office/drawing/2014/main" id="{CAC1447D-C6DE-4878-B85B-D3F61AFE59A2}"/>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78D94C-284F-4AF3-BB0B-E4D02E45942B}" type="slidenum">
              <a:rPr lang="en-US" smtClean="0">
                <a:solidFill>
                  <a:schemeClr val="tx1"/>
                </a:solidFill>
              </a:rPr>
              <a:pPr>
                <a:defRPr/>
              </a:pPr>
              <a:t>‹#›</a:t>
            </a:fld>
            <a:endParaRPr lang="en-US" dirty="0">
              <a:solidFill>
                <a:schemeClr val="tx1"/>
              </a:solidFill>
            </a:endParaRPr>
          </a:p>
        </p:txBody>
      </p:sp>
      <p:grpSp>
        <p:nvGrpSpPr>
          <p:cNvPr id="6" name="Group 6"/>
          <p:cNvGrpSpPr>
            <a:grpSpLocks/>
          </p:cNvGrpSpPr>
          <p:nvPr userDrawn="1"/>
        </p:nvGrpSpPr>
        <p:grpSpPr bwMode="auto">
          <a:xfrm>
            <a:off x="376238" y="6069013"/>
            <a:ext cx="1549400" cy="509587"/>
            <a:chOff x="282532" y="6069513"/>
            <a:chExt cx="1161871" cy="509109"/>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19" name="Text Placeholder 9">
            <a:extLst>
              <a:ext uri="{FF2B5EF4-FFF2-40B4-BE49-F238E27FC236}">
                <a16:creationId xmlns:a16="http://schemas.microsoft.com/office/drawing/2014/main" id="{9134D89E-A812-4BBE-9DD0-F630B82FB2BC}"/>
              </a:ext>
            </a:extLst>
          </p:cNvPr>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9" name="Picture 6">
            <a:extLst>
              <a:ext uri="{FF2B5EF4-FFF2-40B4-BE49-F238E27FC236}">
                <a16:creationId xmlns:a16="http://schemas.microsoft.com/office/drawing/2014/main" id="{32EF0245-AAB0-4F41-BE53-D4097BEFE8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06613" y="6442075"/>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25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Highlighted Text">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grpSp>
        <p:nvGrpSpPr>
          <p:cNvPr id="6" name="Group 6"/>
          <p:cNvGrpSpPr>
            <a:grpSpLocks/>
          </p:cNvGrpSpPr>
          <p:nvPr userDrawn="1"/>
        </p:nvGrpSpPr>
        <p:grpSpPr bwMode="auto">
          <a:xfrm>
            <a:off x="376238" y="6069013"/>
            <a:ext cx="1549400" cy="509587"/>
            <a:chOff x="282532" y="6069513"/>
            <a:chExt cx="1161871" cy="509109"/>
          </a:xfrm>
        </p:grpSpPr>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Rectangle 8">
            <a:extLst>
              <a:ext uri="{FF2B5EF4-FFF2-40B4-BE49-F238E27FC236}">
                <a16:creationId xmlns:a16="http://schemas.microsoft.com/office/drawing/2014/main" id="{69292F26-0544-4997-8F11-29C97EF1AC77}"/>
              </a:ext>
            </a:extLst>
          </p:cNvPr>
          <p:cNvSpPr/>
          <p:nvPr userDrawn="1"/>
        </p:nvSpPr>
        <p:spPr>
          <a:xfrm>
            <a:off x="244475" y="228600"/>
            <a:ext cx="11703050" cy="6429375"/>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lide Number Placeholder 5">
            <a:extLst>
              <a:ext uri="{FF2B5EF4-FFF2-40B4-BE49-F238E27FC236}">
                <a16:creationId xmlns:a16="http://schemas.microsoft.com/office/drawing/2014/main" id="{DEB4C34D-736B-4D3C-82D8-D7B4A98F5487}"/>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9C5B6FF-29AF-450C-A983-08D2AA578635}" type="slidenum">
              <a:rPr lang="en-US" smtClean="0">
                <a:solidFill>
                  <a:schemeClr val="tx1"/>
                </a:solidFill>
              </a:rPr>
              <a:pPr>
                <a:defRPr/>
              </a:pPr>
              <a:t>‹#›</a:t>
            </a:fld>
            <a:endParaRPr lang="en-US" dirty="0">
              <a:solidFill>
                <a:schemeClr val="tx1"/>
              </a:solidFill>
            </a:endParaRPr>
          </a:p>
        </p:txBody>
      </p:sp>
      <p:sp>
        <p:nvSpPr>
          <p:cNvPr id="20" name="Text Placeholder 9">
            <a:extLst>
              <a:ext uri="{FF2B5EF4-FFF2-40B4-BE49-F238E27FC236}">
                <a16:creationId xmlns:a16="http://schemas.microsoft.com/office/drawing/2014/main" id="{8D541357-2568-40F7-80E4-AC19AA14514B}"/>
              </a:ext>
            </a:extLst>
          </p:cNvPr>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9">
            <a:extLst>
              <a:ext uri="{FF2B5EF4-FFF2-40B4-BE49-F238E27FC236}">
                <a16:creationId xmlns:a16="http://schemas.microsoft.com/office/drawing/2014/main" id="{7AE7FFBD-1ED1-4DCE-BB41-BE0ECF1541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0738" y="6432550"/>
            <a:ext cx="801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75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Highlighted Data">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6905"/>
          <a:stretch>
            <a:fillRect/>
          </a:stretch>
        </p:blipFill>
        <p:spPr bwMode="auto">
          <a:xfrm>
            <a:off x="7113588" y="3541713"/>
            <a:ext cx="4859337"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371AEA1-AC95-4821-8E9E-D17A492137D6}"/>
              </a:ext>
            </a:extLst>
          </p:cNvPr>
          <p:cNvSpPr/>
          <p:nvPr userDrawn="1"/>
        </p:nvSpPr>
        <p:spPr>
          <a:xfrm>
            <a:off x="244475" y="228600"/>
            <a:ext cx="11703050" cy="6429375"/>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Slide Number Placeholder 5">
            <a:extLst>
              <a:ext uri="{FF2B5EF4-FFF2-40B4-BE49-F238E27FC236}">
                <a16:creationId xmlns:a16="http://schemas.microsoft.com/office/drawing/2014/main" id="{1F948218-545A-481C-A459-97BBCF5BFB22}"/>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CF7C9F6-BC0D-4067-B142-7AED1CCF0CA9}" type="slidenum">
              <a:rPr lang="en-US" smtClean="0">
                <a:solidFill>
                  <a:schemeClr val="tx1"/>
                </a:solidFill>
              </a:rPr>
              <a:pPr>
                <a:defRPr/>
              </a:pPr>
              <a:t>‹#›</a:t>
            </a:fld>
            <a:endParaRPr lang="en-US" dirty="0">
              <a:solidFill>
                <a:schemeClr val="tx1"/>
              </a:solidFill>
            </a:endParaRPr>
          </a:p>
        </p:txBody>
      </p:sp>
      <p:pic>
        <p:nvPicPr>
          <p:cNvPr id="8"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0738" y="6432550"/>
            <a:ext cx="801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userDrawn="1"/>
        </p:nvGrpSpPr>
        <p:grpSpPr bwMode="auto">
          <a:xfrm>
            <a:off x="376238" y="6069013"/>
            <a:ext cx="1549400" cy="509587"/>
            <a:chOff x="282532" y="6069513"/>
            <a:chExt cx="1161871" cy="509109"/>
          </a:xfrm>
        </p:grpSpPr>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Text Placeholder 9"/>
          <p:cNvSpPr>
            <a:spLocks noGrp="1"/>
          </p:cNvSpPr>
          <p:nvPr>
            <p:ph type="body" sz="quarter" idx="13"/>
          </p:nvPr>
        </p:nvSpPr>
        <p:spPr>
          <a:xfrm>
            <a:off x="474905" y="42266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88157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Red Section Break Globe">
    <p:bg>
      <p:bgPr>
        <a:solidFill>
          <a:srgbClr val="A7434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r="10722" b="11552"/>
          <a:stretch>
            <a:fillRect/>
          </a:stretch>
        </p:blipFill>
        <p:spPr bwMode="auto">
          <a:xfrm>
            <a:off x="2794000" y="0"/>
            <a:ext cx="93726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E6BDFC2-F003-4F7D-821D-2445D6AB3A83}"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39895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ue Section Break Countrie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A954807-4B2D-4E7B-878E-1A4BBC766B59}" type="slidenum">
              <a:rPr lang="en-US" smtClean="0">
                <a:solidFill>
                  <a:schemeClr val="bg1"/>
                </a:solidFill>
              </a:rPr>
              <a:pPr>
                <a:defRPr/>
              </a:pPr>
              <a:t>‹#›</a:t>
            </a:fld>
            <a:endParaRPr lang="en-US"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r="11482" b="12300"/>
          <a:stretch>
            <a:fillRect/>
          </a:stretch>
        </p:blipFill>
        <p:spPr bwMode="auto">
          <a:xfrm>
            <a:off x="2794000" y="0"/>
            <a:ext cx="939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424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ue Section Break Globe">
    <p:bg>
      <p:bgPr>
        <a:solidFill>
          <a:srgbClr val="0C507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A59DD4F-E182-4C5D-99EE-8546DFCDFB06}" type="slidenum">
              <a:rPr lang="en-US" smtClean="0">
                <a:solidFill>
                  <a:schemeClr val="bg1"/>
                </a:solidFill>
              </a:rPr>
              <a:pPr>
                <a:defRPr/>
              </a:pPr>
              <a:t>‹#›</a:t>
            </a:fld>
            <a:endParaRPr lang="en-US" dirty="0">
              <a:solidFill>
                <a:schemeClr val="bg1"/>
              </a:solidFill>
            </a:endParaRPr>
          </a:p>
        </p:txBody>
      </p:sp>
      <p:pic>
        <p:nvPicPr>
          <p:cNvPr id="5" name="Picture 4"/>
          <p:cNvPicPr>
            <a:picLocks noChangeAspect="1"/>
          </p:cNvPicPr>
          <p:nvPr userDrawn="1"/>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r="11483" b="12300"/>
          <a:stretch/>
        </p:blipFill>
        <p:spPr>
          <a:xfrm>
            <a:off x="2794000" y="1"/>
            <a:ext cx="9398000" cy="6858000"/>
          </a:xfrm>
          <a:prstGeom prst="rect">
            <a:avLst/>
          </a:prstGeom>
        </p:spPr>
      </p:pic>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64259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Orange Section Break Globe">
    <p:bg>
      <p:bgPr>
        <a:solidFill>
          <a:srgbClr val="F47C2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537" r="11487" b="11830"/>
          <a:stretch/>
        </p:blipFill>
        <p:spPr>
          <a:xfrm>
            <a:off x="2737728" y="-28136"/>
            <a:ext cx="9454273" cy="6894157"/>
          </a:xfrm>
          <a:prstGeom prst="rect">
            <a:avLst/>
          </a:prstGeom>
          <a:noFill/>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9AE4205-12B2-437C-BCF8-40BB966767BD}"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68308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2B933478-E37D-4C13-AB2E-E14A594C7DA5}"/>
              </a:ext>
            </a:extLst>
          </p:cNvPr>
          <p:cNvGrpSpPr/>
          <p:nvPr/>
        </p:nvGrpSpPr>
        <p:grpSpPr>
          <a:xfrm>
            <a:off x="2368535" y="6314632"/>
            <a:ext cx="8805653" cy="367116"/>
            <a:chOff x="1557326" y="6333682"/>
            <a:chExt cx="6604240" cy="367116"/>
          </a:xfrm>
        </p:grpSpPr>
        <p:sp>
          <p:nvSpPr>
            <p:cNvPr id="16" name="TextBox 15">
              <a:extLst>
                <a:ext uri="{FF2B5EF4-FFF2-40B4-BE49-F238E27FC236}">
                  <a16:creationId xmlns:a16="http://schemas.microsoft.com/office/drawing/2014/main" id="{A8997F6B-BE5B-4EAE-A0E9-99B91F1117A1}"/>
                </a:ext>
              </a:extLst>
            </p:cNvPr>
            <p:cNvSpPr txBox="1"/>
            <p:nvPr/>
          </p:nvSpPr>
          <p:spPr>
            <a:xfrm>
              <a:off x="7474840" y="6407962"/>
              <a:ext cx="686726" cy="246221"/>
            </a:xfrm>
            <a:prstGeom prst="rect">
              <a:avLst/>
            </a:prstGeom>
            <a:noFill/>
          </p:spPr>
          <p:txBody>
            <a:bodyPr wrap="none" rtlCol="0">
              <a:spAutoFit/>
            </a:bodyPr>
            <a:lstStyle/>
            <a:p>
              <a:pPr algn="l"/>
              <a:r>
                <a:rPr lang="en-US" sz="1000" b="1" dirty="0">
                  <a:solidFill>
                    <a:srgbClr val="002156"/>
                  </a:solidFill>
                </a:rPr>
                <a:t>#PEPFAR15</a:t>
              </a:r>
            </a:p>
          </p:txBody>
        </p:sp>
        <p:pic>
          <p:nvPicPr>
            <p:cNvPr id="17" name="Picture 16">
              <a:extLst>
                <a:ext uri="{FF2B5EF4-FFF2-40B4-BE49-F238E27FC236}">
                  <a16:creationId xmlns:a16="http://schemas.microsoft.com/office/drawing/2014/main" id="{9A96B8EC-6D43-4A3C-8559-B384F313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26" y="6333682"/>
              <a:ext cx="6007164" cy="367116"/>
            </a:xfrm>
            <a:prstGeom prst="rect">
              <a:avLst/>
            </a:prstGeom>
          </p:spPr>
        </p:pic>
      </p:grpSp>
    </p:spTree>
    <p:extLst>
      <p:ext uri="{BB962C8B-B14F-4D97-AF65-F5344CB8AC3E}">
        <p14:creationId xmlns:p14="http://schemas.microsoft.com/office/powerpoint/2010/main" val="5162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Orange Section Break Globe">
    <p:bg>
      <p:bgPr>
        <a:solidFill>
          <a:srgbClr val="00997C"/>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1637" r="9734" b="10648"/>
          <a:stretch>
            <a:fillRect/>
          </a:stretch>
        </p:blipFill>
        <p:spPr bwMode="auto">
          <a:xfrm>
            <a:off x="2922588" y="0"/>
            <a:ext cx="92487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A3E2FB0-5921-487A-9A2F-84DBC7E78F84}"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6017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Break Ribbon Re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6108" r="20264" b="17934"/>
          <a:stretch>
            <a:fillRect/>
          </a:stretch>
        </p:blipFill>
        <p:spPr bwMode="auto">
          <a:xfrm>
            <a:off x="6384925" y="-23813"/>
            <a:ext cx="580707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84162FE-4DA6-4F74-A888-603A5F68C17A}"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68381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Break Ribbon Dark Red">
    <p:bg>
      <p:bgPr>
        <a:solidFill>
          <a:srgbClr val="A91F2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3323" r="15227" b="19218"/>
          <a:stretch>
            <a:fillRect/>
          </a:stretch>
        </p:blipFill>
        <p:spPr bwMode="auto">
          <a:xfrm>
            <a:off x="6907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DD8E126-28CD-4391-AD58-98C50DD86357}"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5935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Break Dark Red Ribbon Reversed">
    <p:bg>
      <p:bgPr>
        <a:solidFill>
          <a:srgbClr val="C32327"/>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3323" r="15227" b="19218"/>
          <a:stretch>
            <a:fillRect/>
          </a:stretch>
        </p:blipFill>
        <p:spPr bwMode="auto">
          <a:xfrm>
            <a:off x="6907213" y="0"/>
            <a:ext cx="52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FCBF0BD-80D7-4AFA-A048-A72B00C0573A}"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8252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Break Ribbon Red Reverse">
    <p:bg>
      <p:bgPr>
        <a:solidFill>
          <a:srgbClr val="C5706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2625" r="16277" b="18381"/>
          <a:stretch>
            <a:fillRect/>
          </a:stretch>
        </p:blipFill>
        <p:spPr bwMode="auto">
          <a:xfrm>
            <a:off x="6858000" y="-19050"/>
            <a:ext cx="5308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DA77E2D-331A-4478-86A7-63BF2B3D4824}" type="slidenum">
              <a:rPr lang="en-US" smtClean="0">
                <a:solidFill>
                  <a:schemeClr val="bg1"/>
                </a:solidFill>
              </a:rPr>
              <a:pPr>
                <a:defRPr/>
              </a:pPr>
              <a:t>‹#›</a:t>
            </a:fld>
            <a:endParaRPr lang="en-US" dirty="0">
              <a:solidFill>
                <a:schemeClr val="bg1"/>
              </a:solidFill>
            </a:endParaRPr>
          </a:p>
        </p:txBody>
      </p:sp>
      <p:sp>
        <p:nvSpPr>
          <p:cNvPr id="6" name="TextBox 5"/>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9" name="Text Placeholder 9"/>
          <p:cNvSpPr>
            <a:spLocks noGrp="1"/>
          </p:cNvSpPr>
          <p:nvPr>
            <p:ph type="body" sz="quarter" idx="13"/>
          </p:nvPr>
        </p:nvSpPr>
        <p:spPr>
          <a:xfrm>
            <a:off x="230020" y="2705444"/>
            <a:ext cx="11690843" cy="456949"/>
          </a:xfrm>
          <a:prstGeom prst="rect">
            <a:avLst/>
          </a:prstGeom>
        </p:spPr>
        <p:txBody>
          <a:bodyPr lIns="0" tIns="0" rIns="0" bIns="0">
            <a:noAutofit/>
          </a:bodyPr>
          <a:lstStyle>
            <a:lvl1pPr marL="0" indent="0">
              <a:buFontTx/>
              <a:buNone/>
              <a:defRPr sz="66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72547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Break Ribbon Informal Dark Red">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p:cNvPicPr>
            <a:picLocks noChangeAspect="1"/>
          </p:cNvPicPr>
          <p:nvPr userDrawn="1"/>
        </p:nvPicPr>
        <p:blipFill rotWithShape="1">
          <a:blip r:embed="rId3"/>
          <a:srcRect l="22941" t="288" b="11354"/>
          <a:stretch/>
        </p:blipFill>
        <p:spPr>
          <a:xfrm>
            <a:off x="0" y="19050"/>
            <a:ext cx="8958263" cy="6819900"/>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ED7B6D-791C-4138-B06A-8760A1D43D09}" type="slidenum">
              <a:rPr lang="en-US" smtClean="0">
                <a:solidFill>
                  <a:schemeClr val="bg1"/>
                </a:solidFill>
              </a:rPr>
              <a:pPr>
                <a:defRPr/>
              </a:pPr>
              <a:t>‹#›</a:t>
            </a:fld>
            <a:endParaRPr lang="en-US" dirty="0">
              <a:solidFill>
                <a:schemeClr val="bg1"/>
              </a:solidFill>
            </a:endParaRPr>
          </a:p>
        </p:txBody>
      </p:sp>
      <p:sp>
        <p:nvSpPr>
          <p:cNvPr id="7" name="TextBox 6"/>
          <p:cNvSpPr txBox="1">
            <a:spLocks noChangeArrowheads="1"/>
          </p:cNvSpPr>
          <p:nvPr userDrawn="1"/>
        </p:nvSpPr>
        <p:spPr bwMode="auto">
          <a:xfrm>
            <a:off x="5484813" y="6459538"/>
            <a:ext cx="9159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1000" b="1">
                <a:solidFill>
                  <a:schemeClr val="bg1"/>
                </a:solidFill>
              </a:rPr>
              <a:t>#PEPFAR15</a:t>
            </a:r>
          </a:p>
        </p:txBody>
      </p:sp>
      <p:sp>
        <p:nvSpPr>
          <p:cNvPr id="16" name="Text Placeholder 9"/>
          <p:cNvSpPr>
            <a:spLocks noGrp="1"/>
          </p:cNvSpPr>
          <p:nvPr>
            <p:ph type="body" sz="quarter" idx="13"/>
          </p:nvPr>
        </p:nvSpPr>
        <p:spPr>
          <a:xfrm>
            <a:off x="5461000" y="3883182"/>
            <a:ext cx="6426200" cy="818807"/>
          </a:xfrm>
          <a:prstGeom prst="rect">
            <a:avLst/>
          </a:prstGeom>
        </p:spPr>
        <p:txBody>
          <a:bodyPr lIns="0" tIns="0" rIns="0" bIns="0">
            <a:noAutofit/>
          </a:bodyPr>
          <a:lstStyle>
            <a:lvl1pPr marL="0" indent="0">
              <a:buFontTx/>
              <a:buNone/>
              <a:defRPr sz="40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37420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6" descr="PEPFAR 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9425" y="6049963"/>
            <a:ext cx="21605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334963" y="188913"/>
            <a:ext cx="11617325" cy="6480175"/>
          </a:xfrm>
          <a:prstGeom prst="rect">
            <a:avLst/>
          </a:prstGeom>
          <a:no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8531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0"/>
          </p:nvPr>
        </p:nvSpPr>
        <p:spPr>
          <a:xfrm>
            <a:off x="2639484" y="6382022"/>
            <a:ext cx="2305051" cy="287338"/>
          </a:xfrm>
          <a:prstGeom prst="rect">
            <a:avLst/>
          </a:prstGeom>
        </p:spPr>
        <p:txBody>
          <a:bodyPr>
            <a:noAutofit/>
          </a:bodyPr>
          <a:lstStyle>
            <a:lvl1pPr marL="0" indent="0">
              <a:buNone/>
              <a:defRPr sz="1200" i="1"/>
            </a:lvl1pPr>
          </a:lstStyle>
          <a:p>
            <a:pPr lvl="0"/>
            <a:r>
              <a:rPr lang="en-US"/>
              <a:t>Edit Master text styles</a:t>
            </a:r>
          </a:p>
        </p:txBody>
      </p:sp>
    </p:spTree>
    <p:extLst>
      <p:ext uri="{BB962C8B-B14F-4D97-AF65-F5344CB8AC3E}">
        <p14:creationId xmlns:p14="http://schemas.microsoft.com/office/powerpoint/2010/main" val="3354135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ontent Dark Blue Header">
    <p:spTree>
      <p:nvGrpSpPr>
        <p:cNvPr id="1" name=""/>
        <p:cNvGrpSpPr/>
        <p:nvPr/>
      </p:nvGrpSpPr>
      <p:grpSpPr>
        <a:xfrm>
          <a:off x="0" y="0"/>
          <a:ext cx="0" cy="0"/>
          <a:chOff x="0" y="0"/>
          <a:chExt cx="0" cy="0"/>
        </a:xfrm>
      </p:grpSpPr>
      <p:sp>
        <p:nvSpPr>
          <p:cNvPr id="5" name="Rectangle 4"/>
          <p:cNvSpPr/>
          <p:nvPr/>
        </p:nvSpPr>
        <p:spPr>
          <a:xfrm>
            <a:off x="0" y="2"/>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D6E352A5-69B0-446C-99DD-DD60B9790598}"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sp>
        <p:nvSpPr>
          <p:cNvPr id="9" name="Text Placeholder 9"/>
          <p:cNvSpPr>
            <a:spLocks noGrp="1"/>
          </p:cNvSpPr>
          <p:nvPr>
            <p:ph type="body" sz="quarter" idx="13"/>
          </p:nvPr>
        </p:nvSpPr>
        <p:spPr>
          <a:xfrm>
            <a:off x="230021" y="203818"/>
            <a:ext cx="11690843" cy="332399"/>
          </a:xfrm>
          <a:prstGeom prst="rect">
            <a:avLst/>
          </a:prstGeom>
        </p:spPr>
        <p:txBody>
          <a:bodyPr lIns="0" tIns="0" rIns="0" bIns="0">
            <a:sp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6" y="958049"/>
            <a:ext cx="11614149" cy="1752275"/>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6">
            <a:extLst>
              <a:ext uri="{FF2B5EF4-FFF2-40B4-BE49-F238E27FC236}">
                <a16:creationId xmlns:a16="http://schemas.microsoft.com/office/drawing/2014/main" id="{5A4A7433-CCB7-4EDA-BB1F-FE065E0274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858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userDrawn="1"/>
        </p:nvSpPr>
        <p:spPr>
          <a:xfrm>
            <a:off x="-21523"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4536911" y="-19049"/>
            <a:ext cx="7655091" cy="6877050"/>
          </a:xfrm>
          <a:prstGeom prst="rect">
            <a:avLst/>
          </a:prstGeom>
          <a:blipFill dpi="0" rotWithShape="1">
            <a:blip r:embed="rId4">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descr="PEPFAR-Logo-Color-Tagline-Transparent-White.gi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88925" y="228600"/>
            <a:ext cx="42481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5494335" y="6416677"/>
            <a:ext cx="12033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1400" b="1">
                <a:solidFill>
                  <a:schemeClr val="bg1"/>
                </a:solidFill>
              </a:rPr>
              <a:t>#PEPFAR15</a:t>
            </a:r>
          </a:p>
        </p:txBody>
      </p:sp>
      <p:sp>
        <p:nvSpPr>
          <p:cNvPr id="8" name="Text Placeholder 21"/>
          <p:cNvSpPr>
            <a:spLocks noGrp="1"/>
          </p:cNvSpPr>
          <p:nvPr>
            <p:ph type="body" sz="quarter" idx="10"/>
          </p:nvPr>
        </p:nvSpPr>
        <p:spPr>
          <a:xfrm>
            <a:off x="312901" y="4145966"/>
            <a:ext cx="11266635" cy="369332"/>
          </a:xfrm>
          <a:prstGeom prst="rect">
            <a:avLst/>
          </a:prstGeom>
        </p:spPr>
        <p:txBody>
          <a:bodyPr anchor="ctr" anchorCtr="0">
            <a:spAutoFit/>
          </a:bodyPr>
          <a:lstStyle>
            <a:lvl1pPr marL="0" indent="0" algn="l">
              <a:buNone/>
              <a:defRPr sz="20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88760" y="2518639"/>
            <a:ext cx="11598441" cy="1573072"/>
          </a:xfrm>
          <a:prstGeom prst="rect">
            <a:avLst/>
          </a:prstGeom>
        </p:spPr>
        <p:txBody>
          <a:bodyPr anchor="ctr" anchorCtr="0">
            <a:noAutofit/>
          </a:bodyPr>
          <a:lstStyle>
            <a:lvl1pPr algn="l">
              <a:defRPr sz="5400">
                <a:solidFill>
                  <a:schemeClr val="bg1"/>
                </a:solidFill>
                <a:latin typeface="+mj-lt"/>
              </a:defRPr>
            </a:lvl1pPr>
          </a:lstStyle>
          <a:p>
            <a:r>
              <a:rPr lang="en-US" dirty="0"/>
              <a:t>Click to edit Master title style</a:t>
            </a:r>
          </a:p>
        </p:txBody>
      </p:sp>
      <p:pic>
        <p:nvPicPr>
          <p:cNvPr id="13" name="Picture 6">
            <a:extLst>
              <a:ext uri="{FF2B5EF4-FFF2-40B4-BE49-F238E27FC236}">
                <a16:creationId xmlns:a16="http://schemas.microsoft.com/office/drawing/2014/main" id="{776A4121-01B2-4AE4-8486-2E2BCD285D6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7663" y="5969000"/>
            <a:ext cx="11496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39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5695D869-0F35-46EF-98CA-2BAB4C0A0332}"/>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4" descr="PEPFAR-Logo-Color-Tagline-Transparent-White.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71925" y="784225"/>
            <a:ext cx="42481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5494335" y="6416677"/>
            <a:ext cx="120332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1400" b="1">
                <a:solidFill>
                  <a:schemeClr val="bg1"/>
                </a:solidFill>
              </a:rPr>
              <a:t>#PEPFAR15</a:t>
            </a:r>
          </a:p>
        </p:txBody>
      </p:sp>
      <p:sp>
        <p:nvSpPr>
          <p:cNvPr id="9" name="Title 16"/>
          <p:cNvSpPr>
            <a:spLocks noGrp="1"/>
          </p:cNvSpPr>
          <p:nvPr>
            <p:ph type="title"/>
          </p:nvPr>
        </p:nvSpPr>
        <p:spPr>
          <a:xfrm>
            <a:off x="559330" y="2594151"/>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dirty="0"/>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06420"/>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2" name="Picture 6">
            <a:extLst>
              <a:ext uri="{FF2B5EF4-FFF2-40B4-BE49-F238E27FC236}">
                <a16:creationId xmlns:a16="http://schemas.microsoft.com/office/drawing/2014/main" id="{604C8EB3-DB29-4964-BE87-ABE7622AE63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7663" y="5969000"/>
            <a:ext cx="11496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9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sp>
        <p:nvSpPr>
          <p:cNvPr id="12" name="Text Placeholder 13"/>
          <p:cNvSpPr>
            <a:spLocks noGrp="1"/>
          </p:cNvSpPr>
          <p:nvPr>
            <p:ph type="body" sz="quarter" idx="14"/>
          </p:nvPr>
        </p:nvSpPr>
        <p:spPr>
          <a:xfrm>
            <a:off x="267535" y="958048"/>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2B933478-E37D-4C13-AB2E-E14A594C7DA5}"/>
              </a:ext>
            </a:extLst>
          </p:cNvPr>
          <p:cNvGrpSpPr/>
          <p:nvPr/>
        </p:nvGrpSpPr>
        <p:grpSpPr>
          <a:xfrm>
            <a:off x="2368535" y="6314632"/>
            <a:ext cx="8805653" cy="367116"/>
            <a:chOff x="1557326" y="6333682"/>
            <a:chExt cx="6604240" cy="367116"/>
          </a:xfrm>
        </p:grpSpPr>
        <p:sp>
          <p:nvSpPr>
            <p:cNvPr id="16" name="TextBox 15">
              <a:extLst>
                <a:ext uri="{FF2B5EF4-FFF2-40B4-BE49-F238E27FC236}">
                  <a16:creationId xmlns:a16="http://schemas.microsoft.com/office/drawing/2014/main" id="{A8997F6B-BE5B-4EAE-A0E9-99B91F1117A1}"/>
                </a:ext>
              </a:extLst>
            </p:cNvPr>
            <p:cNvSpPr txBox="1"/>
            <p:nvPr/>
          </p:nvSpPr>
          <p:spPr>
            <a:xfrm>
              <a:off x="7474840" y="6407962"/>
              <a:ext cx="686726" cy="246221"/>
            </a:xfrm>
            <a:prstGeom prst="rect">
              <a:avLst/>
            </a:prstGeom>
            <a:noFill/>
          </p:spPr>
          <p:txBody>
            <a:bodyPr wrap="none" rtlCol="0">
              <a:spAutoFit/>
            </a:bodyPr>
            <a:lstStyle/>
            <a:p>
              <a:pPr algn="l"/>
              <a:r>
                <a:rPr lang="en-US" sz="1000" b="1" dirty="0">
                  <a:solidFill>
                    <a:srgbClr val="002156"/>
                  </a:solidFill>
                </a:rPr>
                <a:t>#PEPFAR15</a:t>
              </a:r>
            </a:p>
          </p:txBody>
        </p:sp>
        <p:pic>
          <p:nvPicPr>
            <p:cNvPr id="17" name="Picture 16">
              <a:extLst>
                <a:ext uri="{FF2B5EF4-FFF2-40B4-BE49-F238E27FC236}">
                  <a16:creationId xmlns:a16="http://schemas.microsoft.com/office/drawing/2014/main" id="{9A96B8EC-6D43-4A3C-8559-B384F3131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26" y="6333682"/>
              <a:ext cx="6007164" cy="367116"/>
            </a:xfrm>
            <a:prstGeom prst="rect">
              <a:avLst/>
            </a:prstGeom>
          </p:spPr>
        </p:pic>
      </p:grpSp>
    </p:spTree>
    <p:extLst>
      <p:ext uri="{BB962C8B-B14F-4D97-AF65-F5344CB8AC3E}">
        <p14:creationId xmlns:p14="http://schemas.microsoft.com/office/powerpoint/2010/main" val="38020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losing Slide Tw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5695D869-0F35-46EF-98CA-2BAB4C0A0332}"/>
              </a:ext>
            </a:extLst>
          </p:cNvPr>
          <p:cNvSpPr/>
          <p:nvPr userDrawn="1"/>
        </p:nvSpPr>
        <p:spPr>
          <a:xfrm>
            <a:off x="-50800"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8638" y="1019175"/>
            <a:ext cx="35147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6"/>
          <p:cNvSpPr>
            <a:spLocks noGrp="1"/>
          </p:cNvSpPr>
          <p:nvPr>
            <p:ph type="title"/>
          </p:nvPr>
        </p:nvSpPr>
        <p:spPr>
          <a:xfrm>
            <a:off x="559330" y="2657522"/>
            <a:ext cx="11073343" cy="1573072"/>
          </a:xfrm>
          <a:prstGeom prst="rect">
            <a:avLst/>
          </a:prstGeom>
        </p:spPr>
        <p:txBody>
          <a:bodyPr anchor="ctr" anchorCtr="0">
            <a:noAutofit/>
          </a:bodyPr>
          <a:lstStyle>
            <a:lvl1pPr algn="ctr">
              <a:defRPr sz="4800">
                <a:solidFill>
                  <a:schemeClr val="bg1"/>
                </a:solidFill>
                <a:latin typeface="+mj-lt"/>
              </a:defRPr>
            </a:lvl1pPr>
          </a:lstStyle>
          <a:p>
            <a:r>
              <a:rPr lang="en-US" dirty="0"/>
              <a:t>Click to edit Master title style</a:t>
            </a:r>
          </a:p>
        </p:txBody>
      </p:sp>
      <p:sp>
        <p:nvSpPr>
          <p:cNvPr id="6" name="Text Placeholder 21">
            <a:extLst>
              <a:ext uri="{FF2B5EF4-FFF2-40B4-BE49-F238E27FC236}">
                <a16:creationId xmlns:a16="http://schemas.microsoft.com/office/drawing/2014/main" id="{D6920526-4347-4B09-A80C-37F27810E51E}"/>
              </a:ext>
            </a:extLst>
          </p:cNvPr>
          <p:cNvSpPr>
            <a:spLocks noGrp="1"/>
          </p:cNvSpPr>
          <p:nvPr>
            <p:ph type="body" sz="quarter" idx="10"/>
          </p:nvPr>
        </p:nvSpPr>
        <p:spPr>
          <a:xfrm>
            <a:off x="279400" y="4269791"/>
            <a:ext cx="11633200" cy="369332"/>
          </a:xfrm>
          <a:prstGeom prst="rect">
            <a:avLst/>
          </a:prstGeom>
        </p:spPr>
        <p:txBody>
          <a:bodyPr wrap="square" anchor="ctr" anchorCtr="0">
            <a:spAutoFit/>
          </a:bodyPr>
          <a:lstStyle>
            <a:lvl1pPr marL="0" indent="0" algn="ctr">
              <a:buNone/>
              <a:defRPr sz="2000">
                <a:solidFill>
                  <a:schemeClr val="bg1"/>
                </a:solidFill>
                <a:latin typeface="+mj-lt"/>
              </a:defRPr>
            </a:lvl1pPr>
          </a:lstStyle>
          <a:p>
            <a:pPr lvl="0"/>
            <a:r>
              <a:rPr lang="en-US"/>
              <a:t>Click to edit Master text styles</a:t>
            </a:r>
          </a:p>
        </p:txBody>
      </p:sp>
      <p:pic>
        <p:nvPicPr>
          <p:cNvPr id="12" name="Picture 6">
            <a:extLst>
              <a:ext uri="{FF2B5EF4-FFF2-40B4-BE49-F238E27FC236}">
                <a16:creationId xmlns:a16="http://schemas.microsoft.com/office/drawing/2014/main" id="{0EC31C42-CB55-4F11-A2BC-AE418F4178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7663" y="5969000"/>
            <a:ext cx="114966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20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ontent Red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chemeClr val="accent1"/>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8193EA0-1B51-4F99-8D23-B488B538DB6C}" type="slidenum">
              <a:rPr lang="en-US" smtClean="0"/>
              <a:pPr>
                <a:defRPr/>
              </a:pPr>
              <a:t>‹#›</a:t>
            </a:fld>
            <a:endParaRPr lang="en-US"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4">
            <a:extLst>
              <a:ext uri="{FF2B5EF4-FFF2-40B4-BE49-F238E27FC236}">
                <a16:creationId xmlns:a16="http://schemas.microsoft.com/office/drawing/2014/main" id="{7F3CC776-3F2B-4A20-A289-72E545BEEB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99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ontent Dark Blue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D09F8C0-924B-494E-ABBC-DE385FC5D863}" type="slidenum">
              <a:rPr lang="en-US" smtClean="0"/>
              <a:pPr>
                <a:defRPr/>
              </a:pPr>
              <a:t>‹#›</a:t>
            </a:fld>
            <a:endParaRPr lang="en-US"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6">
            <a:extLst>
              <a:ext uri="{FF2B5EF4-FFF2-40B4-BE49-F238E27FC236}">
                <a16:creationId xmlns:a16="http://schemas.microsoft.com/office/drawing/2014/main" id="{44EC3CA2-36DA-41C2-A40E-4F95B18720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29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ontent Blue Header">
    <p:spTree>
      <p:nvGrpSpPr>
        <p:cNvPr id="1" name=""/>
        <p:cNvGrpSpPr/>
        <p:nvPr/>
      </p:nvGrpSpPr>
      <p:grpSpPr>
        <a:xfrm>
          <a:off x="0" y="0"/>
          <a:ext cx="0" cy="0"/>
          <a:chOff x="0" y="0"/>
          <a:chExt cx="0" cy="0"/>
        </a:xfrm>
      </p:grpSpPr>
      <p:sp>
        <p:nvSpPr>
          <p:cNvPr id="5" name="Rectangle 4"/>
          <p:cNvSpPr/>
          <p:nvPr/>
        </p:nvSpPr>
        <p:spPr>
          <a:xfrm>
            <a:off x="0" y="0"/>
            <a:ext cx="12192000" cy="822325"/>
          </a:xfrm>
          <a:prstGeom prst="rect">
            <a:avLst/>
          </a:prstGeom>
          <a:solidFill>
            <a:schemeClr val="tx2"/>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3651F4-2525-4D0A-AAD4-653B6F301165}" type="slidenum">
              <a:rPr lang="en-US" smtClean="0"/>
              <a:pPr>
                <a:defRPr/>
              </a:pPr>
              <a:t>‹#›</a:t>
            </a:fld>
            <a:endParaRPr lang="en-US" dirty="0"/>
          </a:p>
        </p:txBody>
      </p:sp>
      <p:sp>
        <p:nvSpPr>
          <p:cNvPr id="9" name="Text Placeholder 9"/>
          <p:cNvSpPr>
            <a:spLocks noGrp="1"/>
          </p:cNvSpPr>
          <p:nvPr>
            <p:ph type="body" sz="quarter" idx="13"/>
          </p:nvPr>
        </p:nvSpPr>
        <p:spPr>
          <a:xfrm>
            <a:off x="230020" y="203817"/>
            <a:ext cx="11690843" cy="456949"/>
          </a:xfrm>
          <a:prstGeom prst="rect">
            <a:avLst/>
          </a:prstGeom>
        </p:spPr>
        <p:txBody>
          <a:bodyPr lIns="0" tIns="0" rIns="0" bIns="0">
            <a:spAutoFit/>
          </a:bodyPr>
          <a:lstStyle>
            <a:lvl1pPr marL="0" indent="0">
              <a:buFontTx/>
              <a:buNone/>
              <a:defRPr sz="32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dirty="0"/>
              <a:t>Click to edit Master text styles</a:t>
            </a:r>
          </a:p>
        </p:txBody>
      </p:sp>
      <p:sp>
        <p:nvSpPr>
          <p:cNvPr id="12" name="Text Placeholder 13"/>
          <p:cNvSpPr>
            <a:spLocks noGrp="1"/>
          </p:cNvSpPr>
          <p:nvPr>
            <p:ph type="body" sz="quarter" idx="14"/>
          </p:nvPr>
        </p:nvSpPr>
        <p:spPr>
          <a:xfrm>
            <a:off x="267535" y="958048"/>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4">
            <a:extLst>
              <a:ext uri="{FF2B5EF4-FFF2-40B4-BE49-F238E27FC236}">
                <a16:creationId xmlns:a16="http://schemas.microsoft.com/office/drawing/2014/main" id="{9EA91273-B2CB-4242-9123-1849FECB33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7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ntent Blank">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138" y="6289675"/>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8A317D0-C754-41B3-B410-75386CF6B790}"/>
              </a:ext>
            </a:extLst>
          </p:cNvPr>
          <p:cNvSpPr txBox="1">
            <a:spLocks/>
          </p:cNvSpPr>
          <p:nvPr userDrawn="1"/>
        </p:nvSpPr>
        <p:spPr>
          <a:xfrm>
            <a:off x="11530013" y="6488113"/>
            <a:ext cx="587375"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BF8DFC7-DB9E-48D4-998F-80E12303E601}" type="slidenum">
              <a:rPr lang="en-US" smtClean="0"/>
              <a:pPr>
                <a:defRPr/>
              </a:pPr>
              <a:t>‹#›</a:t>
            </a:fld>
            <a:endParaRPr lang="en-US" dirty="0"/>
          </a:p>
        </p:txBody>
      </p:sp>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13"/>
          <p:cNvSpPr>
            <a:spLocks noGrp="1"/>
          </p:cNvSpPr>
          <p:nvPr>
            <p:ph type="body" sz="quarter" idx="14"/>
          </p:nvPr>
        </p:nvSpPr>
        <p:spPr>
          <a:xfrm>
            <a:off x="267535" y="903456"/>
            <a:ext cx="11614149" cy="2370392"/>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1" name="Picture 6">
            <a:extLst>
              <a:ext uri="{FF2B5EF4-FFF2-40B4-BE49-F238E27FC236}">
                <a16:creationId xmlns:a16="http://schemas.microsoft.com/office/drawing/2014/main" id="{177E83CE-587A-400E-B325-0E5F6168A1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1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Highlighted Text Red">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6" name="Rectangle 5"/>
          <p:cNvSpPr/>
          <p:nvPr userDrawn="1"/>
        </p:nvSpPr>
        <p:spPr>
          <a:xfrm>
            <a:off x="244475" y="228600"/>
            <a:ext cx="11703050" cy="6429375"/>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t="2625" r="16277" b="18381"/>
          <a:stretch>
            <a:fillRect/>
          </a:stretch>
        </p:blipFill>
        <p:spPr bwMode="auto">
          <a:xfrm>
            <a:off x="6661150" y="254000"/>
            <a:ext cx="5307013"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FE2436A-85C0-4B78-B6A3-11F3BEB6E739}" type="slidenum">
              <a:rPr lang="en-US" smtClean="0">
                <a:solidFill>
                  <a:schemeClr val="bg1"/>
                </a:solidFill>
              </a:rPr>
              <a:pPr>
                <a:defRPr/>
              </a:pPr>
              <a:t>‹#›</a:t>
            </a:fld>
            <a:endParaRPr lang="en-US" dirty="0">
              <a:solidFill>
                <a:schemeClr val="bg1"/>
              </a:solidFill>
            </a:endParaRPr>
          </a:p>
        </p:txBody>
      </p:sp>
      <p:grpSp>
        <p:nvGrpSpPr>
          <p:cNvPr id="11" name="Group 10"/>
          <p:cNvGrpSpPr>
            <a:grpSpLocks/>
          </p:cNvGrpSpPr>
          <p:nvPr userDrawn="1"/>
        </p:nvGrpSpPr>
        <p:grpSpPr bwMode="auto">
          <a:xfrm>
            <a:off x="376238" y="6069013"/>
            <a:ext cx="1549400" cy="509587"/>
            <a:chOff x="282532" y="6069513"/>
            <a:chExt cx="1161871" cy="509109"/>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Text Placeholder 9"/>
          <p:cNvSpPr>
            <a:spLocks noGrp="1"/>
          </p:cNvSpPr>
          <p:nvPr>
            <p:ph type="body" sz="quarter" idx="13"/>
          </p:nvPr>
        </p:nvSpPr>
        <p:spPr>
          <a:xfrm>
            <a:off x="514355"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6">
            <a:extLst>
              <a:ext uri="{FF2B5EF4-FFF2-40B4-BE49-F238E27FC236}">
                <a16:creationId xmlns:a16="http://schemas.microsoft.com/office/drawing/2014/main" id="{B848B8E3-6D4B-4B6D-88EA-783BE80C23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06613" y="6425746"/>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31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Highlighted Text Dark Re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t="3323" r="15227" b="19218"/>
          <a:stretch>
            <a:fillRect/>
          </a:stretch>
        </p:blipFill>
        <p:spPr bwMode="auto">
          <a:xfrm>
            <a:off x="6672263" y="228600"/>
            <a:ext cx="52847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5"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531F2838-EF15-41BF-AC5C-253B061F4222}"/>
              </a:ext>
            </a:extLst>
          </p:cNvPr>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8" name="Rectangle 7">
            <a:extLst>
              <a:ext uri="{FF2B5EF4-FFF2-40B4-BE49-F238E27FC236}">
                <a16:creationId xmlns:a16="http://schemas.microsoft.com/office/drawing/2014/main" id="{D4A3224F-A668-4DDF-9098-5B34126D2F61}"/>
              </a:ext>
            </a:extLst>
          </p:cNvPr>
          <p:cNvSpPr/>
          <p:nvPr userDrawn="1"/>
        </p:nvSpPr>
        <p:spPr>
          <a:xfrm>
            <a:off x="244475" y="228600"/>
            <a:ext cx="11703050" cy="6429375"/>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Slide Number Placeholder 5">
            <a:extLst>
              <a:ext uri="{FF2B5EF4-FFF2-40B4-BE49-F238E27FC236}">
                <a16:creationId xmlns:a16="http://schemas.microsoft.com/office/drawing/2014/main" id="{F7854497-0703-4B9F-BCCB-96990A9F53F5}"/>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09825C7-9A31-4348-B751-513F1C10E429}" type="slidenum">
              <a:rPr lang="en-US" smtClean="0">
                <a:solidFill>
                  <a:schemeClr val="bg1"/>
                </a:solidFill>
              </a:rPr>
              <a:pPr>
                <a:defRPr/>
              </a:pPr>
              <a:t>‹#›</a:t>
            </a:fld>
            <a:endParaRPr lang="en-US" dirty="0">
              <a:solidFill>
                <a:schemeClr val="bg1"/>
              </a:solidFill>
            </a:endParaRPr>
          </a:p>
        </p:txBody>
      </p:sp>
      <p:grpSp>
        <p:nvGrpSpPr>
          <p:cNvPr id="11" name="Group 11"/>
          <p:cNvGrpSpPr>
            <a:grpSpLocks/>
          </p:cNvGrpSpPr>
          <p:nvPr userDrawn="1"/>
        </p:nvGrpSpPr>
        <p:grpSpPr bwMode="auto">
          <a:xfrm>
            <a:off x="376238" y="6069013"/>
            <a:ext cx="1549400" cy="509587"/>
            <a:chOff x="282532" y="6069513"/>
            <a:chExt cx="1161871" cy="509109"/>
          </a:xfrm>
        </p:grpSpPr>
        <p:pic>
          <p:nvPicPr>
            <p:cNvPr id="12"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14" name="Text Placeholder 9">
            <a:extLst>
              <a:ext uri="{FF2B5EF4-FFF2-40B4-BE49-F238E27FC236}">
                <a16:creationId xmlns:a16="http://schemas.microsoft.com/office/drawing/2014/main" id="{AC6E0F07-6304-445A-A9EF-5213FF7C57C7}"/>
              </a:ext>
            </a:extLst>
          </p:cNvPr>
          <p:cNvSpPr>
            <a:spLocks noGrp="1"/>
          </p:cNvSpPr>
          <p:nvPr>
            <p:ph type="body" sz="quarter" idx="13"/>
          </p:nvPr>
        </p:nvSpPr>
        <p:spPr>
          <a:xfrm>
            <a:off x="514355" y="594112"/>
            <a:ext cx="6650219" cy="3253988"/>
          </a:xfrm>
          <a:prstGeom prst="rect">
            <a:avLst/>
          </a:prstGeom>
        </p:spPr>
        <p:txBody>
          <a:bodyPr lIns="0" tIns="0" rIns="0" bIns="0">
            <a:noAutofit/>
          </a:bodyPr>
          <a:lstStyle>
            <a:lvl1pPr marL="0" indent="0" algn="l">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5" name="Picture 6">
            <a:extLst>
              <a:ext uri="{FF2B5EF4-FFF2-40B4-BE49-F238E27FC236}">
                <a16:creationId xmlns:a16="http://schemas.microsoft.com/office/drawing/2014/main" id="{2247AF46-C287-43A8-8674-57AE01FEEE4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06613" y="6442075"/>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Highlighted Text Dark Blue">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sp>
        <p:nvSpPr>
          <p:cNvPr id="6" name="Rectangle 5"/>
          <p:cNvSpPr/>
          <p:nvPr userDrawn="1"/>
        </p:nvSpPr>
        <p:spPr>
          <a:xfrm>
            <a:off x="244475" y="228600"/>
            <a:ext cx="11703050" cy="6429375"/>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5DE9AC3-421F-43F5-86E2-E772BB32F7AE}" type="slidenum">
              <a:rPr lang="en-US" smtClean="0">
                <a:solidFill>
                  <a:schemeClr val="tx1"/>
                </a:solidFill>
              </a:rPr>
              <a:pPr>
                <a:defRPr/>
              </a:pPr>
              <a:t>‹#›</a:t>
            </a:fld>
            <a:endParaRPr lang="en-US" dirty="0">
              <a:solidFill>
                <a:schemeClr val="tx1"/>
              </a:solidFill>
            </a:endParaRPr>
          </a:p>
        </p:txBody>
      </p:sp>
      <p:grpSp>
        <p:nvGrpSpPr>
          <p:cNvPr id="10" name="Group 9"/>
          <p:cNvGrpSpPr>
            <a:grpSpLocks/>
          </p:cNvGrpSpPr>
          <p:nvPr userDrawn="1"/>
        </p:nvGrpSpPr>
        <p:grpSpPr bwMode="auto">
          <a:xfrm>
            <a:off x="376238" y="6069013"/>
            <a:ext cx="1549400" cy="509587"/>
            <a:chOff x="282532" y="6069513"/>
            <a:chExt cx="1161871" cy="509109"/>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Text Placeholder 9"/>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Picture 6">
            <a:extLst>
              <a:ext uri="{FF2B5EF4-FFF2-40B4-BE49-F238E27FC236}">
                <a16:creationId xmlns:a16="http://schemas.microsoft.com/office/drawing/2014/main" id="{2E153289-D1EE-482F-9424-CD94D540505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7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ighlighted Tex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8ED9CC-EC29-474A-BF5D-6F22A85DF475}"/>
              </a:ext>
            </a:extLst>
          </p:cNvPr>
          <p:cNvSpPr/>
          <p:nvPr userDrawn="1"/>
        </p:nvSpPr>
        <p:spPr>
          <a:xfrm>
            <a:off x="244475" y="228600"/>
            <a:ext cx="11703050" cy="6429375"/>
          </a:xfrm>
          <a:prstGeom prst="rect">
            <a:avLst/>
          </a:prstGeom>
          <a:noFill/>
          <a:ln w="53975">
            <a:solidFill>
              <a:srgbClr val="941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lide Number Placeholder 5">
            <a:extLst>
              <a:ext uri="{FF2B5EF4-FFF2-40B4-BE49-F238E27FC236}">
                <a16:creationId xmlns:a16="http://schemas.microsoft.com/office/drawing/2014/main" id="{CAC1447D-C6DE-4878-B85B-D3F61AFE59A2}"/>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078D94C-284F-4AF3-BB0B-E4D02E45942B}" type="slidenum">
              <a:rPr lang="en-US" smtClean="0">
                <a:solidFill>
                  <a:schemeClr val="tx1"/>
                </a:solidFill>
              </a:rPr>
              <a:pPr>
                <a:defRPr/>
              </a:pPr>
              <a:t>‹#›</a:t>
            </a:fld>
            <a:endParaRPr lang="en-US" dirty="0">
              <a:solidFill>
                <a:schemeClr val="tx1"/>
              </a:solidFill>
            </a:endParaRPr>
          </a:p>
        </p:txBody>
      </p:sp>
      <p:grpSp>
        <p:nvGrpSpPr>
          <p:cNvPr id="6" name="Group 6"/>
          <p:cNvGrpSpPr>
            <a:grpSpLocks/>
          </p:cNvGrpSpPr>
          <p:nvPr userDrawn="1"/>
        </p:nvGrpSpPr>
        <p:grpSpPr bwMode="auto">
          <a:xfrm>
            <a:off x="376238" y="6069013"/>
            <a:ext cx="1549400" cy="509587"/>
            <a:chOff x="282532" y="6069513"/>
            <a:chExt cx="1161871" cy="509109"/>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19" name="Text Placeholder 9">
            <a:extLst>
              <a:ext uri="{FF2B5EF4-FFF2-40B4-BE49-F238E27FC236}">
                <a16:creationId xmlns:a16="http://schemas.microsoft.com/office/drawing/2014/main" id="{9134D89E-A812-4BBE-9DD0-F630B82FB2BC}"/>
              </a:ext>
            </a:extLst>
          </p:cNvPr>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9" name="Picture 6">
            <a:extLst>
              <a:ext uri="{FF2B5EF4-FFF2-40B4-BE49-F238E27FC236}">
                <a16:creationId xmlns:a16="http://schemas.microsoft.com/office/drawing/2014/main" id="{F71CCE0E-A0A8-4134-9E47-9B9742D8C2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06613" y="6507391"/>
            <a:ext cx="7978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17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Highlighted Text">
    <p:spTree>
      <p:nvGrpSpPr>
        <p:cNvPr id="1" name=""/>
        <p:cNvGrpSpPr/>
        <p:nvPr/>
      </p:nvGrpSpPr>
      <p:grpSpPr>
        <a:xfrm>
          <a:off x="0" y="0"/>
          <a:ext cx="0" cy="0"/>
          <a:chOff x="0" y="0"/>
          <a:chExt cx="0" cy="0"/>
        </a:xfrm>
      </p:grpSpPr>
      <p:sp>
        <p:nvSpPr>
          <p:cNvPr id="3" name="AutoShape 3"/>
          <p:cNvSpPr>
            <a:spLocks noChangeAspect="1" noChangeArrowheads="1" noTextEdit="1"/>
          </p:cNvSpPr>
          <p:nvPr userDrawn="1"/>
        </p:nvSpPr>
        <p:spPr bwMode="auto">
          <a:xfrm>
            <a:off x="7186613" y="228600"/>
            <a:ext cx="470058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8" y="641667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22063" y="6399213"/>
            <a:ext cx="588962"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solidFill>
                <a:schemeClr val="bg1"/>
              </a:solidFill>
            </a:endParaRPr>
          </a:p>
        </p:txBody>
      </p:sp>
      <p:grpSp>
        <p:nvGrpSpPr>
          <p:cNvPr id="6" name="Group 6"/>
          <p:cNvGrpSpPr>
            <a:grpSpLocks/>
          </p:cNvGrpSpPr>
          <p:nvPr userDrawn="1"/>
        </p:nvGrpSpPr>
        <p:grpSpPr bwMode="auto">
          <a:xfrm>
            <a:off x="376238" y="6069013"/>
            <a:ext cx="1549400" cy="509587"/>
            <a:chOff x="282532" y="6069513"/>
            <a:chExt cx="1161871" cy="509109"/>
          </a:xfrm>
        </p:grpSpPr>
        <p:pic>
          <p:nvPicPr>
            <p:cNvPr id="7"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532" y="6270551"/>
              <a:ext cx="1161871" cy="30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325388" y="6069513"/>
              <a:ext cx="580936" cy="21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US" altLang="en-US" sz="800" b="1">
                  <a:solidFill>
                    <a:srgbClr val="0C507C"/>
                  </a:solidFill>
                </a:rPr>
                <a:t>#PEPFAR15</a:t>
              </a:r>
            </a:p>
          </p:txBody>
        </p:sp>
      </p:grpSp>
      <p:sp>
        <p:nvSpPr>
          <p:cNvPr id="9" name="Rectangle 8">
            <a:extLst>
              <a:ext uri="{FF2B5EF4-FFF2-40B4-BE49-F238E27FC236}">
                <a16:creationId xmlns:a16="http://schemas.microsoft.com/office/drawing/2014/main" id="{69292F26-0544-4997-8F11-29C97EF1AC77}"/>
              </a:ext>
            </a:extLst>
          </p:cNvPr>
          <p:cNvSpPr/>
          <p:nvPr userDrawn="1"/>
        </p:nvSpPr>
        <p:spPr>
          <a:xfrm>
            <a:off x="244475" y="228600"/>
            <a:ext cx="11703050" cy="6429375"/>
          </a:xfrm>
          <a:prstGeom prst="rect">
            <a:avLst/>
          </a:prstGeom>
          <a:noFill/>
          <a:ln w="53975">
            <a:solidFill>
              <a:srgbClr val="F47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lide Number Placeholder 5">
            <a:extLst>
              <a:ext uri="{FF2B5EF4-FFF2-40B4-BE49-F238E27FC236}">
                <a16:creationId xmlns:a16="http://schemas.microsoft.com/office/drawing/2014/main" id="{DEB4C34D-736B-4D3C-82D8-D7B4A98F5487}"/>
              </a:ext>
            </a:extLst>
          </p:cNvPr>
          <p:cNvSpPr txBox="1">
            <a:spLocks/>
          </p:cNvSpPr>
          <p:nvPr userDrawn="1"/>
        </p:nvSpPr>
        <p:spPr>
          <a:xfrm>
            <a:off x="11347450" y="6342063"/>
            <a:ext cx="588963" cy="365125"/>
          </a:xfrm>
          <a:prstGeom prst="rect">
            <a:avLst/>
          </a:prstGeom>
        </p:spPr>
        <p:txBody>
          <a:bodyPr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9C5B6FF-29AF-450C-A983-08D2AA578635}" type="slidenum">
              <a:rPr lang="en-US" smtClean="0">
                <a:solidFill>
                  <a:schemeClr val="tx1"/>
                </a:solidFill>
              </a:rPr>
              <a:pPr>
                <a:defRPr/>
              </a:pPr>
              <a:t>‹#›</a:t>
            </a:fld>
            <a:endParaRPr lang="en-US" dirty="0">
              <a:solidFill>
                <a:schemeClr val="tx1"/>
              </a:solidFill>
            </a:endParaRPr>
          </a:p>
        </p:txBody>
      </p:sp>
      <p:sp>
        <p:nvSpPr>
          <p:cNvPr id="20" name="Text Placeholder 9">
            <a:extLst>
              <a:ext uri="{FF2B5EF4-FFF2-40B4-BE49-F238E27FC236}">
                <a16:creationId xmlns:a16="http://schemas.microsoft.com/office/drawing/2014/main" id="{8D541357-2568-40F7-80E4-AC19AA14514B}"/>
              </a:ext>
            </a:extLst>
          </p:cNvPr>
          <p:cNvSpPr>
            <a:spLocks noGrp="1"/>
          </p:cNvSpPr>
          <p:nvPr>
            <p:ph type="body" sz="quarter" idx="13"/>
          </p:nvPr>
        </p:nvSpPr>
        <p:spPr>
          <a:xfrm>
            <a:off x="544048" y="594112"/>
            <a:ext cx="11103904" cy="3253988"/>
          </a:xfrm>
          <a:prstGeom prst="rect">
            <a:avLst/>
          </a:prstGeom>
        </p:spPr>
        <p:txBody>
          <a:bodyPr lIns="0" tIns="0" rIns="0" bIns="0">
            <a:noAutofit/>
          </a:bodyPr>
          <a:lstStyle>
            <a:lvl1pPr marL="0" indent="0" algn="ctr">
              <a:buFontTx/>
              <a:buNone/>
              <a:defRPr sz="660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3" name="Picture 8">
            <a:extLst>
              <a:ext uri="{FF2B5EF4-FFF2-40B4-BE49-F238E27FC236}">
                <a16:creationId xmlns:a16="http://schemas.microsoft.com/office/drawing/2014/main" id="{E8526511-42CB-44DE-A0E0-13DB0E528E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0738" y="6432550"/>
            <a:ext cx="801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39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5" y="903456"/>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D72000AA-0018-41D5-85F3-7A4469238B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69" y="6290311"/>
            <a:ext cx="1954292" cy="531323"/>
          </a:xfrm>
          <a:prstGeom prst="rect">
            <a:avLst/>
          </a:prstGeom>
        </p:spPr>
      </p:pic>
      <p:sp>
        <p:nvSpPr>
          <p:cNvPr id="12" name="Text Placeholder 3">
            <a:extLst>
              <a:ext uri="{FF2B5EF4-FFF2-40B4-BE49-F238E27FC236}">
                <a16:creationId xmlns:a16="http://schemas.microsoft.com/office/drawing/2014/main" id="{C8D218C0-BEA2-430D-A162-C87789DFDEFE}"/>
              </a:ext>
            </a:extLst>
          </p:cNvPr>
          <p:cNvSpPr>
            <a:spLocks noGrp="1"/>
          </p:cNvSpPr>
          <p:nvPr>
            <p:ph type="body" sz="quarter" idx="15"/>
          </p:nvPr>
        </p:nvSpPr>
        <p:spPr>
          <a:xfrm>
            <a:off x="228601" y="6020372"/>
            <a:ext cx="7732820" cy="154907"/>
          </a:xfrm>
          <a:prstGeom prst="rect">
            <a:avLst/>
          </a:prstGeom>
        </p:spPr>
        <p:txBody>
          <a:bodyPr lIns="0" tIns="0" rIns="0" bIns="0">
            <a:normAutofit/>
          </a:bodyPr>
          <a:lstStyle>
            <a:lvl1pPr marL="0" indent="0">
              <a:buFontTx/>
              <a:buNone/>
              <a:defRPr sz="800">
                <a:solidFill>
                  <a:schemeClr val="bg2">
                    <a:lumMod val="25000"/>
                  </a:schemeClr>
                </a:solidFill>
                <a:latin typeface="+mj-lt"/>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E8A317D0-C754-41B3-B410-75386CF6B790}"/>
              </a:ext>
            </a:extLst>
          </p:cNvPr>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grpSp>
        <p:nvGrpSpPr>
          <p:cNvPr id="17" name="Group 16">
            <a:extLst>
              <a:ext uri="{FF2B5EF4-FFF2-40B4-BE49-F238E27FC236}">
                <a16:creationId xmlns:a16="http://schemas.microsoft.com/office/drawing/2014/main" id="{5F0A9FFA-C7DB-4829-866C-93FC2256B71E}"/>
              </a:ext>
            </a:extLst>
          </p:cNvPr>
          <p:cNvGrpSpPr/>
          <p:nvPr/>
        </p:nvGrpSpPr>
        <p:grpSpPr>
          <a:xfrm>
            <a:off x="2368535" y="6314632"/>
            <a:ext cx="8805653" cy="367116"/>
            <a:chOff x="1557326" y="6333682"/>
            <a:chExt cx="6604240" cy="367116"/>
          </a:xfrm>
        </p:grpSpPr>
        <p:sp>
          <p:nvSpPr>
            <p:cNvPr id="19" name="TextBox 18">
              <a:extLst>
                <a:ext uri="{FF2B5EF4-FFF2-40B4-BE49-F238E27FC236}">
                  <a16:creationId xmlns:a16="http://schemas.microsoft.com/office/drawing/2014/main" id="{958E61BC-9B6D-40AC-8038-CE88FF73F4D7}"/>
                </a:ext>
              </a:extLst>
            </p:cNvPr>
            <p:cNvSpPr txBox="1"/>
            <p:nvPr/>
          </p:nvSpPr>
          <p:spPr>
            <a:xfrm>
              <a:off x="7474840" y="6407962"/>
              <a:ext cx="686726" cy="246221"/>
            </a:xfrm>
            <a:prstGeom prst="rect">
              <a:avLst/>
            </a:prstGeom>
            <a:noFill/>
          </p:spPr>
          <p:txBody>
            <a:bodyPr wrap="none" rtlCol="0">
              <a:spAutoFit/>
            </a:bodyPr>
            <a:lstStyle/>
            <a:p>
              <a:pPr algn="l"/>
              <a:r>
                <a:rPr lang="en-US" sz="1000" b="1" dirty="0">
                  <a:solidFill>
                    <a:srgbClr val="002156"/>
                  </a:solidFill>
                </a:rPr>
                <a:t>#PEPFAR15</a:t>
              </a:r>
            </a:p>
          </p:txBody>
        </p:sp>
        <p:pic>
          <p:nvPicPr>
            <p:cNvPr id="20" name="Picture 19">
              <a:extLst>
                <a:ext uri="{FF2B5EF4-FFF2-40B4-BE49-F238E27FC236}">
                  <a16:creationId xmlns:a16="http://schemas.microsoft.com/office/drawing/2014/main" id="{BCC74043-EF15-4F41-A762-D61DE8AA6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26" y="6333682"/>
              <a:ext cx="6007164" cy="367116"/>
            </a:xfrm>
            <a:prstGeom prst="rect">
              <a:avLst/>
            </a:prstGeom>
          </p:spPr>
        </p:pic>
      </p:grpSp>
    </p:spTree>
    <p:extLst>
      <p:ext uri="{BB962C8B-B14F-4D97-AF65-F5344CB8AC3E}">
        <p14:creationId xmlns:p14="http://schemas.microsoft.com/office/powerpoint/2010/main" val="123534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64">
          <p15:clr>
            <a:srgbClr val="FBAE40"/>
          </p15:clr>
        </p15:guide>
        <p15:guide id="4" pos="108">
          <p15:clr>
            <a:srgbClr val="FBAE40"/>
          </p15:clr>
        </p15:guide>
        <p15:guide id="5" orient="horz" pos="144">
          <p15:clr>
            <a:srgbClr val="FBAE40"/>
          </p15:clr>
        </p15:guide>
        <p15:guide id="6" orient="horz" pos="422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Dark Blue Header" userDrawn="1">
  <p:cSld name="5_Content Dark Blue Header">
    <p:spTree>
      <p:nvGrpSpPr>
        <p:cNvPr id="1" name="Shape 11"/>
        <p:cNvGrpSpPr/>
        <p:nvPr/>
      </p:nvGrpSpPr>
      <p:grpSpPr>
        <a:xfrm>
          <a:off x="0" y="0"/>
          <a:ext cx="0" cy="0"/>
          <a:chOff x="0" y="0"/>
          <a:chExt cx="0" cy="0"/>
        </a:xfrm>
      </p:grpSpPr>
      <p:sp>
        <p:nvSpPr>
          <p:cNvPr id="12" name="Google Shape;12;p2"/>
          <p:cNvSpPr/>
          <p:nvPr/>
        </p:nvSpPr>
        <p:spPr>
          <a:xfrm>
            <a:off x="0" y="2"/>
            <a:ext cx="12192000" cy="822325"/>
          </a:xfrm>
          <a:prstGeom prst="rect">
            <a:avLst/>
          </a:prstGeom>
          <a:solidFill>
            <a:srgbClr val="0C50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3" name="Google Shape;13;p2"/>
          <p:cNvPicPr preferRelativeResize="0"/>
          <p:nvPr/>
        </p:nvPicPr>
        <p:blipFill rotWithShape="1">
          <a:blip r:embed="rId2">
            <a:alphaModFix/>
          </a:blip>
          <a:srcRect/>
          <a:stretch/>
        </p:blipFill>
        <p:spPr>
          <a:xfrm>
            <a:off x="211139" y="6289677"/>
            <a:ext cx="1954212" cy="531813"/>
          </a:xfrm>
          <a:prstGeom prst="rect">
            <a:avLst/>
          </a:prstGeom>
          <a:noFill/>
          <a:ln>
            <a:noFill/>
          </a:ln>
        </p:spPr>
      </p:pic>
      <p:sp>
        <p:nvSpPr>
          <p:cNvPr id="14" name="Google Shape;14;p2"/>
          <p:cNvSpPr txBox="1"/>
          <p:nvPr/>
        </p:nvSpPr>
        <p:spPr>
          <a:xfrm>
            <a:off x="11530014" y="6488115"/>
            <a:ext cx="587375"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675" b="0" i="0" u="none" strike="noStrike" cap="none">
                <a:solidFill>
                  <a:srgbClr val="060606"/>
                </a:solidFill>
                <a:latin typeface="Arial"/>
                <a:ea typeface="Arial"/>
                <a:cs typeface="Arial"/>
                <a:sym typeface="Arial"/>
              </a:rPr>
              <a:t>‹#›</a:t>
            </a:fld>
            <a:endParaRPr sz="675" b="0" i="0" u="none" strike="noStrike" cap="none">
              <a:solidFill>
                <a:srgbClr val="060606"/>
              </a:solidFill>
              <a:latin typeface="Arial"/>
              <a:ea typeface="Arial"/>
              <a:cs typeface="Arial"/>
              <a:sym typeface="Arial"/>
            </a:endParaRPr>
          </a:p>
        </p:txBody>
      </p:sp>
      <p:sp>
        <p:nvSpPr>
          <p:cNvPr id="18" name="Google Shape;18;p2"/>
          <p:cNvSpPr txBox="1">
            <a:spLocks noGrp="1"/>
          </p:cNvSpPr>
          <p:nvPr>
            <p:ph type="body" idx="1"/>
          </p:nvPr>
        </p:nvSpPr>
        <p:spPr>
          <a:xfrm>
            <a:off x="230021" y="203818"/>
            <a:ext cx="11690843" cy="33239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body" idx="3"/>
          </p:nvPr>
        </p:nvSpPr>
        <p:spPr>
          <a:xfrm>
            <a:off x="267536" y="958049"/>
            <a:ext cx="11614149" cy="175227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050606"/>
              </a:buClr>
              <a:buSzPts val="1800"/>
              <a:buFont typeface="Arial"/>
              <a:buNone/>
              <a:defRPr sz="1800" b="0" i="0" u="none" strike="noStrike" cap="none">
                <a:solidFill>
                  <a:srgbClr val="050606"/>
                </a:solidFill>
                <a:latin typeface="Arial"/>
                <a:ea typeface="Arial"/>
                <a:cs typeface="Arial"/>
                <a:sym typeface="Arial"/>
              </a:defRPr>
            </a:lvl1pPr>
            <a:lvl2pPr marL="914400" marR="0" lvl="1" indent="-342900" algn="l" rtl="0">
              <a:lnSpc>
                <a:spcPct val="90000"/>
              </a:lnSpc>
              <a:spcBef>
                <a:spcPts val="375"/>
              </a:spcBef>
              <a:spcAft>
                <a:spcPts val="0"/>
              </a:spcAft>
              <a:buClr>
                <a:srgbClr val="050606"/>
              </a:buClr>
              <a:buSzPts val="1800"/>
              <a:buFont typeface="Arial"/>
              <a:buChar char="•"/>
              <a:defRPr sz="1800" b="0" i="0" u="none" strike="noStrike" cap="none">
                <a:solidFill>
                  <a:srgbClr val="050606"/>
                </a:solidFill>
                <a:latin typeface="Arial"/>
                <a:ea typeface="Arial"/>
                <a:cs typeface="Arial"/>
                <a:sym typeface="Arial"/>
              </a:defRPr>
            </a:lvl2pPr>
            <a:lvl3pPr marL="1371600" marR="0" lvl="2" indent="-342900" algn="l" rtl="0">
              <a:lnSpc>
                <a:spcPct val="90000"/>
              </a:lnSpc>
              <a:spcBef>
                <a:spcPts val="375"/>
              </a:spcBef>
              <a:spcAft>
                <a:spcPts val="0"/>
              </a:spcAft>
              <a:buClr>
                <a:srgbClr val="050606"/>
              </a:buClr>
              <a:buSzPts val="1800"/>
              <a:buFont typeface="Quattrocento Sans"/>
              <a:buChar char="–"/>
              <a:defRPr sz="1800" b="0" i="0" u="none" strike="noStrike" cap="none">
                <a:solidFill>
                  <a:srgbClr val="050606"/>
                </a:solidFill>
                <a:latin typeface="Arial"/>
                <a:ea typeface="Arial"/>
                <a:cs typeface="Arial"/>
                <a:sym typeface="Arial"/>
              </a:defRPr>
            </a:lvl3pPr>
            <a:lvl4pPr marL="1828800" marR="0" lvl="3" indent="-342900" algn="l" rtl="0">
              <a:lnSpc>
                <a:spcPct val="90000"/>
              </a:lnSpc>
              <a:spcBef>
                <a:spcPts val="375"/>
              </a:spcBef>
              <a:spcAft>
                <a:spcPts val="0"/>
              </a:spcAft>
              <a:buClr>
                <a:srgbClr val="050606"/>
              </a:buClr>
              <a:buSzPts val="1800"/>
              <a:buFont typeface="Noto Sans Symbols"/>
              <a:buChar char="▪"/>
              <a:defRPr sz="1800" b="0" i="0" u="none" strike="noStrike" cap="none">
                <a:solidFill>
                  <a:srgbClr val="050606"/>
                </a:solidFill>
                <a:latin typeface="Arial"/>
                <a:ea typeface="Arial"/>
                <a:cs typeface="Arial"/>
                <a:sym typeface="Arial"/>
              </a:defRPr>
            </a:lvl4pPr>
            <a:lvl5pPr marL="2286000" marR="0" lvl="4" indent="-342900" algn="l" rtl="0">
              <a:lnSpc>
                <a:spcPct val="90000"/>
              </a:lnSpc>
              <a:spcBef>
                <a:spcPts val="375"/>
              </a:spcBef>
              <a:spcAft>
                <a:spcPts val="0"/>
              </a:spcAft>
              <a:buClr>
                <a:srgbClr val="050606"/>
              </a:buClr>
              <a:buSzPts val="1800"/>
              <a:buFont typeface="Century Gothic"/>
              <a:buChar char="○"/>
              <a:defRPr sz="1800" b="0" i="0" u="none" strike="noStrike" cap="none">
                <a:solidFill>
                  <a:srgbClr val="050606"/>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11" name="Picture 6">
            <a:extLst>
              <a:ext uri="{FF2B5EF4-FFF2-40B4-BE49-F238E27FC236}">
                <a16:creationId xmlns:a16="http://schemas.microsoft.com/office/drawing/2014/main" id="{A0D63524-CCBF-463A-8E0D-DC75694F93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374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Content Dark Blue Header">
    <p:spTree>
      <p:nvGrpSpPr>
        <p:cNvPr id="1" name=""/>
        <p:cNvGrpSpPr/>
        <p:nvPr/>
      </p:nvGrpSpPr>
      <p:grpSpPr>
        <a:xfrm>
          <a:off x="0" y="0"/>
          <a:ext cx="0" cy="0"/>
          <a:chOff x="0" y="0"/>
          <a:chExt cx="0" cy="0"/>
        </a:xfrm>
      </p:grpSpPr>
      <p:sp>
        <p:nvSpPr>
          <p:cNvPr id="5" name="Rectangle 4"/>
          <p:cNvSpPr/>
          <p:nvPr/>
        </p:nvSpPr>
        <p:spPr>
          <a:xfrm>
            <a:off x="0" y="2"/>
            <a:ext cx="12192000" cy="822325"/>
          </a:xfrm>
          <a:prstGeom prst="rect">
            <a:avLst/>
          </a:prstGeom>
          <a:solidFill>
            <a:srgbClr val="0C507C"/>
          </a:solidFill>
          <a:ln w="12700">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9" y="6289677"/>
            <a:ext cx="19542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530014" y="6488115"/>
            <a:ext cx="587375" cy="365125"/>
          </a:xfrm>
          <a:prstGeom prst="rect">
            <a:avLst/>
          </a:prstGeom>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defTabSz="685800" eaLnBrk="1" hangingPunct="1">
              <a:defRPr/>
            </a:pPr>
            <a:fld id="{D6E352A5-69B0-446C-99DD-DD60B9790598}" type="slidenum">
              <a:rPr lang="en-US" altLang="en-US" sz="675" smtClean="0">
                <a:solidFill>
                  <a:srgbClr val="060606"/>
                </a:solidFill>
              </a:rPr>
              <a:pPr algn="r" defTabSz="685800" eaLnBrk="1" hangingPunct="1">
                <a:defRPr/>
              </a:pPr>
              <a:t>‹#›</a:t>
            </a:fld>
            <a:endParaRPr lang="en-US" altLang="en-US" sz="675">
              <a:solidFill>
                <a:srgbClr val="060606"/>
              </a:solidFill>
            </a:endParaRPr>
          </a:p>
        </p:txBody>
      </p:sp>
      <p:sp>
        <p:nvSpPr>
          <p:cNvPr id="9" name="Text Placeholder 9"/>
          <p:cNvSpPr>
            <a:spLocks noGrp="1"/>
          </p:cNvSpPr>
          <p:nvPr>
            <p:ph type="body" sz="quarter" idx="13"/>
          </p:nvPr>
        </p:nvSpPr>
        <p:spPr>
          <a:xfrm>
            <a:off x="230021" y="203818"/>
            <a:ext cx="11690843" cy="332399"/>
          </a:xfrm>
          <a:prstGeom prst="rect">
            <a:avLst/>
          </a:prstGeom>
        </p:spPr>
        <p:txBody>
          <a:bodyPr lIns="0" tIns="0" rIns="0" bIns="0">
            <a:spAutoFit/>
          </a:bodyPr>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3"/>
          <p:cNvSpPr>
            <a:spLocks noGrp="1"/>
          </p:cNvSpPr>
          <p:nvPr>
            <p:ph type="body" sz="quarter" idx="14"/>
          </p:nvPr>
        </p:nvSpPr>
        <p:spPr>
          <a:xfrm>
            <a:off x="267536" y="958049"/>
            <a:ext cx="11614149" cy="1752275"/>
          </a:xfrm>
          <a:prstGeom prst="rect">
            <a:avLst/>
          </a:prstGeom>
        </p:spPr>
        <p:txBody>
          <a:bodyPr lIns="0" tIns="0" rIns="0" bIns="0">
            <a:spAutoFit/>
          </a:bodyPr>
          <a:lstStyle>
            <a:lvl1pPr marL="0" indent="0">
              <a:buNone/>
              <a:defRPr sz="1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pic>
        <p:nvPicPr>
          <p:cNvPr id="13" name="Picture 4">
            <a:extLst>
              <a:ext uri="{FF2B5EF4-FFF2-40B4-BE49-F238E27FC236}">
                <a16:creationId xmlns:a16="http://schemas.microsoft.com/office/drawing/2014/main" id="{1D12AEBE-1507-43EA-9100-8F992B6BB7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68550" y="6315075"/>
            <a:ext cx="8008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56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Highlighted Text Dark Red">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t="3324" r="15227" b="19218"/>
          <a:stretch/>
        </p:blipFill>
        <p:spPr>
          <a:xfrm>
            <a:off x="6618759" y="240633"/>
            <a:ext cx="5284485" cy="6400800"/>
          </a:xfrm>
          <a:prstGeom prst="rect">
            <a:avLst/>
          </a:prstGeom>
        </p:spPr>
      </p:pic>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dirty="0">
              <a:solidFill>
                <a:schemeClr val="bg1"/>
              </a:solidFill>
            </a:endParaRPr>
          </a:p>
        </p:txBody>
      </p:sp>
      <p:sp>
        <p:nvSpPr>
          <p:cNvPr id="9" name="Text Placeholder 9"/>
          <p:cNvSpPr>
            <a:spLocks noGrp="1"/>
          </p:cNvSpPr>
          <p:nvPr>
            <p:ph type="body" sz="quarter" idx="13"/>
          </p:nvPr>
        </p:nvSpPr>
        <p:spPr>
          <a:xfrm>
            <a:off x="715781" y="594112"/>
            <a:ext cx="6650219" cy="3253988"/>
          </a:xfrm>
          <a:prstGeom prst="rect">
            <a:avLst/>
          </a:prstGeom>
        </p:spPr>
        <p:txBody>
          <a:bodyPr lIns="0" tIns="0" rIns="0" bIns="0">
            <a:noAutofit/>
          </a:bodyPr>
          <a:lstStyle>
            <a:lvl1pPr marL="0" indent="0" algn="l">
              <a:buFontTx/>
              <a:buNone/>
              <a:defRPr sz="495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Rectangle 2"/>
          <p:cNvSpPr/>
          <p:nvPr userDrawn="1"/>
        </p:nvSpPr>
        <p:spPr>
          <a:xfrm>
            <a:off x="248219" y="228600"/>
            <a:ext cx="11638983" cy="6400800"/>
          </a:xfrm>
          <a:prstGeom prst="rect">
            <a:avLst/>
          </a:prstGeom>
          <a:noFill/>
          <a:ln w="76200">
            <a:solidFill>
              <a:srgbClr val="931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5784" y="6121330"/>
            <a:ext cx="1549161" cy="308071"/>
          </a:xfrm>
          <a:prstGeom prst="rect">
            <a:avLst/>
          </a:prstGeom>
        </p:spPr>
      </p:pic>
    </p:spTree>
    <p:extLst>
      <p:ext uri="{BB962C8B-B14F-4D97-AF65-F5344CB8AC3E}">
        <p14:creationId xmlns:p14="http://schemas.microsoft.com/office/powerpoint/2010/main" val="68688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925144"/>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EPFAR Logo.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405" y="6021291"/>
            <a:ext cx="2159563" cy="586369"/>
          </a:xfrm>
          <a:prstGeom prst="rect">
            <a:avLst/>
          </a:prstGeom>
        </p:spPr>
      </p:pic>
      <p:sp>
        <p:nvSpPr>
          <p:cNvPr id="9" name="Rectangle 8"/>
          <p:cNvSpPr/>
          <p:nvPr userDrawn="1"/>
        </p:nvSpPr>
        <p:spPr>
          <a:xfrm>
            <a:off x="335361" y="188640"/>
            <a:ext cx="11617291" cy="6480720"/>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Content Placeholder 9"/>
          <p:cNvSpPr>
            <a:spLocks noGrp="1"/>
          </p:cNvSpPr>
          <p:nvPr>
            <p:ph sz="quarter" idx="10" hasCustomPrompt="1"/>
          </p:nvPr>
        </p:nvSpPr>
        <p:spPr>
          <a:xfrm>
            <a:off x="334433" y="6381750"/>
            <a:ext cx="2305051" cy="287338"/>
          </a:xfrm>
          <a:prstGeom prst="rect">
            <a:avLst/>
          </a:prstGeom>
        </p:spPr>
        <p:txBody>
          <a:bodyPr>
            <a:noAutofit/>
          </a:bodyPr>
          <a:lstStyle>
            <a:lvl1pPr marL="0" indent="0">
              <a:buNone/>
              <a:defRPr sz="900" i="1"/>
            </a:lvl1pPr>
          </a:lstStyle>
          <a:p>
            <a:pPr lvl="0"/>
            <a:r>
              <a:rPr lang="en-US" i="1" dirty="0"/>
              <a:t>Source:</a:t>
            </a:r>
            <a:endParaRPr lang="en-US" dirty="0"/>
          </a:p>
        </p:txBody>
      </p:sp>
    </p:spTree>
    <p:extLst>
      <p:ext uri="{BB962C8B-B14F-4D97-AF65-F5344CB8AC3E}">
        <p14:creationId xmlns:p14="http://schemas.microsoft.com/office/powerpoint/2010/main" val="416203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sz="2700"/>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1" hasCustomPrompt="1"/>
          </p:nvPr>
        </p:nvSpPr>
        <p:spPr>
          <a:xfrm>
            <a:off x="203200" y="6172200"/>
            <a:ext cx="10972800" cy="609600"/>
          </a:xfrm>
          <a:prstGeom prst="rect">
            <a:avLst/>
          </a:prstGeom>
        </p:spPr>
        <p:txBody>
          <a:bodyPr anchor="b"/>
          <a:lstStyle>
            <a:lvl1pPr>
              <a:buNone/>
              <a:defRPr sz="1050">
                <a:solidFill>
                  <a:schemeClr val="bg1"/>
                </a:solidFill>
              </a:defRPr>
            </a:lvl1pPr>
          </a:lstStyle>
          <a:p>
            <a:r>
              <a:rPr lang="en-US" dirty="0"/>
              <a:t>* Citations, references, and credits – Arial, 14pt</a:t>
            </a:r>
          </a:p>
        </p:txBody>
      </p:sp>
    </p:spTree>
    <p:extLst>
      <p:ext uri="{BB962C8B-B14F-4D97-AF65-F5344CB8AC3E}">
        <p14:creationId xmlns:p14="http://schemas.microsoft.com/office/powerpoint/2010/main" val="2144135893"/>
      </p:ext>
    </p:extLst>
  </p:cSld>
  <p:clrMapOvr>
    <a:masterClrMapping/>
  </p:clrMapOvr>
  <p:transition>
    <p:wipe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08101"/>
            <a:ext cx="9144000" cy="2201863"/>
          </a:xfrm>
        </p:spPr>
        <p:txBody>
          <a:bodyPr anchor="b"/>
          <a:lstStyle>
            <a:lvl1pPr algn="l">
              <a:defRPr sz="4500"/>
            </a:lvl1pPr>
          </a:lstStyle>
          <a:p>
            <a:r>
              <a:rPr lang="en-US" dirty="0"/>
              <a:t>Enter presentation title</a:t>
            </a:r>
          </a:p>
        </p:txBody>
      </p:sp>
      <p:sp>
        <p:nvSpPr>
          <p:cNvPr id="3" name="Subtitle 2"/>
          <p:cNvSpPr>
            <a:spLocks noGrp="1"/>
          </p:cNvSpPr>
          <p:nvPr>
            <p:ph type="subTitle" idx="1" hasCustomPrompt="1"/>
          </p:nvPr>
        </p:nvSpPr>
        <p:spPr>
          <a:xfrm>
            <a:off x="1524000" y="3602038"/>
            <a:ext cx="9144000" cy="11731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presentation subtitle</a:t>
            </a:r>
          </a:p>
        </p:txBody>
      </p:sp>
      <p:sp>
        <p:nvSpPr>
          <p:cNvPr id="9" name="Text Placeholder 8"/>
          <p:cNvSpPr>
            <a:spLocks noGrp="1"/>
          </p:cNvSpPr>
          <p:nvPr>
            <p:ph type="body" sz="quarter" idx="13" hasCustomPrompt="1"/>
          </p:nvPr>
        </p:nvSpPr>
        <p:spPr>
          <a:xfrm>
            <a:off x="1524000" y="4867276"/>
            <a:ext cx="6400800" cy="1152524"/>
          </a:xfrm>
        </p:spPr>
        <p:txBody>
          <a:bodyPr anchor="b">
            <a:normAutofit/>
          </a:bodyPr>
          <a:lstStyle>
            <a:lvl1pPr marL="0" indent="0">
              <a:buNone/>
              <a:defRPr sz="1800" baseline="0"/>
            </a:lvl1pPr>
          </a:lstStyle>
          <a:p>
            <a:r>
              <a:rPr lang="en-US" dirty="0"/>
              <a:t>Weekday, Month DD, YYYY</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0282" y="5139157"/>
            <a:ext cx="2507719" cy="853236"/>
          </a:xfrm>
          <a:prstGeom prst="rect">
            <a:avLst/>
          </a:prstGeom>
        </p:spPr>
      </p:pic>
    </p:spTree>
    <p:extLst>
      <p:ext uri="{BB962C8B-B14F-4D97-AF65-F5344CB8AC3E}">
        <p14:creationId xmlns:p14="http://schemas.microsoft.com/office/powerpoint/2010/main" val="96439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Enter slide title</a:t>
            </a:r>
          </a:p>
        </p:txBody>
      </p:sp>
      <p:sp>
        <p:nvSpPr>
          <p:cNvPr id="3" name="Content Placeholder 2"/>
          <p:cNvSpPr>
            <a:spLocks noGrp="1"/>
          </p:cNvSpPr>
          <p:nvPr>
            <p:ph idx="1" hasCustomPrompt="1"/>
          </p:nvPr>
        </p:nvSpPr>
        <p:spPr/>
        <p:txBody>
          <a:bodyPr/>
          <a:lstStyle>
            <a:lvl1pPr>
              <a:defRPr b="1">
                <a:solidFill>
                  <a:schemeClr val="accent1"/>
                </a:solidFill>
              </a:defRPr>
            </a:lvl1pPr>
            <a:lvl2pPr>
              <a:buClr>
                <a:schemeClr val="accent1"/>
              </a:buClr>
              <a:defRPr/>
            </a:lvl2pPr>
            <a:lvl3pPr>
              <a:buClr>
                <a:schemeClr val="accent3"/>
              </a:buClr>
              <a:defRPr baseline="0"/>
            </a:lvl3pPr>
            <a:lvl4pPr>
              <a:defRPr/>
            </a:lvl4pPr>
            <a:lvl5pPr>
              <a:defRPr/>
            </a:lvl5pPr>
          </a:lstStyle>
          <a:p>
            <a:pPr lvl="0"/>
            <a:r>
              <a:rPr lang="en-US" dirty="0"/>
              <a:t>First-level bullet</a:t>
            </a:r>
          </a:p>
          <a:p>
            <a:pPr lvl="1"/>
            <a:r>
              <a:rPr lang="en-US" dirty="0"/>
              <a:t>Second-level bullet</a:t>
            </a:r>
          </a:p>
          <a:p>
            <a:pPr lvl="2"/>
            <a:r>
              <a:rPr lang="en-US" dirty="0"/>
              <a:t>Third-level bullet</a:t>
            </a:r>
          </a:p>
          <a:p>
            <a:pPr lvl="3"/>
            <a:r>
              <a:rPr lang="en-US" dirty="0"/>
              <a:t>Fourth-level bullet</a:t>
            </a:r>
          </a:p>
          <a:p>
            <a:pPr lvl="4"/>
            <a:r>
              <a:rPr lang="en-US" dirty="0"/>
              <a:t>Fifth-level bullet</a:t>
            </a:r>
          </a:p>
        </p:txBody>
      </p:sp>
      <p:sp>
        <p:nvSpPr>
          <p:cNvPr id="6" name="Slide Number Placeholder 5"/>
          <p:cNvSpPr>
            <a:spLocks noGrp="1"/>
          </p:cNvSpPr>
          <p:nvPr>
            <p:ph type="sldNum" sz="quarter" idx="12"/>
          </p:nvPr>
        </p:nvSpPr>
        <p:spPr/>
        <p:txBody>
          <a:bodyPr/>
          <a:lstStyle/>
          <a:p>
            <a:fld id="{88990031-9345-46B6-AFE5-7D4170ADA2A8}" type="slidenum">
              <a:rPr lang="en-US" smtClean="0"/>
              <a:t>‹#›</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2254134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lstStyle>
            <a:lvl1pPr>
              <a:defRPr sz="4500"/>
            </a:lvl1pPr>
          </a:lstStyle>
          <a:p>
            <a:r>
              <a:rPr lang="en-US" dirty="0"/>
              <a:t>Enter section title</a:t>
            </a:r>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 subtitle</a:t>
            </a:r>
          </a:p>
        </p:txBody>
      </p:sp>
      <p:sp>
        <p:nvSpPr>
          <p:cNvPr id="4" name="Date Placeholder 3"/>
          <p:cNvSpPr>
            <a:spLocks noGrp="1"/>
          </p:cNvSpPr>
          <p:nvPr>
            <p:ph type="dt" sz="half" idx="10"/>
          </p:nvPr>
        </p:nvSpPr>
        <p:spPr/>
        <p:txBody>
          <a:bodyPr/>
          <a:lstStyle/>
          <a:p>
            <a:fld id="{3E5059C3-6A89-4494-99FF-5A4D6FFD50EB}" type="datetimeFigureOut">
              <a:rPr lang="en-US" smtClean="0"/>
              <a:t>9/30/2021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Tree>
    <p:extLst>
      <p:ext uri="{BB962C8B-B14F-4D97-AF65-F5344CB8AC3E}">
        <p14:creationId xmlns:p14="http://schemas.microsoft.com/office/powerpoint/2010/main" val="2071008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b="1">
                <a:solidFill>
                  <a:schemeClr val="accent1"/>
                </a:solidFill>
              </a:defRPr>
            </a:lvl1pPr>
            <a:lvl2pPr marL="5143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a:lvl2pPr>
            <a:lvl3pPr marL="857250" marR="0"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a:lvl3pPr>
            <a:lvl4pPr marL="1200150" marR="0"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vl5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mn-lt"/>
                <a:ea typeface="+mn-ea"/>
                <a:cs typeface="+mn-cs"/>
              </a:rPr>
              <a:t>First-level bullet</a:t>
            </a:r>
          </a:p>
          <a:p>
            <a:pPr marL="514350" marR="0" lvl="1"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Second-level bullet</a:t>
            </a:r>
          </a:p>
          <a:p>
            <a:pPr marL="857250" marR="0" lvl="2"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prstClr val="black"/>
                </a:solidFill>
                <a:effectLst/>
                <a:uLnTx/>
                <a:uFillTx/>
                <a:latin typeface="+mn-lt"/>
                <a:ea typeface="+mn-ea"/>
                <a:cs typeface="+mn-cs"/>
              </a:rPr>
              <a:t>Third-level bullet</a:t>
            </a:r>
          </a:p>
          <a:p>
            <a:pPr marL="1200150" marR="0" lvl="3" indent="-171450" algn="l" defTabSz="685800" rtl="0" eaLnBrk="1" fontAlgn="auto" latinLnBrk="0" hangingPunct="1">
              <a:lnSpc>
                <a:spcPct val="90000"/>
              </a:lnSpc>
              <a:spcBef>
                <a:spcPts val="375"/>
              </a:spcBef>
              <a:spcAft>
                <a:spcPts val="0"/>
              </a:spcAft>
              <a:buClrTx/>
              <a:buSzTx/>
              <a:buFont typeface="Courier New" panose="02070309020205020404" pitchFamily="49" charset="0"/>
              <a:buChar char="o"/>
              <a:tabLst/>
              <a:defRPr/>
            </a:pPr>
            <a:r>
              <a:rPr kumimoji="0" lang="en-US" sz="1350" b="0" i="0" u="none" strike="noStrike" kern="1200" cap="none" spc="0" normalizeH="0" baseline="0" noProof="0" dirty="0">
                <a:ln>
                  <a:noFill/>
                </a:ln>
                <a:solidFill>
                  <a:prstClr val="black"/>
                </a:solidFill>
                <a:effectLst/>
                <a:uLnTx/>
                <a:uFillTx/>
                <a:latin typeface="+mn-lt"/>
                <a:ea typeface="+mn-ea"/>
                <a:cs typeface="+mn-cs"/>
              </a:rPr>
              <a:t>Fourth-level bullet</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mn-lt"/>
                <a:ea typeface="+mn-ea"/>
                <a:cs typeface="+mn-cs"/>
              </a:rPr>
              <a:t>Fifth-level bullet</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8990031-9345-46B6-AFE5-7D4170ADA2A8}" type="slidenum">
              <a:rPr lang="en-US" smtClean="0"/>
              <a:t>‹#›</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35651960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8990031-9345-46B6-AFE5-7D4170ADA2A8}" type="slidenum">
              <a:rPr lang="en-US" smtClean="0"/>
              <a:t>‹#›</a:t>
            </a:fld>
            <a:endParaRPr lang="en-US"/>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11"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149758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
        <p:nvSpPr>
          <p:cNvPr id="9" name="Text Placeholder 9"/>
          <p:cNvSpPr>
            <a:spLocks noGrp="1"/>
          </p:cNvSpPr>
          <p:nvPr>
            <p:ph type="body" sz="quarter" idx="13"/>
          </p:nvPr>
        </p:nvSpPr>
        <p:spPr>
          <a:xfrm>
            <a:off x="230020" y="230828"/>
            <a:ext cx="11690843" cy="456949"/>
          </a:xfrm>
          <a:prstGeom prst="rect">
            <a:avLst/>
          </a:prstGeom>
        </p:spPr>
        <p:txBody>
          <a:bodyPr lIns="0" tIns="0" rIns="0" bIns="0">
            <a:spAutoFit/>
          </a:bodyPr>
          <a:lstStyle>
            <a:lvl1pPr marL="0" indent="0">
              <a:buFontTx/>
              <a:buNone/>
              <a:defRPr sz="3200">
                <a:solidFill>
                  <a:schemeClr val="bg2">
                    <a:lumMod val="2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Text Placeholder 13"/>
          <p:cNvSpPr>
            <a:spLocks noGrp="1"/>
          </p:cNvSpPr>
          <p:nvPr>
            <p:ph type="body" sz="quarter" idx="14"/>
          </p:nvPr>
        </p:nvSpPr>
        <p:spPr>
          <a:xfrm>
            <a:off x="267535" y="903456"/>
            <a:ext cx="11614149" cy="1918474"/>
          </a:xfrm>
          <a:prstGeom prst="rect">
            <a:avLst/>
          </a:prstGeom>
        </p:spPr>
        <p:txBody>
          <a:bodyPr lIns="0" tIns="0" rIns="0" bIns="0">
            <a:spAutoFit/>
          </a:bodyPr>
          <a:lstStyle>
            <a:lvl1pPr marL="0" indent="0">
              <a:buNone/>
              <a:defRPr sz="2400">
                <a:solidFill>
                  <a:schemeClr val="bg2">
                    <a:lumMod val="25000"/>
                  </a:schemeClr>
                </a:solidFill>
              </a:defRPr>
            </a:lvl1pPr>
            <a:lvl2pPr marL="336550" indent="-160338">
              <a:defRPr sz="2400">
                <a:solidFill>
                  <a:schemeClr val="bg2">
                    <a:lumMod val="25000"/>
                  </a:schemeClr>
                </a:solidFill>
              </a:defRPr>
            </a:lvl2pPr>
            <a:lvl3pPr marL="577850" indent="-241300">
              <a:buFont typeface="Segoe UI" panose="020B0502040204020203" pitchFamily="34" charset="0"/>
              <a:buChar char="–"/>
              <a:defRPr sz="2400">
                <a:solidFill>
                  <a:schemeClr val="bg2">
                    <a:lumMod val="25000"/>
                  </a:schemeClr>
                </a:solidFill>
              </a:defRPr>
            </a:lvl3pPr>
            <a:lvl4pPr marL="801688" indent="-176213">
              <a:buFont typeface="Wingdings" panose="05000000000000000000" pitchFamily="2" charset="2"/>
              <a:buChar char="§"/>
              <a:defRPr sz="2400">
                <a:solidFill>
                  <a:schemeClr val="bg2">
                    <a:lumMod val="25000"/>
                  </a:schemeClr>
                </a:solidFill>
              </a:defRPr>
            </a:lvl4pPr>
            <a:lvl5pPr marL="1027113" indent="-225425">
              <a:buFont typeface="Century Gothic" panose="020B0502020202020204" pitchFamily="34" charset="0"/>
              <a:buChar char="○"/>
              <a:defRPr sz="2400">
                <a:solidFill>
                  <a:schemeClr val="bg2">
                    <a:lumMod val="25000"/>
                  </a:schemeClr>
                </a:solidFill>
              </a:defRPr>
            </a:lvl5pPr>
            <a:lvl6pPr marL="1200150" indent="-171450">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6AC23F2-14AB-4F22-BCC9-A2BBD588E80F}"/>
              </a:ext>
            </a:extLst>
          </p:cNvPr>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dirty="0"/>
          </a:p>
        </p:txBody>
      </p:sp>
      <p:pic>
        <p:nvPicPr>
          <p:cNvPr id="6" name="Picture 5">
            <a:extLst>
              <a:ext uri="{FF2B5EF4-FFF2-40B4-BE49-F238E27FC236}">
                <a16:creationId xmlns:a16="http://schemas.microsoft.com/office/drawing/2014/main" id="{E148D672-42FB-F04C-8255-010050B55CC6}"/>
              </a:ext>
            </a:extLst>
          </p:cNvPr>
          <p:cNvPicPr>
            <a:picLocks noChangeAspect="1"/>
          </p:cNvPicPr>
          <p:nvPr/>
        </p:nvPicPr>
        <p:blipFill>
          <a:blip r:embed="rId2"/>
          <a:stretch>
            <a:fillRect/>
          </a:stretch>
        </p:blipFill>
        <p:spPr>
          <a:xfrm>
            <a:off x="74129" y="6186336"/>
            <a:ext cx="3789311" cy="666996"/>
          </a:xfrm>
          <a:prstGeom prst="rect">
            <a:avLst/>
          </a:prstGeom>
        </p:spPr>
      </p:pic>
    </p:spTree>
    <p:extLst>
      <p:ext uri="{BB962C8B-B14F-4D97-AF65-F5344CB8AC3E}">
        <p14:creationId xmlns:p14="http://schemas.microsoft.com/office/powerpoint/2010/main" val="24286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990031-9345-46B6-AFE5-7D4170ADA2A8}" type="slidenum">
              <a:rPr lang="en-US" smtClean="0"/>
              <a:t>‹#›</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7"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11490133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990031-9345-46B6-AFE5-7D4170ADA2A8}" type="slidenum">
              <a:rPr lang="en-US" smtClean="0"/>
              <a:t>‹#›</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6"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970000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8990031-9345-46B6-AFE5-7D4170ADA2A8}" type="slidenum">
              <a:rPr lang="en-US" smtClean="0"/>
              <a:t>‹#›</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1019057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88990031-9345-46B6-AFE5-7D4170ADA2A8}" type="slidenum">
              <a:rPr lang="en-US" smtClean="0"/>
              <a:t>‹#›</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6336"/>
          <a:stretch/>
        </p:blipFill>
        <p:spPr>
          <a:xfrm>
            <a:off x="0" y="6597038"/>
            <a:ext cx="12192000" cy="260962"/>
          </a:xfrm>
          <a:prstGeom prst="rect">
            <a:avLst/>
          </a:prstGeom>
        </p:spPr>
      </p:pic>
      <p:sp>
        <p:nvSpPr>
          <p:cNvPr id="9" name="Text Placeholder 8"/>
          <p:cNvSpPr>
            <a:spLocks noGrp="1"/>
          </p:cNvSpPr>
          <p:nvPr>
            <p:ph type="body" sz="quarter" idx="13" hasCustomPrompt="1"/>
          </p:nvPr>
        </p:nvSpPr>
        <p:spPr>
          <a:xfrm>
            <a:off x="838200" y="6356352"/>
            <a:ext cx="7772400" cy="365125"/>
          </a:xfrm>
        </p:spPr>
        <p:txBody>
          <a:bodyPr anchor="ctr"/>
          <a:lstStyle>
            <a:lvl1pPr marL="0" indent="0">
              <a:buNone/>
              <a:defRPr lang="en-US" sz="900" kern="1200" dirty="0">
                <a:solidFill>
                  <a:schemeClr val="tx1">
                    <a:tint val="75000"/>
                  </a:schemeClr>
                </a:solidFill>
                <a:latin typeface="+mn-lt"/>
                <a:ea typeface="+mn-ea"/>
                <a:cs typeface="+mn-cs"/>
              </a:defRPr>
            </a:lvl1pPr>
          </a:lstStyle>
          <a:p>
            <a:pPr lvl="0"/>
            <a:r>
              <a:rPr lang="en-US" dirty="0"/>
              <a:t>Enter citation</a:t>
            </a:r>
          </a:p>
        </p:txBody>
      </p:sp>
    </p:spTree>
    <p:extLst>
      <p:ext uri="{BB962C8B-B14F-4D97-AF65-F5344CB8AC3E}">
        <p14:creationId xmlns:p14="http://schemas.microsoft.com/office/powerpoint/2010/main" val="6028385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30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47062" y="3229"/>
            <a:ext cx="4629735"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971240" y="1282454"/>
            <a:ext cx="3970987" cy="1900473"/>
          </a:xfrm>
        </p:spPr>
        <p:txBody>
          <a:bodyPr anchor="b">
            <a:normAutofit/>
          </a:bodyP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1970321" y="3182928"/>
            <a:ext cx="3971875" cy="2386394"/>
          </a:xfrm>
        </p:spPr>
        <p:txBody>
          <a:bodyPr>
            <a:normAutofit/>
          </a:bodyPr>
          <a:lstStyle>
            <a:lvl1pPr marL="0" indent="0" algn="l">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9/30/2021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9205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9/30/2021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80955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09873" y="805819"/>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5"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7" y="2052116"/>
            <a:ext cx="3894223"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9/30/2021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86241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9/30/2021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31263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6858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350">
              <a:solidFill>
                <a:srgbClr val="FFFFFF"/>
              </a:solidFill>
            </a:endParaRPr>
          </a:p>
        </p:txBody>
      </p:sp>
      <p:sp>
        <p:nvSpPr>
          <p:cNvPr id="5" name="Rectangle 4"/>
          <p:cNvSpPr/>
          <p:nvPr/>
        </p:nvSpPr>
        <p:spPr>
          <a:xfrm>
            <a:off x="-21523" y="-19050"/>
            <a:ext cx="12242800" cy="6877050"/>
          </a:xfrm>
          <a:prstGeom prst="rect">
            <a:avLst/>
          </a:prstGeom>
          <a:blipFill dpi="0" rotWithShape="1">
            <a:blip r:embed="rId3">
              <a:alphaModFix amt="10000"/>
            </a:blip>
            <a:srcRect/>
            <a:stretch>
              <a:fillRect l="-13899" t="-10942" r="-32574" b="-27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Rectangle 5"/>
          <p:cNvSpPr/>
          <p:nvPr/>
        </p:nvSpPr>
        <p:spPr>
          <a:xfrm>
            <a:off x="4536913" y="-19049"/>
            <a:ext cx="7655091" cy="6877050"/>
          </a:xfrm>
          <a:prstGeom prst="rect">
            <a:avLst/>
          </a:prstGeom>
          <a:blipFill dpi="0" rotWithShape="1">
            <a:blip r:embed="rId4">
              <a:alphaModFix amt="56000"/>
            </a:blip>
            <a:srcRect/>
            <a:stretch>
              <a:fillRect l="5" t="-12466" r="-19454" b="-198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7" name="Picture 6" descr="PEPFAR-Logo-Color-Tagline-Transparent-White.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338" y="228602"/>
            <a:ext cx="4248151"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7"/>
          <p:cNvGrpSpPr>
            <a:grpSpLocks/>
          </p:cNvGrpSpPr>
          <p:nvPr/>
        </p:nvGrpSpPr>
        <p:grpSpPr bwMode="auto">
          <a:xfrm>
            <a:off x="347664" y="5969003"/>
            <a:ext cx="11496675" cy="701591"/>
            <a:chOff x="260773" y="5969453"/>
            <a:chExt cx="8622455" cy="701433"/>
          </a:xfrm>
        </p:grpSpPr>
        <p:pic>
          <p:nvPicPr>
            <p:cNvPr id="1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0773" y="5969453"/>
              <a:ext cx="8622455" cy="52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4213010" y="6417027"/>
              <a:ext cx="717980" cy="25385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1050" b="1">
                  <a:solidFill>
                    <a:schemeClr val="bg1"/>
                  </a:solidFill>
                  <a:ea typeface="+mn-ea"/>
                </a:rPr>
                <a:t>#PEPFAR15</a:t>
              </a:r>
            </a:p>
          </p:txBody>
        </p:sp>
      </p:grpSp>
      <p:sp>
        <p:nvSpPr>
          <p:cNvPr id="8" name="Text Placeholder 21"/>
          <p:cNvSpPr>
            <a:spLocks noGrp="1"/>
          </p:cNvSpPr>
          <p:nvPr>
            <p:ph type="body" sz="quarter" idx="10"/>
          </p:nvPr>
        </p:nvSpPr>
        <p:spPr>
          <a:xfrm>
            <a:off x="312901" y="4180595"/>
            <a:ext cx="11266635" cy="300082"/>
          </a:xfrm>
          <a:prstGeom prst="rect">
            <a:avLst/>
          </a:prstGeom>
        </p:spPr>
        <p:txBody>
          <a:bodyPr anchor="ctr" anchorCtr="0">
            <a:spAutoFit/>
          </a:bodyPr>
          <a:lstStyle>
            <a:lvl1pPr marL="0" indent="0" algn="l">
              <a:buNone/>
              <a:defRPr sz="1500">
                <a:solidFill>
                  <a:schemeClr val="bg1"/>
                </a:solidFill>
                <a:latin typeface="+mj-lt"/>
              </a:defRPr>
            </a:lvl1pPr>
          </a:lstStyle>
          <a:p>
            <a:pPr lvl="0"/>
            <a:r>
              <a:rPr lang="en-US"/>
              <a:t>Click to edit Master text styles</a:t>
            </a:r>
          </a:p>
        </p:txBody>
      </p:sp>
      <p:sp>
        <p:nvSpPr>
          <p:cNvPr id="9" name="Title 16"/>
          <p:cNvSpPr>
            <a:spLocks noGrp="1"/>
          </p:cNvSpPr>
          <p:nvPr>
            <p:ph type="title"/>
          </p:nvPr>
        </p:nvSpPr>
        <p:spPr>
          <a:xfrm>
            <a:off x="288764" y="2518639"/>
            <a:ext cx="11598441" cy="1573072"/>
          </a:xfrm>
          <a:prstGeom prst="rect">
            <a:avLst/>
          </a:prstGeom>
        </p:spPr>
        <p:txBody>
          <a:bodyPr anchor="ctr" anchorCtr="0">
            <a:noAutofit/>
          </a:bodyPr>
          <a:lstStyle>
            <a:lvl1pPr algn="l">
              <a:defRPr sz="405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6386615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2.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theme" Target="../theme/theme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theme" Target="../theme/theme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theme" Target="../theme/theme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theme" Target="../theme/theme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73307" y="6356354"/>
            <a:ext cx="2743200" cy="365125"/>
          </a:xfrm>
          <a:prstGeom prst="rect">
            <a:avLst/>
          </a:prstGeom>
        </p:spPr>
        <p:txBody>
          <a:bodyPr vert="horz" lIns="91440" tIns="45720" rIns="91440" bIns="45720" rtlCol="0" anchor="ctr"/>
          <a:lstStyle>
            <a:lvl1pPr algn="r">
              <a:defRPr sz="900">
                <a:solidFill>
                  <a:schemeClr val="bg2">
                    <a:lumMod val="25000"/>
                  </a:schemeClr>
                </a:solidFill>
                <a:latin typeface="+mj-lt"/>
              </a:defRPr>
            </a:lvl1pPr>
          </a:lstStyle>
          <a:p>
            <a:fld id="{E31492CD-D270-421E-84B4-094AE7CBB4BD}" type="slidenum">
              <a:rPr lang="en-US" smtClean="0"/>
              <a:t>‹#›</a:t>
            </a:fld>
            <a:endParaRPr lang="en-US"/>
          </a:p>
        </p:txBody>
      </p:sp>
    </p:spTree>
    <p:extLst>
      <p:ext uri="{BB962C8B-B14F-4D97-AF65-F5344CB8AC3E}">
        <p14:creationId xmlns:p14="http://schemas.microsoft.com/office/powerpoint/2010/main" val="416899492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792" r:id="rId34"/>
    <p:sldLayoutId id="2147483800" r:id="rId35"/>
    <p:sldLayoutId id="2147483801" r:id="rId36"/>
    <p:sldLayoutId id="2147483802" r:id="rId37"/>
    <p:sldLayoutId id="2147483803" r:id="rId38"/>
    <p:sldLayoutId id="2147483804" r:id="rId39"/>
    <p:sldLayoutId id="2147483805" r:id="rId40"/>
    <p:sldLayoutId id="2147483707"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 id="2147483728" r:id="rId61"/>
    <p:sldLayoutId id="2147483729" r:id="rId62"/>
    <p:sldLayoutId id="2147483730" r:id="rId63"/>
    <p:sldLayoutId id="2147483731" r:id="rId64"/>
    <p:sldLayoutId id="2147483732" r:id="rId65"/>
    <p:sldLayoutId id="2147483733" r:id="rId66"/>
    <p:sldLayoutId id="2147483737" r:id="rId67"/>
    <p:sldLayoutId id="2147483739" r:id="rId68"/>
    <p:sldLayoutId id="2147483741" r:id="rId69"/>
    <p:sldLayoutId id="2147483742" r:id="rId70"/>
    <p:sldLayoutId id="2147483743" r:id="rId71"/>
    <p:sldLayoutId id="2147483744" r:id="rId72"/>
    <p:sldLayoutId id="2147483745" r:id="rId73"/>
    <p:sldLayoutId id="2147483746" r:id="rId74"/>
    <p:sldLayoutId id="2147483749" r:id="rId75"/>
    <p:sldLayoutId id="2147483750" r:id="rId76"/>
    <p:sldLayoutId id="2147483751" r:id="rId77"/>
    <p:sldLayoutId id="2147483752" r:id="rId78"/>
    <p:sldLayoutId id="2147483753" r:id="rId79"/>
    <p:sldLayoutId id="2147483769" r:id="rId80"/>
    <p:sldLayoutId id="2147483770" r:id="rId81"/>
    <p:sldLayoutId id="2147483783" r:id="rId82"/>
    <p:sldLayoutId id="2147483784" r:id="rId83"/>
    <p:sldLayoutId id="2147483785" r:id="rId8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852619-FEC3-4240-93E2-392754732CC1}" type="datetimeFigureOut">
              <a:rPr lang="en-US" smtClean="0"/>
              <a:t>9/30/2021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990031-9345-46B6-AFE5-7D4170ADA2A8}" type="slidenum">
              <a:rPr lang="en-US" smtClean="0"/>
              <a:t>‹#›</a:t>
            </a:fld>
            <a:endParaRPr lang="en-US"/>
          </a:p>
        </p:txBody>
      </p:sp>
    </p:spTree>
    <p:extLst>
      <p:ext uri="{BB962C8B-B14F-4D97-AF65-F5344CB8AC3E}">
        <p14:creationId xmlns:p14="http://schemas.microsoft.com/office/powerpoint/2010/main" val="274694160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alibri" panose="020F050202020403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ourier New" panose="02070309020205020404" pitchFamily="49"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74163" y="6356352"/>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060606"/>
                </a:solidFill>
              </a:defRPr>
            </a:lvl1pPr>
          </a:lstStyle>
          <a:p>
            <a:pPr>
              <a:defRPr/>
            </a:pPr>
            <a:fld id="{0409F418-2E93-4344-B1EA-E3E3F808E823}" type="slidenum">
              <a:rPr lang="en-US" altLang="en-US"/>
              <a:pPr>
                <a:defRPr/>
              </a:pPr>
              <a:t>‹#›</a:t>
            </a:fld>
            <a:endParaRPr lang="en-US" altLang="en-US"/>
          </a:p>
        </p:txBody>
      </p:sp>
    </p:spTree>
    <p:extLst>
      <p:ext uri="{BB962C8B-B14F-4D97-AF65-F5344CB8AC3E}">
        <p14:creationId xmlns:p14="http://schemas.microsoft.com/office/powerpoint/2010/main" val="149191531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S PGothic" panose="020B0600070205080204" pitchFamily="34" charset="-128"/>
          <a:cs typeface="+mj-cs"/>
        </a:defRPr>
      </a:lvl1pPr>
      <a:lvl2pPr algn="l" rtl="0" eaLnBrk="1" fontAlgn="base" hangingPunct="1">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defRPr>
      </a:lvl2pPr>
      <a:lvl3pPr algn="l" rtl="0" eaLnBrk="1" fontAlgn="base" hangingPunct="1">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defRPr>
      </a:lvl3pPr>
      <a:lvl4pPr algn="l" rtl="0" eaLnBrk="1" fontAlgn="base" hangingPunct="1">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defRPr>
      </a:lvl4pPr>
      <a:lvl5pPr algn="l" rtl="0" eaLnBrk="1" fontAlgn="base" hangingPunct="1">
        <a:lnSpc>
          <a:spcPct val="90000"/>
        </a:lnSpc>
        <a:spcBef>
          <a:spcPct val="0"/>
        </a:spcBef>
        <a:spcAft>
          <a:spcPct val="0"/>
        </a:spcAft>
        <a:defRPr sz="3300">
          <a:solidFill>
            <a:schemeClr val="tx1"/>
          </a:solidFill>
          <a:latin typeface="Arial" panose="020B0604020202020204" pitchFamily="34" charset="0"/>
          <a:ea typeface="MS PGothic" panose="020B0600070205080204" pitchFamily="34" charset="-128"/>
        </a:defRPr>
      </a:lvl5pPr>
      <a:lvl6pPr marL="342900" algn="l"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685800" algn="l"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028700" algn="l"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371600" algn="l"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73307" y="6356364"/>
            <a:ext cx="2743200" cy="365125"/>
          </a:xfrm>
          <a:prstGeom prst="rect">
            <a:avLst/>
          </a:prstGeom>
        </p:spPr>
        <p:txBody>
          <a:bodyPr vert="horz" lIns="91440" tIns="45720" rIns="91440" bIns="45720" rtlCol="0" anchor="ctr"/>
          <a:lstStyle>
            <a:lvl1pPr algn="r">
              <a:defRPr sz="900">
                <a:solidFill>
                  <a:schemeClr val="bg2">
                    <a:lumMod val="25000"/>
                  </a:schemeClr>
                </a:solidFill>
                <a:latin typeface="+mj-lt"/>
              </a:defRPr>
            </a:lvl1pPr>
          </a:lstStyle>
          <a:p>
            <a:fld id="{BF23628F-A5FA-4BCB-A370-58EE698AF935}" type="slidenum">
              <a:rPr lang="en-US" smtClean="0">
                <a:solidFill>
                  <a:srgbClr val="16181A">
                    <a:lumMod val="25000"/>
                  </a:srgbClr>
                </a:solidFill>
              </a:rPr>
              <a:pPr/>
              <a:t>‹#›</a:t>
            </a:fld>
            <a:endParaRPr lang="en-US" dirty="0">
              <a:solidFill>
                <a:srgbClr val="16181A">
                  <a:lumMod val="25000"/>
                </a:srgbClr>
              </a:solidFill>
            </a:endParaRPr>
          </a:p>
        </p:txBody>
      </p:sp>
    </p:spTree>
    <p:extLst>
      <p:ext uri="{BB962C8B-B14F-4D97-AF65-F5344CB8AC3E}">
        <p14:creationId xmlns:p14="http://schemas.microsoft.com/office/powerpoint/2010/main" val="82137396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6EF81-9AF6-4468-BC8C-A36A8953C7BD}" type="datetimeFigureOut">
              <a:rPr lang="en-US" smtClean="0"/>
              <a:t>9/30/2021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70F2E-19D4-4CC4-B74B-634446E4E520}" type="slidenum">
              <a:rPr lang="en-US" smtClean="0"/>
              <a:t>‹#›</a:t>
            </a:fld>
            <a:endParaRPr lang="en-US"/>
          </a:p>
        </p:txBody>
      </p:sp>
      <p:sp>
        <p:nvSpPr>
          <p:cNvPr id="7" name="MSIPCMContentMarking" descr="{&quot;HashCode&quot;:717939032,&quot;Placement&quot;:&quot;Header&quot;,&quot;Top&quot;:0.0,&quot;Left&quot;:0.0,&quot;SlideWidth&quot;:720,&quot;SlideHeight&quot;:540}">
            <a:extLst>
              <a:ext uri="{FF2B5EF4-FFF2-40B4-BE49-F238E27FC236}">
                <a16:creationId xmlns:a16="http://schemas.microsoft.com/office/drawing/2014/main" id="{0779BFA8-2A75-426D-9B3B-1B449D6E9B75}"/>
              </a:ext>
            </a:extLst>
          </p:cNvPr>
          <p:cNvSpPr txBox="1"/>
          <p:nvPr/>
        </p:nvSpPr>
        <p:spPr>
          <a:xfrm>
            <a:off x="0" y="54228"/>
            <a:ext cx="1859957" cy="153888"/>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FF"/>
                </a:solidFill>
                <a:latin typeface="Calibri" panose="020F0502020204030204" pitchFamily="34" charset="0"/>
              </a:rPr>
              <a:t>CLIENT PROPRIETARY</a:t>
            </a:r>
          </a:p>
        </p:txBody>
      </p:sp>
    </p:spTree>
    <p:extLst>
      <p:ext uri="{BB962C8B-B14F-4D97-AF65-F5344CB8AC3E}">
        <p14:creationId xmlns:p14="http://schemas.microsoft.com/office/powerpoint/2010/main" val="100040609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6EF81-9AF6-4468-BC8C-A36A8953C7BD}" type="datetimeFigureOut">
              <a:rPr lang="en-US" smtClean="0"/>
              <a:t>9/30/2021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70F2E-19D4-4CC4-B74B-634446E4E520}" type="slidenum">
              <a:rPr lang="en-US" smtClean="0"/>
              <a:t>‹#›</a:t>
            </a:fld>
            <a:endParaRPr lang="en-US"/>
          </a:p>
        </p:txBody>
      </p:sp>
      <p:sp>
        <p:nvSpPr>
          <p:cNvPr id="7" name="MSIPCMContentMarking" descr="{&quot;HashCode&quot;:717939032,&quot;Placement&quot;:&quot;Header&quot;,&quot;Top&quot;:0.0,&quot;Left&quot;:0.0,&quot;SlideWidth&quot;:720,&quot;SlideHeight&quot;:540}">
            <a:extLst>
              <a:ext uri="{FF2B5EF4-FFF2-40B4-BE49-F238E27FC236}">
                <a16:creationId xmlns:a16="http://schemas.microsoft.com/office/drawing/2014/main" id="{0779BFA8-2A75-426D-9B3B-1B449D6E9B75}"/>
              </a:ext>
            </a:extLst>
          </p:cNvPr>
          <p:cNvSpPr txBox="1"/>
          <p:nvPr userDrawn="1"/>
        </p:nvSpPr>
        <p:spPr>
          <a:xfrm>
            <a:off x="0" y="54228"/>
            <a:ext cx="1859957" cy="153888"/>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FF"/>
                </a:solidFill>
                <a:latin typeface="Calibri" panose="020F0502020204030204" pitchFamily="34" charset="0"/>
              </a:rPr>
              <a:t>CLIENT PROPRIETARY</a:t>
            </a:r>
          </a:p>
        </p:txBody>
      </p:sp>
    </p:spTree>
    <p:extLst>
      <p:ext uri="{BB962C8B-B14F-4D97-AF65-F5344CB8AC3E}">
        <p14:creationId xmlns:p14="http://schemas.microsoft.com/office/powerpoint/2010/main" val="1474482343"/>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9.png"/><Relationship Id="rId5" Type="http://schemas.microsoft.com/office/2007/relationships/hdphoto" Target="../media/hdphoto7.wdp"/><Relationship Id="rId4" Type="http://schemas.openxmlformats.org/officeDocument/2006/relationships/image" Target="../media/image58.png"/><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microsoft.com/office/2007/relationships/hdphoto" Target="../media/hdphoto8.wdp"/><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hyperlink" Target="http://www.ihi.org/resources/Pages/ImprovementStories/TheBlogUpdatesonProjectsinSouthAfricatoImproveHIVAIDSTreatment.aspx" TargetMode="External"/><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msfaccess.org/swaziland-trying-out-new-approaches-hiv-treatmen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openxmlformats.org/officeDocument/2006/relationships/image" Target="../media/image46.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5.png"/><Relationship Id="rId11" Type="http://schemas.openxmlformats.org/officeDocument/2006/relationships/image" Target="../media/image49.png"/><Relationship Id="rId5" Type="http://schemas.microsoft.com/office/2007/relationships/hdphoto" Target="../media/hdphoto2.wdp"/><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microsoft.com/office/2007/relationships/hdphoto" Target="../media/hdphoto12.wdp"/><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9.PNG"/><Relationship Id="rId4" Type="http://schemas.microsoft.com/office/2007/relationships/hdphoto" Target="../media/hdphoto11.wdp"/><Relationship Id="rId9" Type="http://schemas.microsoft.com/office/2007/relationships/hdphoto" Target="../media/hdphoto13.wdp"/></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hyperlink" Target="https://journals.plos.org/plosone/article?id=10.1371/journal.pone.0211022" TargetMode="External"/><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32.xml"/><Relationship Id="rId4" Type="http://schemas.openxmlformats.org/officeDocument/2006/relationships/hyperlink" Target="https://www.youtube.com/watch?v=guPobd1-cTg"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microsoft.com/office/2007/relationships/hdphoto" Target="../media/hdphoto14.wdp"/><Relationship Id="rId2" Type="http://schemas.openxmlformats.org/officeDocument/2006/relationships/notesSlide" Target="../notesSlides/notesSlide58.xml"/><Relationship Id="rId1" Type="http://schemas.openxmlformats.org/officeDocument/2006/relationships/slideLayout" Target="../slideLayouts/slideLayout3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31.xml"/><Relationship Id="rId6" Type="http://schemas.openxmlformats.org/officeDocument/2006/relationships/image" Target="../media/image43.png"/><Relationship Id="rId5" Type="http://schemas.openxmlformats.org/officeDocument/2006/relationships/image" Target="../media/image113.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2.xml"/><Relationship Id="rId1" Type="http://schemas.openxmlformats.org/officeDocument/2006/relationships/slideLayout" Target="../slideLayouts/slideLayout31.xml"/><Relationship Id="rId6" Type="http://schemas.openxmlformats.org/officeDocument/2006/relationships/image" Target="../media/image117.emf"/><Relationship Id="rId5" Type="http://schemas.openxmlformats.org/officeDocument/2006/relationships/image" Target="../media/image116.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3.xml"/><Relationship Id="rId1" Type="http://schemas.openxmlformats.org/officeDocument/2006/relationships/slideLayout" Target="../slideLayouts/slideLayout31.xml"/><Relationship Id="rId6" Type="http://schemas.microsoft.com/office/2007/relationships/hdphoto" Target="../media/hdphoto15.wdp"/><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8" Type="http://schemas.openxmlformats.org/officeDocument/2006/relationships/hyperlink" Target="https://static1.squarespace.com/static/5a29b53af9a61e9d04a1cb10/t/5d921e29c044835be9269a0d/1569857066369/Circle+of+Hope_long+form_17Sept.pdf" TargetMode="External"/><Relationship Id="rId3" Type="http://schemas.openxmlformats.org/officeDocument/2006/relationships/hyperlink" Target="https://journals.plos.org/plosone/article?id=10.1371/journal.pone.0211022" TargetMode="External"/><Relationship Id="rId7" Type="http://schemas.openxmlformats.org/officeDocument/2006/relationships/hyperlink" Target="https://www.pepfar.gov/documents/organization/287811.pdf" TargetMode="External"/><Relationship Id="rId2" Type="http://schemas.openxmlformats.org/officeDocument/2006/relationships/notesSlide" Target="../notesSlides/notesSlide68.xml"/><Relationship Id="rId1" Type="http://schemas.openxmlformats.org/officeDocument/2006/relationships/slideLayout" Target="../slideLayouts/slideLayout33.xml"/><Relationship Id="rId6" Type="http://schemas.openxmlformats.org/officeDocument/2006/relationships/hyperlink" Target="https://www.pepfarsolutions.org/solutions/2018/10/30/operation-triple-zero-empowering-adolescents-and-young-people-living-with-hiv-to-take-control-of-their-own-health?rq=Operation%20Triple%20Zero" TargetMode="External"/><Relationship Id="rId5" Type="http://schemas.openxmlformats.org/officeDocument/2006/relationships/hyperlink" Target="https://static1.squarespace.com/static/5a29b53af9a61e9d04a1cb10/t/5bcf3f4324a69482bb98d34f/1540308814679/Index+Testing+SOP+slides+_v12+October+10+2018.pdf" TargetMode="External"/><Relationship Id="rId4" Type="http://schemas.openxmlformats.org/officeDocument/2006/relationships/hyperlink" Target="http://www.differentiatedcare.org/Guidanc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unaids.org/en/resources/documents/2018/knowledge-is-power-report" TargetMode="External"/><Relationship Id="rId2" Type="http://schemas.openxmlformats.org/officeDocument/2006/relationships/notesSlide" Target="../notesSlides/notesSlide69.xml"/><Relationship Id="rId1" Type="http://schemas.openxmlformats.org/officeDocument/2006/relationships/slideLayout" Target="../slideLayouts/slideLayout33.xml"/><Relationship Id="rId4" Type="http://schemas.openxmlformats.org/officeDocument/2006/relationships/hyperlink" Target="https://www.unaids.org/sites/default/files/media_asset/Global_AIDS_update_2017_en.pdf"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t.co/3H8rqHSvXE" TargetMode="External"/><Relationship Id="rId13" Type="http://schemas.openxmlformats.org/officeDocument/2006/relationships/hyperlink" Target="https://www.kissclipart.com/blood-test-tube-png-clipart-blood-test-test-tubes-du4v22/" TargetMode="External"/><Relationship Id="rId18" Type="http://schemas.openxmlformats.org/officeDocument/2006/relationships/hyperlink" Target="https://thenounproject.com/term/decentralized/" TargetMode="External"/><Relationship Id="rId3" Type="http://schemas.openxmlformats.org/officeDocument/2006/relationships/hyperlink" Target="http://aidsinfo.unaids.org/" TargetMode="External"/><Relationship Id="rId21" Type="http://schemas.openxmlformats.org/officeDocument/2006/relationships/hyperlink" Target="https://icon-library.net/icon/fishing-icon-png-11.html" TargetMode="External"/><Relationship Id="rId7" Type="http://schemas.openxmlformats.org/officeDocument/2006/relationships/hyperlink" Target="https://twitter.com/hashtag/HIV?src=hash" TargetMode="External"/><Relationship Id="rId12" Type="http://schemas.openxmlformats.org/officeDocument/2006/relationships/hyperlink" Target="https://www.kissclipart.com/drowning-man-vector-clipart-drowning-swimming-pool-z13hb5/" TargetMode="External"/><Relationship Id="rId17" Type="http://schemas.openxmlformats.org/officeDocument/2006/relationships/hyperlink" Target="https://thenounproject.com/term/counseling/" TargetMode="External"/><Relationship Id="rId25" Type="http://schemas.openxmlformats.org/officeDocument/2006/relationships/hyperlink" Target="http://www.zambiaendingaids.org/" TargetMode="External"/><Relationship Id="rId2" Type="http://schemas.openxmlformats.org/officeDocument/2006/relationships/notesSlide" Target="../notesSlides/notesSlide70.xml"/><Relationship Id="rId16" Type="http://schemas.openxmlformats.org/officeDocument/2006/relationships/hyperlink" Target="https://commons.wikimedia.org/wiki/File:Condom_-_The_Noun_Project.svg" TargetMode="External"/><Relationship Id="rId20" Type="http://schemas.openxmlformats.org/officeDocument/2006/relationships/hyperlink" Target="https://www.intrahealth.org/news/gis-mapping-helps-provide-access-hiv-prevention-services-220000-more-men" TargetMode="External"/><Relationship Id="rId1" Type="http://schemas.openxmlformats.org/officeDocument/2006/relationships/slideLayout" Target="../slideLayouts/slideLayout33.xml"/><Relationship Id="rId6" Type="http://schemas.openxmlformats.org/officeDocument/2006/relationships/hyperlink" Target="https://twitter.com/hashtag/Africa?src=hash" TargetMode="External"/><Relationship Id="rId11" Type="http://schemas.openxmlformats.org/officeDocument/2006/relationships/hyperlink" Target="https://thenounproject.com/term/baby/" TargetMode="External"/><Relationship Id="rId24" Type="http://schemas.openxmlformats.org/officeDocument/2006/relationships/hyperlink" Target="http://clipart-library.com/images-of-church.html" TargetMode="External"/><Relationship Id="rId5" Type="http://schemas.openxmlformats.org/officeDocument/2006/relationships/hyperlink" Target="https://commons.wikimedia.org/wiki/File:Autotest_HIV-P4280354.JPG" TargetMode="External"/><Relationship Id="rId15" Type="http://schemas.openxmlformats.org/officeDocument/2006/relationships/hyperlink" Target="https://icon-library.net/icon/child-icon-png-20.htm" TargetMode="External"/><Relationship Id="rId23" Type="http://schemas.openxmlformats.org/officeDocument/2006/relationships/hyperlink" Target="https://adioma.com/icons/happy-person" TargetMode="External"/><Relationship Id="rId10" Type="http://schemas.openxmlformats.org/officeDocument/2006/relationships/hyperlink" Target="https://twitter.com/Avert_org/status/1084104211422474240" TargetMode="External"/><Relationship Id="rId19" Type="http://schemas.openxmlformats.org/officeDocument/2006/relationships/hyperlink" Target="https://svgsilh.com/image/2753756.html" TargetMode="External"/><Relationship Id="rId4" Type="http://schemas.openxmlformats.org/officeDocument/2006/relationships/hyperlink" Target="https://www.goodfreephotos.com/vector-images/alarm-clock-vector-graphic.png.php" TargetMode="External"/><Relationship Id="rId9" Type="http://schemas.openxmlformats.org/officeDocument/2006/relationships/hyperlink" Target="https://twitter.com/hashtag/AvertNews?src=hash" TargetMode="External"/><Relationship Id="rId14" Type="http://schemas.openxmlformats.org/officeDocument/2006/relationships/hyperlink" Target="https://icon-library.net/icon/child-icon-png-20.html" TargetMode="External"/><Relationship Id="rId22" Type="http://schemas.openxmlformats.org/officeDocument/2006/relationships/hyperlink" Target="https://ccp.jhu.edu/2010/11/30/go-together-know-together-couples-hiv-counseling-and-testing-in-uganda/"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commons.wikimedia.org/wiki/File:Nursery_icon.svg" TargetMode="External"/><Relationship Id="rId13" Type="http://schemas.openxmlformats.org/officeDocument/2006/relationships/hyperlink" Target="https://medium.com/@MSHHealthImpact/reaching-families-through-index-case-testing-in-malawi-f47f14046af3" TargetMode="External"/><Relationship Id="rId3" Type="http://schemas.openxmlformats.org/officeDocument/2006/relationships/hyperlink" Target="https://svgsilh.com/image/308377.html" TargetMode="External"/><Relationship Id="rId7" Type="http://schemas.openxmlformats.org/officeDocument/2006/relationships/hyperlink" Target="http://www.pedaids.org/2018/09/05/mens-clinics-bring-health-services-closer-to-men-in-the-mountainous-kingdom-of-lesotho/" TargetMode="External"/><Relationship Id="rId12" Type="http://schemas.openxmlformats.org/officeDocument/2006/relationships/hyperlink" Target="https://svgsilh.com/image/311071.html" TargetMode="External"/><Relationship Id="rId2" Type="http://schemas.openxmlformats.org/officeDocument/2006/relationships/notesSlide" Target="../notesSlides/notesSlide71.xml"/><Relationship Id="rId1" Type="http://schemas.openxmlformats.org/officeDocument/2006/relationships/slideLayout" Target="../slideLayouts/slideLayout33.xml"/><Relationship Id="rId6" Type="http://schemas.openxmlformats.org/officeDocument/2006/relationships/hyperlink" Target="https://svgsilh.com/image/1297583.html" TargetMode="External"/><Relationship Id="rId11" Type="http://schemas.openxmlformats.org/officeDocument/2006/relationships/hyperlink" Target="https://icon-library.net/icon/pregnant-woman-icon-26.html" TargetMode="External"/><Relationship Id="rId5" Type="http://schemas.openxmlformats.org/officeDocument/2006/relationships/hyperlink" Target="https://www.onlinewebfonts.com/icon/324755" TargetMode="External"/><Relationship Id="rId10" Type="http://schemas.openxmlformats.org/officeDocument/2006/relationships/hyperlink" Target="https://www.youtube.com/watch?v=guPobd1-cTg" TargetMode="External"/><Relationship Id="rId4" Type="http://schemas.openxmlformats.org/officeDocument/2006/relationships/hyperlink" Target="https://www.flaticon.com/free-icon/man-in-canoe_71428" TargetMode="External"/><Relationship Id="rId9" Type="http://schemas.openxmlformats.org/officeDocument/2006/relationships/hyperlink" Target="https://www.chskenya.org/media_centre/operation-triple-zero-benchmarking-visit-by-cdc-kitui-county/"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torange.biz/danger-19271" TargetMode="External"/><Relationship Id="rId13" Type="http://schemas.openxmlformats.org/officeDocument/2006/relationships/hyperlink" Target="https://www.discountschoolsupply.com/p/37318?cfr=true&amp;Product=37318" TargetMode="External"/><Relationship Id="rId3" Type="http://schemas.openxmlformats.org/officeDocument/2006/relationships/hyperlink" Target="http://clipart-library.com/clipart/503591.htm" TargetMode="External"/><Relationship Id="rId7" Type="http://schemas.openxmlformats.org/officeDocument/2006/relationships/hyperlink" Target="http://www.clevelandhealth.info/aids-definition-is-different-from-hiv/" TargetMode="External"/><Relationship Id="rId12" Type="http://schemas.openxmlformats.org/officeDocument/2006/relationships/hyperlink" Target="https://clipart.info/sunshine-free-sun-clipart-public-domain-sun-clip-art-images-and-2216" TargetMode="External"/><Relationship Id="rId2" Type="http://schemas.openxmlformats.org/officeDocument/2006/relationships/notesSlide" Target="../notesSlides/notesSlide72.xml"/><Relationship Id="rId16" Type="http://schemas.openxmlformats.org/officeDocument/2006/relationships/hyperlink" Target="https://commons.wikimedia.org/wiki/File:World_Aids_Day_Ribbon.png" TargetMode="External"/><Relationship Id="rId1" Type="http://schemas.openxmlformats.org/officeDocument/2006/relationships/slideLayout" Target="../slideLayouts/slideLayout33.xml"/><Relationship Id="rId6" Type="http://schemas.openxmlformats.org/officeDocument/2006/relationships/hyperlink" Target="http://www.quoteambition.com/famous-success-quotes-sayings/" TargetMode="External"/><Relationship Id="rId11" Type="http://schemas.openxmlformats.org/officeDocument/2006/relationships/hyperlink" Target="https://www.unaids.org/en/file/111992/download?token=HCocZ_Hh" TargetMode="External"/><Relationship Id="rId5" Type="http://schemas.openxmlformats.org/officeDocument/2006/relationships/hyperlink" Target="https://www.eqca.org/takeit/" TargetMode="External"/><Relationship Id="rId15" Type="http://schemas.openxmlformats.org/officeDocument/2006/relationships/hyperlink" Target="https://www.avert.org/professionals/hiv-programming/prevention/voluntary-medical-male-circumcision" TargetMode="External"/><Relationship Id="rId10" Type="http://schemas.openxmlformats.org/officeDocument/2006/relationships/hyperlink" Target="https://pixabay.com/vectors/toilet-man-sitting-bathroom-29907/" TargetMode="External"/><Relationship Id="rId4" Type="http://schemas.openxmlformats.org/officeDocument/2006/relationships/hyperlink" Target="https://www.measureevaluation.org/resources/publications/tr-18-287" TargetMode="External"/><Relationship Id="rId9" Type="http://schemas.openxmlformats.org/officeDocument/2006/relationships/hyperlink" Target="https://pixabay.com/vectors/silhouette-shaking-hands-business-3186564/" TargetMode="External"/><Relationship Id="rId14" Type="http://schemas.openxmlformats.org/officeDocument/2006/relationships/hyperlink" Target="https://www.needpix.com/photo/950189/toothbrush-toothpaste-dental-care-hygiene-health-clean-oral-bru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DA21E0-751E-4D5E-B1EB-DAED411D0D39}"/>
              </a:ext>
            </a:extLst>
          </p:cNvPr>
          <p:cNvSpPr txBox="1"/>
          <p:nvPr/>
        </p:nvSpPr>
        <p:spPr>
          <a:xfrm>
            <a:off x="38793" y="194562"/>
            <a:ext cx="12153207" cy="5755422"/>
          </a:xfrm>
          <a:prstGeom prst="rect">
            <a:avLst/>
          </a:prstGeom>
          <a:noFill/>
        </p:spPr>
        <p:txBody>
          <a:bodyPr wrap="square">
            <a:spAutoFit/>
          </a:bodyPr>
          <a:lstStyle/>
          <a:p>
            <a:pPr algn="ctr"/>
            <a:br>
              <a:rPr kumimoji="0" lang="en-US" altLang="en-US" sz="2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r>
              <a:rPr kumimoji="0" lang="en-US" altLang="en-US" sz="2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t> </a:t>
            </a:r>
            <a:br>
              <a:rPr kumimoji="0" lang="en-US" altLang="en-US" sz="2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br>
              <a:rPr kumimoji="0" lang="en-US" alt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r>
              <a:rPr kumimoji="0" lang="en-US" alt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t>Engaging Faith Communities to </a:t>
            </a:r>
            <a:br>
              <a:rPr kumimoji="0" lang="en-US" alt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r>
              <a:rPr kumimoji="0" lang="en-US" alt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t>Find Men and Children </a:t>
            </a:r>
            <a:br>
              <a:rPr kumimoji="0" lang="en-US" alt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br>
              <a:rPr kumimoji="0" lang="en-US" altLang="en-US" sz="44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r>
              <a:rPr kumimoji="0" 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t>New Choices - New Treatment – New Timing – New Hope </a:t>
            </a:r>
            <a:br>
              <a:rPr kumimoji="0" lang="en-US" sz="44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br>
              <a:rPr kumimoji="0" lang="en-US" sz="16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br>
              <a:rPr kumimoji="0" lang="en-US" sz="18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j-cs"/>
              </a:rPr>
            </a:br>
            <a:endParaRPr lang="en-US" dirty="0"/>
          </a:p>
        </p:txBody>
      </p:sp>
    </p:spTree>
    <p:extLst>
      <p:ext uri="{BB962C8B-B14F-4D97-AF65-F5344CB8AC3E}">
        <p14:creationId xmlns:p14="http://schemas.microsoft.com/office/powerpoint/2010/main" val="2704647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9448800" y="6356350"/>
            <a:ext cx="2743200" cy="365125"/>
          </a:xfrm>
        </p:spPr>
        <p:txBody>
          <a:bodyPr/>
          <a:lstStyle/>
          <a:p>
            <a:pPr>
              <a:defRPr/>
            </a:pPr>
            <a:fld id="{F96C9CFB-AFEB-4DEC-9642-33B27CAA949C}" type="slidenum">
              <a:rPr lang="en-US" altLang="en-US"/>
              <a:pPr>
                <a:defRPr/>
              </a:pPr>
              <a:t>10</a:t>
            </a:fld>
            <a:endParaRPr lang="en-US" altLang="en-US" dirty="0"/>
          </a:p>
        </p:txBody>
      </p:sp>
      <p:sp>
        <p:nvSpPr>
          <p:cNvPr id="18435" name="Rectangle 2"/>
          <p:cNvSpPr>
            <a:spLocks noGrp="1" noChangeArrowheads="1"/>
          </p:cNvSpPr>
          <p:nvPr>
            <p:ph type="title" idx="4294967295"/>
          </p:nvPr>
        </p:nvSpPr>
        <p:spPr>
          <a:xfrm>
            <a:off x="0" y="-58738"/>
            <a:ext cx="10972800" cy="1143001"/>
          </a:xfrm>
          <a:prstGeom prst="rect">
            <a:avLst/>
          </a:prstGeom>
        </p:spPr>
        <p:txBody>
          <a:bodyPr>
            <a:normAutofit fontScale="90000"/>
          </a:bodyPr>
          <a:lstStyle/>
          <a:p>
            <a:pPr eaLnBrk="1" hangingPunct="1"/>
            <a:r>
              <a:rPr lang="en-US" altLang="en-US" b="1" dirty="0">
                <a:solidFill>
                  <a:schemeClr val="bg1"/>
                </a:solidFill>
              </a:rPr>
              <a:t>REMEMBER: HIV is NOT Passed Through</a:t>
            </a:r>
            <a:r>
              <a:rPr lang="en-US" altLang="en-US" dirty="0">
                <a:solidFill>
                  <a:schemeClr val="bg1"/>
                </a:solidFill>
              </a:rPr>
              <a:t>….</a:t>
            </a:r>
          </a:p>
        </p:txBody>
      </p:sp>
      <p:sp>
        <p:nvSpPr>
          <p:cNvPr id="37" name="TextBox 36"/>
          <p:cNvSpPr txBox="1"/>
          <p:nvPr/>
        </p:nvSpPr>
        <p:spPr>
          <a:xfrm>
            <a:off x="8271352" y="3239093"/>
            <a:ext cx="3762805" cy="535531"/>
          </a:xfrm>
          <a:prstGeom prst="rect">
            <a:avLst/>
          </a:prstGeom>
          <a:noFill/>
        </p:spPr>
        <p:txBody>
          <a:bodyPr wrap="square" rtlCol="0">
            <a:spAutoFit/>
          </a:bodyPr>
          <a:lstStyle/>
          <a:p>
            <a:pPr>
              <a:lnSpc>
                <a:spcPct val="80000"/>
              </a:lnSpc>
            </a:pPr>
            <a:r>
              <a:rPr lang="en-US" altLang="en-US" dirty="0">
                <a:latin typeface="+mj-lt"/>
              </a:rPr>
              <a:t>Touching or sharing objects such as razors or toothbrushes</a:t>
            </a:r>
          </a:p>
        </p:txBody>
      </p:sp>
      <p:sp>
        <p:nvSpPr>
          <p:cNvPr id="38" name="TextBox 37"/>
          <p:cNvSpPr txBox="1"/>
          <p:nvPr/>
        </p:nvSpPr>
        <p:spPr>
          <a:xfrm>
            <a:off x="1322494" y="3189043"/>
            <a:ext cx="2412274" cy="541046"/>
          </a:xfrm>
          <a:prstGeom prst="rect">
            <a:avLst/>
          </a:prstGeom>
          <a:noFill/>
        </p:spPr>
        <p:txBody>
          <a:bodyPr wrap="square" rtlCol="0">
            <a:spAutoFit/>
          </a:bodyPr>
          <a:lstStyle/>
          <a:p>
            <a:pPr>
              <a:lnSpc>
                <a:spcPct val="80000"/>
              </a:lnSpc>
            </a:pPr>
            <a:r>
              <a:rPr lang="en-US" altLang="en-US" dirty="0">
                <a:latin typeface="+mj-lt"/>
              </a:rPr>
              <a:t>Tears, sweating, coughing or sneezing</a:t>
            </a:r>
          </a:p>
        </p:txBody>
      </p:sp>
      <p:sp>
        <p:nvSpPr>
          <p:cNvPr id="39" name="TextBox 38"/>
          <p:cNvSpPr txBox="1"/>
          <p:nvPr/>
        </p:nvSpPr>
        <p:spPr>
          <a:xfrm>
            <a:off x="4527611" y="3189043"/>
            <a:ext cx="3263828" cy="313932"/>
          </a:xfrm>
          <a:prstGeom prst="rect">
            <a:avLst/>
          </a:prstGeom>
          <a:noFill/>
        </p:spPr>
        <p:txBody>
          <a:bodyPr wrap="square" rtlCol="0">
            <a:spAutoFit/>
          </a:bodyPr>
          <a:lstStyle/>
          <a:p>
            <a:pPr>
              <a:lnSpc>
                <a:spcPct val="80000"/>
              </a:lnSpc>
            </a:pPr>
            <a:r>
              <a:rPr lang="en-US" altLang="en-US" dirty="0">
                <a:latin typeface="+mj-lt"/>
              </a:rPr>
              <a:t>Caring for someone with HIV </a:t>
            </a:r>
          </a:p>
        </p:txBody>
      </p:sp>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t="1097" r="2072"/>
          <a:stretch/>
        </p:blipFill>
        <p:spPr>
          <a:xfrm>
            <a:off x="1523447" y="1282665"/>
            <a:ext cx="1826932" cy="1634563"/>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13" b="100000" l="0" r="100000"/>
                    </a14:imgEffect>
                  </a14:imgLayer>
                </a14:imgProps>
              </a:ext>
              <a:ext uri="{28A0092B-C50C-407E-A947-70E740481C1C}">
                <a14:useLocalDpi xmlns:a14="http://schemas.microsoft.com/office/drawing/2010/main" val="0"/>
              </a:ext>
            </a:extLst>
          </a:blip>
          <a:srcRect r="1303"/>
          <a:stretch/>
        </p:blipFill>
        <p:spPr>
          <a:xfrm rot="6231145">
            <a:off x="8247966" y="1299597"/>
            <a:ext cx="1927036" cy="14488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r="6521"/>
          <a:stretch/>
        </p:blipFill>
        <p:spPr>
          <a:xfrm rot="6114064">
            <a:off x="9886211" y="1056562"/>
            <a:ext cx="1940781" cy="1645101"/>
          </a:xfrm>
          <a:prstGeom prst="rect">
            <a:avLst/>
          </a:prstGeom>
        </p:spPr>
      </p:pic>
      <p:sp>
        <p:nvSpPr>
          <p:cNvPr id="14" name="TextBox 13"/>
          <p:cNvSpPr txBox="1"/>
          <p:nvPr/>
        </p:nvSpPr>
        <p:spPr>
          <a:xfrm>
            <a:off x="6530391" y="5619444"/>
            <a:ext cx="4577048" cy="535531"/>
          </a:xfrm>
          <a:prstGeom prst="rect">
            <a:avLst/>
          </a:prstGeom>
          <a:noFill/>
        </p:spPr>
        <p:txBody>
          <a:bodyPr wrap="square" rtlCol="0">
            <a:spAutoFit/>
          </a:bodyPr>
          <a:lstStyle/>
          <a:p>
            <a:pPr>
              <a:lnSpc>
                <a:spcPct val="80000"/>
              </a:lnSpc>
            </a:pPr>
            <a:r>
              <a:rPr lang="en-US" altLang="en-US" dirty="0">
                <a:latin typeface="+mj-lt"/>
              </a:rPr>
              <a:t>Touching or sharing surfaces or objects such as toilets, dishes or clothes</a:t>
            </a:r>
          </a:p>
        </p:txBody>
      </p:sp>
      <p:sp>
        <p:nvSpPr>
          <p:cNvPr id="15" name="TextBox 14"/>
          <p:cNvSpPr txBox="1"/>
          <p:nvPr/>
        </p:nvSpPr>
        <p:spPr>
          <a:xfrm>
            <a:off x="2426351" y="5614756"/>
            <a:ext cx="2616834" cy="313932"/>
          </a:xfrm>
          <a:prstGeom prst="rect">
            <a:avLst/>
          </a:prstGeom>
          <a:noFill/>
        </p:spPr>
        <p:txBody>
          <a:bodyPr wrap="square" rtlCol="0">
            <a:spAutoFit/>
          </a:bodyPr>
          <a:lstStyle/>
          <a:p>
            <a:pPr>
              <a:lnSpc>
                <a:spcPct val="80000"/>
              </a:lnSpc>
            </a:pPr>
            <a:r>
              <a:rPr lang="en-US" altLang="en-US" dirty="0">
                <a:latin typeface="+mj-lt"/>
              </a:rPr>
              <a:t>Shaking hand or hugging</a:t>
            </a:r>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780" r="1822"/>
          <a:stretch/>
        </p:blipFill>
        <p:spPr>
          <a:xfrm>
            <a:off x="8349535" y="4099345"/>
            <a:ext cx="938760" cy="150478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6442" y="3961696"/>
            <a:ext cx="956177" cy="1581370"/>
          </a:xfrm>
          <a:prstGeom prst="rect">
            <a:avLst/>
          </a:prstGeom>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t="959"/>
          <a:stretch/>
        </p:blipFill>
        <p:spPr>
          <a:xfrm>
            <a:off x="5100790" y="1226407"/>
            <a:ext cx="2117469" cy="1808803"/>
          </a:xfrm>
          <a:prstGeom prst="rect">
            <a:avLst/>
          </a:prstGeom>
        </p:spPr>
      </p:pic>
    </p:spTree>
    <p:extLst>
      <p:ext uri="{BB962C8B-B14F-4D97-AF65-F5344CB8AC3E}">
        <p14:creationId xmlns:p14="http://schemas.microsoft.com/office/powerpoint/2010/main" val="351874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68768" y="1951831"/>
            <a:ext cx="8453437" cy="2954338"/>
          </a:xfrm>
          <a:prstGeom prst="rect">
            <a:avLst/>
          </a:prstGeom>
        </p:spPr>
        <p:txBody>
          <a:bodyPr>
            <a:noAutofit/>
          </a:bodyPr>
          <a:lstStyle/>
          <a:p>
            <a:r>
              <a:rPr lang="en-US" sz="6600" b="1" dirty="0"/>
              <a:t>Addressing Gaps to Control HIV </a:t>
            </a:r>
            <a:br>
              <a:rPr lang="en-US" sz="7200" dirty="0"/>
            </a:br>
            <a:br>
              <a:rPr lang="en-US" sz="4800" dirty="0"/>
            </a:br>
            <a:r>
              <a:rPr lang="en-US" sz="3200" dirty="0"/>
              <a:t>     </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296216"/>
            <a:ext cx="2648320" cy="2962688"/>
          </a:xfrm>
          <a:prstGeom prst="rect">
            <a:avLst/>
          </a:prstGeom>
        </p:spPr>
      </p:pic>
    </p:spTree>
    <p:extLst>
      <p:ext uri="{BB962C8B-B14F-4D97-AF65-F5344CB8AC3E}">
        <p14:creationId xmlns:p14="http://schemas.microsoft.com/office/powerpoint/2010/main" val="243093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0" y="952500"/>
            <a:ext cx="11900694" cy="1717839"/>
          </a:xfrm>
        </p:spPr>
        <p:txBody>
          <a:bodyPr>
            <a:noAutofit/>
          </a:bodyPr>
          <a:lstStyle/>
          <a:p>
            <a:pPr marL="0" indent="0" algn="ctr">
              <a:buNone/>
            </a:pPr>
            <a:r>
              <a:rPr lang="en-US" sz="6600" b="1" dirty="0">
                <a:solidFill>
                  <a:srgbClr val="C00000"/>
                </a:solidFill>
                <a:latin typeface="+mj-lt"/>
              </a:rPr>
              <a:t>Trusted faith leaders can take innovations and solutions </a:t>
            </a:r>
          </a:p>
          <a:p>
            <a:pPr marL="0" indent="0" algn="ctr">
              <a:buNone/>
            </a:pPr>
            <a:r>
              <a:rPr lang="en-US" sz="6600" b="1" dirty="0">
                <a:solidFill>
                  <a:srgbClr val="C00000"/>
                </a:solidFill>
                <a:latin typeface="+mj-lt"/>
              </a:rPr>
              <a:t>to their communities, </a:t>
            </a:r>
          </a:p>
          <a:p>
            <a:pPr marL="0" indent="0" algn="ctr">
              <a:buNone/>
            </a:pPr>
            <a:r>
              <a:rPr lang="en-US" sz="6600" b="1" dirty="0">
                <a:solidFill>
                  <a:srgbClr val="C00000"/>
                </a:solidFill>
                <a:latin typeface="+mj-lt"/>
              </a:rPr>
              <a:t>to address the core gaps </a:t>
            </a:r>
          </a:p>
          <a:p>
            <a:pPr marL="0" indent="0" algn="ctr">
              <a:buNone/>
            </a:pPr>
            <a:r>
              <a:rPr lang="en-US" sz="6600" b="1" dirty="0">
                <a:solidFill>
                  <a:srgbClr val="C00000"/>
                </a:solidFill>
                <a:latin typeface="+mj-lt"/>
              </a:rPr>
              <a:t>in our programming</a:t>
            </a:r>
          </a:p>
        </p:txBody>
      </p:sp>
    </p:spTree>
    <p:extLst>
      <p:ext uri="{BB962C8B-B14F-4D97-AF65-F5344CB8AC3E}">
        <p14:creationId xmlns:p14="http://schemas.microsoft.com/office/powerpoint/2010/main" val="2588943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0" y="0"/>
            <a:ext cx="11899900" cy="711200"/>
          </a:xfrm>
          <a:prstGeom prst="rect">
            <a:avLst/>
          </a:prstGeom>
        </p:spPr>
        <p:txBody>
          <a:bodyPr>
            <a:normAutofit/>
          </a:bodyPr>
          <a:lstStyle/>
          <a:p>
            <a:r>
              <a:rPr lang="en-US" b="1" dirty="0">
                <a:solidFill>
                  <a:schemeClr val="bg1"/>
                </a:solidFill>
              </a:rPr>
              <a:t>There are Gaps in Treatment for Men  </a:t>
            </a:r>
            <a:endParaRPr lang="en-US" b="1" dirty="0"/>
          </a:p>
        </p:txBody>
      </p:sp>
      <p:sp>
        <p:nvSpPr>
          <p:cNvPr id="3" name="TextBox 2"/>
          <p:cNvSpPr txBox="1"/>
          <p:nvPr/>
        </p:nvSpPr>
        <p:spPr>
          <a:xfrm>
            <a:off x="274824" y="1782395"/>
            <a:ext cx="6400800" cy="329320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Globally, antiretroviral treatment (ART) coverage for </a:t>
            </a:r>
            <a:r>
              <a:rPr kumimoji="0" lang="en-US" sz="3600" b="1" i="0" u="sng" strike="noStrike" kern="1200" cap="none" spc="0" normalizeH="0" baseline="0" noProof="0" dirty="0">
                <a:ln>
                  <a:noFill/>
                </a:ln>
                <a:solidFill>
                  <a:srgbClr val="C00000"/>
                </a:solidFill>
                <a:effectLst/>
                <a:uLnTx/>
                <a:uFillTx/>
                <a:latin typeface="Calibri" panose="020F0502020204030204"/>
                <a:ea typeface="+mn-ea"/>
                <a:cs typeface="+mn-cs"/>
              </a:rPr>
              <a:t>men </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15 years and older was 55% in 2018, compared with 68% among adult women.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(UNAIDS,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624" y="1964052"/>
            <a:ext cx="5029200" cy="3620829"/>
          </a:xfrm>
          <a:prstGeom prst="rect">
            <a:avLst/>
          </a:prstGeom>
        </p:spPr>
      </p:pic>
    </p:spTree>
    <p:extLst>
      <p:ext uri="{BB962C8B-B14F-4D97-AF65-F5344CB8AC3E}">
        <p14:creationId xmlns:p14="http://schemas.microsoft.com/office/powerpoint/2010/main" val="1619551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813" y="138113"/>
            <a:ext cx="12041187" cy="712787"/>
          </a:xfrm>
          <a:prstGeom prst="rect">
            <a:avLst/>
          </a:prstGeom>
        </p:spPr>
        <p:txBody>
          <a:bodyPr>
            <a:normAutofit fontScale="90000"/>
          </a:bodyPr>
          <a:lstStyle/>
          <a:p>
            <a:r>
              <a:rPr lang="en-US" sz="3800" b="1" dirty="0">
                <a:solidFill>
                  <a:schemeClr val="bg1"/>
                </a:solidFill>
              </a:rPr>
              <a:t> There are Gaps in Treatment for Children &amp; Adolescents</a:t>
            </a:r>
            <a:endParaRPr lang="en-US" sz="3800" b="1" dirty="0"/>
          </a:p>
        </p:txBody>
      </p:sp>
      <p:sp>
        <p:nvSpPr>
          <p:cNvPr id="3" name="TextBox 2"/>
          <p:cNvSpPr txBox="1"/>
          <p:nvPr/>
        </p:nvSpPr>
        <p:spPr>
          <a:xfrm>
            <a:off x="287645" y="2270722"/>
            <a:ext cx="6400800" cy="196977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Globally, only about half the </a:t>
            </a:r>
            <a:r>
              <a:rPr kumimoji="0" lang="en-US" sz="36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children and adolescents</a:t>
            </a:r>
            <a:r>
              <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living with HIV are receiving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Treatment.</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4">
            <a:extLst>
              <a:ext uri="{FF2B5EF4-FFF2-40B4-BE49-F238E27FC236}">
                <a16:creationId xmlns:a16="http://schemas.microsoft.com/office/drawing/2014/main" id="{8D32ED92-A4B9-47DD-A9CA-F2537C331BBD}"/>
              </a:ext>
            </a:extLst>
          </p:cNvPr>
          <p:cNvPicPr>
            <a:picLocks noChangeAspect="1"/>
          </p:cNvPicPr>
          <p:nvPr/>
        </p:nvPicPr>
        <p:blipFill rotWithShape="1">
          <a:blip r:embed="rId3"/>
          <a:srcRect b="11390"/>
          <a:stretch/>
        </p:blipFill>
        <p:spPr>
          <a:xfrm>
            <a:off x="6498220" y="1616258"/>
            <a:ext cx="5029200" cy="3811134"/>
          </a:xfrm>
          <a:prstGeom prst="rect">
            <a:avLst/>
          </a:prstGeom>
        </p:spPr>
      </p:pic>
    </p:spTree>
    <p:extLst>
      <p:ext uri="{BB962C8B-B14F-4D97-AF65-F5344CB8AC3E}">
        <p14:creationId xmlns:p14="http://schemas.microsoft.com/office/powerpoint/2010/main" val="1270736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44380" y="119597"/>
            <a:ext cx="13643810" cy="609398"/>
          </a:xfrm>
        </p:spPr>
        <p:txBody>
          <a:bodyPr/>
          <a:lstStyle/>
          <a:p>
            <a:r>
              <a:rPr lang="en-US" sz="4000" dirty="0"/>
              <a:t>There are Gaps in Treatment for </a:t>
            </a:r>
            <a:r>
              <a:rPr lang="en-US" sz="4400" dirty="0"/>
              <a:t>Tuberculosis</a:t>
            </a:r>
            <a:endParaRPr lang="en-US" sz="4400" dirty="0">
              <a:latin typeface="+mj-lt"/>
            </a:endParaRPr>
          </a:p>
        </p:txBody>
      </p:sp>
      <p:sp>
        <p:nvSpPr>
          <p:cNvPr id="4" name="Text Placeholder 3"/>
          <p:cNvSpPr>
            <a:spLocks noGrp="1"/>
          </p:cNvSpPr>
          <p:nvPr>
            <p:ph type="body" sz="quarter" idx="14"/>
          </p:nvPr>
        </p:nvSpPr>
        <p:spPr>
          <a:xfrm>
            <a:off x="228603" y="1167870"/>
            <a:ext cx="6302825" cy="4245265"/>
          </a:xfrm>
        </p:spPr>
        <p:txBody>
          <a:bodyPr/>
          <a:lstStyle/>
          <a:p>
            <a:pPr marL="342900" indent="-342900">
              <a:buFont typeface="Arial" panose="020B0604020202020204" pitchFamily="34" charset="0"/>
              <a:buChar char="•"/>
            </a:pPr>
            <a:r>
              <a:rPr lang="en-US" sz="3200" b="1" dirty="0">
                <a:solidFill>
                  <a:srgbClr val="C00000"/>
                </a:solidFill>
              </a:rPr>
              <a:t>People living with HIV are still dying from tuberculosis (TB) - it is the leading cause of death in people living with HIV</a:t>
            </a:r>
          </a:p>
          <a:p>
            <a:endParaRPr lang="en-US" sz="3200" b="1" dirty="0"/>
          </a:p>
          <a:p>
            <a:pPr marL="342900" indent="-342900">
              <a:buFont typeface="Arial" panose="020B0604020202020204" pitchFamily="34" charset="0"/>
              <a:buChar char="•"/>
            </a:pPr>
            <a:r>
              <a:rPr lang="en-US" sz="3200" b="1" dirty="0">
                <a:solidFill>
                  <a:schemeClr val="accent5">
                    <a:lumMod val="75000"/>
                  </a:schemeClr>
                </a:solidFill>
              </a:rPr>
              <a:t>But TB is both </a:t>
            </a:r>
            <a:r>
              <a:rPr lang="en-US" sz="3200" b="1" u="sng" dirty="0">
                <a:solidFill>
                  <a:schemeClr val="accent5">
                    <a:lumMod val="75000"/>
                  </a:schemeClr>
                </a:solidFill>
              </a:rPr>
              <a:t>preventable</a:t>
            </a:r>
            <a:r>
              <a:rPr lang="en-US" sz="3200" b="1" dirty="0">
                <a:solidFill>
                  <a:schemeClr val="accent5">
                    <a:lumMod val="75000"/>
                  </a:schemeClr>
                </a:solidFill>
              </a:rPr>
              <a:t> and totally </a:t>
            </a:r>
            <a:r>
              <a:rPr lang="en-US" sz="3200" b="1" u="sng" dirty="0">
                <a:solidFill>
                  <a:schemeClr val="accent5">
                    <a:lumMod val="75000"/>
                  </a:schemeClr>
                </a:solidFill>
              </a:rPr>
              <a:t>curable</a:t>
            </a:r>
            <a:r>
              <a:rPr lang="en-US" sz="3200" b="1" dirty="0">
                <a:solidFill>
                  <a:schemeClr val="accent5">
                    <a:lumMod val="75000"/>
                  </a:schemeClr>
                </a:solidFill>
              </a:rPr>
              <a:t>; EVERYONE WITH TB SHOULD LIVE CURED and NO ONE SHOULD DIE FROM TB </a:t>
            </a:r>
          </a:p>
        </p:txBody>
      </p:sp>
      <p:pic>
        <p:nvPicPr>
          <p:cNvPr id="8" name="Picture 7"/>
          <p:cNvPicPr>
            <a:picLocks noChangeAspect="1"/>
          </p:cNvPicPr>
          <p:nvPr/>
        </p:nvPicPr>
        <p:blipFill>
          <a:blip r:embed="rId3"/>
          <a:stretch>
            <a:fillRect/>
          </a:stretch>
        </p:blipFill>
        <p:spPr>
          <a:xfrm>
            <a:off x="6723333" y="965188"/>
            <a:ext cx="4540251" cy="5055190"/>
          </a:xfrm>
          <a:prstGeom prst="rect">
            <a:avLst/>
          </a:prstGeom>
        </p:spPr>
      </p:pic>
    </p:spTree>
    <p:extLst>
      <p:ext uri="{BB962C8B-B14F-4D97-AF65-F5344CB8AC3E}">
        <p14:creationId xmlns:p14="http://schemas.microsoft.com/office/powerpoint/2010/main" val="2272972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138986" y="-172540"/>
            <a:ext cx="13312059" cy="9546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rPr>
              <a:t>Barriers That Keep Men From Accessing HIV Services</a:t>
            </a:r>
          </a:p>
        </p:txBody>
      </p:sp>
      <p:sp>
        <p:nvSpPr>
          <p:cNvPr id="9" name="Text Placeholder 3"/>
          <p:cNvSpPr>
            <a:spLocks noGrp="1"/>
          </p:cNvSpPr>
          <p:nvPr>
            <p:ph type="body" sz="quarter" idx="13"/>
          </p:nvPr>
        </p:nvSpPr>
        <p:spPr>
          <a:xfrm>
            <a:off x="398814" y="1380038"/>
            <a:ext cx="6237513" cy="4264010"/>
          </a:xfrm>
          <a:prstGeom prst="rect">
            <a:avLst/>
          </a:prstGeom>
        </p:spPr>
        <p:txBody>
          <a:bodyPr>
            <a:normAutofit lnSpcReduction="10000"/>
          </a:bodyPr>
          <a:lstStyle/>
          <a:p>
            <a:pPr marL="457200" indent="-457200">
              <a:buFont typeface="Arial" panose="020B0604020202020204" pitchFamily="34" charset="0"/>
              <a:buChar char="•"/>
            </a:pPr>
            <a:r>
              <a:rPr lang="en-US" sz="3200" dirty="0">
                <a:solidFill>
                  <a:schemeClr val="tx1"/>
                </a:solidFill>
                <a:latin typeface="+mj-lt"/>
              </a:rPr>
              <a:t>Fear of testing positive and disclosure of status</a:t>
            </a:r>
          </a:p>
          <a:p>
            <a:pPr marL="457200" indent="-457200">
              <a:buFont typeface="Arial" panose="020B0604020202020204" pitchFamily="34" charset="0"/>
              <a:buChar char="•"/>
            </a:pPr>
            <a:r>
              <a:rPr lang="en-US" sz="3200" dirty="0">
                <a:solidFill>
                  <a:schemeClr val="tx1"/>
                </a:solidFill>
                <a:latin typeface="+mj-lt"/>
              </a:rPr>
              <a:t>Fear that others will no longer view them as masculine and strong</a:t>
            </a:r>
          </a:p>
          <a:p>
            <a:pPr marL="457200" indent="-457200">
              <a:buFont typeface="Arial" panose="020B0604020202020204" pitchFamily="34" charset="0"/>
              <a:buChar char="•"/>
            </a:pPr>
            <a:r>
              <a:rPr lang="en-US" sz="3200" dirty="0">
                <a:solidFill>
                  <a:schemeClr val="tx1"/>
                </a:solidFill>
                <a:latin typeface="+mj-lt"/>
              </a:rPr>
              <a:t>Stigma </a:t>
            </a:r>
          </a:p>
          <a:p>
            <a:pPr marL="457200" indent="-457200">
              <a:buFont typeface="Arial" panose="020B0604020202020204" pitchFamily="34" charset="0"/>
              <a:buChar char="•"/>
            </a:pPr>
            <a:r>
              <a:rPr lang="en-US" sz="3200" dirty="0">
                <a:solidFill>
                  <a:schemeClr val="tx1"/>
                </a:solidFill>
                <a:latin typeface="+mj-lt"/>
              </a:rPr>
              <a:t>Lack of access</a:t>
            </a:r>
          </a:p>
          <a:p>
            <a:pPr marL="457200" indent="-457200">
              <a:buFont typeface="Arial" panose="020B0604020202020204" pitchFamily="34" charset="0"/>
              <a:buChar char="•"/>
            </a:pPr>
            <a:r>
              <a:rPr lang="en-US" sz="3200" dirty="0">
                <a:solidFill>
                  <a:schemeClr val="tx1"/>
                </a:solidFill>
                <a:latin typeface="+mj-lt"/>
              </a:rPr>
              <a:t>Lack of trusted health care </a:t>
            </a:r>
          </a:p>
          <a:p>
            <a:pPr marL="457200" indent="-457200">
              <a:buFont typeface="Arial" panose="020B0604020202020204" pitchFamily="34" charset="0"/>
              <a:buChar char="•"/>
            </a:pPr>
            <a:r>
              <a:rPr lang="en-US" sz="3200" dirty="0">
                <a:solidFill>
                  <a:schemeClr val="tx1"/>
                </a:solidFill>
                <a:latin typeface="+mj-lt"/>
              </a:rPr>
              <a:t>Lack of male-centered care</a:t>
            </a:r>
          </a:p>
          <a:p>
            <a:pPr marL="342900" indent="-342900">
              <a:buFont typeface="Arial" panose="020B0604020202020204" pitchFamily="34" charset="0"/>
              <a:buChar char="•"/>
            </a:pPr>
            <a:endParaRPr lang="en-US" sz="2800" dirty="0">
              <a:solidFill>
                <a:schemeClr val="tx1"/>
              </a:solidFill>
              <a:latin typeface="+mj-lt"/>
            </a:endParaRPr>
          </a:p>
          <a:p>
            <a:pPr marL="0" indent="0">
              <a:buNone/>
            </a:pPr>
            <a:endParaRPr lang="en-US" dirty="0">
              <a:solidFill>
                <a:schemeClr val="tx1"/>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834" y="1986437"/>
            <a:ext cx="4916296" cy="3051212"/>
          </a:xfrm>
          <a:prstGeom prst="rect">
            <a:avLst/>
          </a:prstGeom>
        </p:spPr>
      </p:pic>
    </p:spTree>
    <p:extLst>
      <p:ext uri="{BB962C8B-B14F-4D97-AF65-F5344CB8AC3E}">
        <p14:creationId xmlns:p14="http://schemas.microsoft.com/office/powerpoint/2010/main" val="887521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240178" y="48654"/>
            <a:ext cx="10515600" cy="7949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rPr>
              <a:t>Strategies to Engage Men</a:t>
            </a:r>
          </a:p>
        </p:txBody>
      </p:sp>
      <p:sp>
        <p:nvSpPr>
          <p:cNvPr id="3" name="Rectangle 2"/>
          <p:cNvSpPr/>
          <p:nvPr/>
        </p:nvSpPr>
        <p:spPr>
          <a:xfrm>
            <a:off x="75583" y="1099706"/>
            <a:ext cx="7464700" cy="6678751"/>
          </a:xfrm>
          <a:prstGeom prst="rect">
            <a:avLst/>
          </a:prstGeom>
        </p:spPr>
        <p:txBody>
          <a:bodyPr wrap="square">
            <a:spAutoFit/>
          </a:bodyPr>
          <a:lstStyle/>
          <a:p>
            <a:pPr marL="457200" indent="-457200">
              <a:buFont typeface="Arial" panose="020B0604020202020204" pitchFamily="34" charset="0"/>
              <a:buChar char="•"/>
            </a:pPr>
            <a:r>
              <a:rPr lang="en-US" sz="3200" dirty="0">
                <a:latin typeface="+mj-lt"/>
              </a:rPr>
              <a:t>Deliver messages of hope!</a:t>
            </a:r>
          </a:p>
          <a:p>
            <a:pPr marL="457200" indent="-457200">
              <a:buFont typeface="Arial" panose="020B0604020202020204" pitchFamily="34" charset="0"/>
              <a:buChar char="•"/>
            </a:pPr>
            <a:r>
              <a:rPr lang="en-US" sz="3200" dirty="0">
                <a:latin typeface="+mj-lt"/>
              </a:rPr>
              <a:t>Integrate HIV with other health care </a:t>
            </a:r>
          </a:p>
          <a:p>
            <a:pPr marL="457200" indent="-457200">
              <a:buFont typeface="Arial" panose="020B0604020202020204" pitchFamily="34" charset="0"/>
              <a:buChar char="•"/>
            </a:pPr>
            <a:r>
              <a:rPr lang="en-US" sz="3200" dirty="0">
                <a:latin typeface="+mj-lt"/>
              </a:rPr>
              <a:t>Offer accompaniment and support</a:t>
            </a:r>
          </a:p>
          <a:p>
            <a:pPr marL="457200" indent="-457200">
              <a:buFont typeface="Arial" panose="020B0604020202020204" pitchFamily="34" charset="0"/>
              <a:buChar char="•"/>
            </a:pPr>
            <a:r>
              <a:rPr lang="en-US" sz="3200" dirty="0">
                <a:latin typeface="+mj-lt"/>
              </a:rPr>
              <a:t>Offer choices in testing </a:t>
            </a:r>
          </a:p>
          <a:p>
            <a:pPr marL="457200" indent="-457200">
              <a:buFont typeface="Arial" panose="020B0604020202020204" pitchFamily="34" charset="0"/>
              <a:buChar char="•"/>
            </a:pPr>
            <a:r>
              <a:rPr lang="en-US" sz="3200" dirty="0">
                <a:latin typeface="+mj-lt"/>
              </a:rPr>
              <a:t>Offer support groups for HIV-affected individuals</a:t>
            </a:r>
          </a:p>
          <a:p>
            <a:pPr marL="457200" indent="-457200">
              <a:buFont typeface="Arial" panose="020B0604020202020204" pitchFamily="34" charset="0"/>
              <a:buChar char="•"/>
            </a:pPr>
            <a:r>
              <a:rPr lang="en-US" sz="3200" dirty="0">
                <a:latin typeface="+mj-lt"/>
              </a:rPr>
              <a:t>Remove gender inequality, stigma and discrimination</a:t>
            </a:r>
          </a:p>
          <a:p>
            <a:pPr marL="457200" indent="-457200">
              <a:buFont typeface="Arial" panose="020B0604020202020204" pitchFamily="34" charset="0"/>
              <a:buChar char="•"/>
            </a:pPr>
            <a:r>
              <a:rPr lang="en-US" sz="3200" dirty="0">
                <a:latin typeface="+mj-lt"/>
              </a:rPr>
              <a:t>Engage faith leaders to encourage couple’s and family testing</a:t>
            </a:r>
          </a:p>
          <a:p>
            <a:pPr marL="457200" indent="-457200">
              <a:buFont typeface="Arial" panose="020B0604020202020204" pitchFamily="34" charset="0"/>
              <a:buChar char="•"/>
            </a:pPr>
            <a:endParaRPr lang="en-US" sz="3200" dirty="0">
              <a:latin typeface="+mj-lt"/>
            </a:endParaRPr>
          </a:p>
          <a:p>
            <a:endParaRPr lang="en-US" sz="2600" u="sng" dirty="0"/>
          </a:p>
          <a:p>
            <a:pPr marL="457200" indent="-457200">
              <a:buFont typeface="Arial" panose="020B0604020202020204" pitchFamily="34" charset="0"/>
              <a:buChar char="•"/>
            </a:pPr>
            <a:endParaRPr lang="en-US" sz="2200" dirty="0"/>
          </a:p>
          <a:p>
            <a:pPr marL="457200" indent="-457200">
              <a:buFont typeface="Arial" panose="020B0604020202020204" pitchFamily="34" charset="0"/>
              <a:buChar char="•"/>
            </a:pPr>
            <a:endParaRPr lang="en-US" sz="2800" dirty="0"/>
          </a:p>
        </p:txBody>
      </p:sp>
      <p:sp>
        <p:nvSpPr>
          <p:cNvPr id="9" name="Content Placeholder 2"/>
          <p:cNvSpPr txBox="1">
            <a:spLocks/>
          </p:cNvSpPr>
          <p:nvPr/>
        </p:nvSpPr>
        <p:spPr>
          <a:xfrm>
            <a:off x="7415607" y="4512236"/>
            <a:ext cx="4418400" cy="45082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mj-lt"/>
              </a:rPr>
              <a:t>Lesotho: EGPAF Program Offering Male Friendly Services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83" y="1621109"/>
            <a:ext cx="3991728" cy="2891127"/>
          </a:xfrm>
          <a:prstGeom prst="rect">
            <a:avLst/>
          </a:prstGeom>
        </p:spPr>
      </p:pic>
    </p:spTree>
    <p:extLst>
      <p:ext uri="{BB962C8B-B14F-4D97-AF65-F5344CB8AC3E}">
        <p14:creationId xmlns:p14="http://schemas.microsoft.com/office/powerpoint/2010/main" val="102811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1601" y="189484"/>
            <a:ext cx="12090400" cy="5586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Reaching Children With Lifesaving Testing &amp; Treatment</a:t>
            </a:r>
          </a:p>
        </p:txBody>
      </p:sp>
      <p:sp>
        <p:nvSpPr>
          <p:cNvPr id="4" name="Title 1"/>
          <p:cNvSpPr txBox="1">
            <a:spLocks/>
          </p:cNvSpPr>
          <p:nvPr/>
        </p:nvSpPr>
        <p:spPr>
          <a:xfrm>
            <a:off x="101600" y="1185815"/>
            <a:ext cx="7213600" cy="439688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2800" dirty="0"/>
              <a:t>Encouraging pregnant women to:</a:t>
            </a:r>
          </a:p>
          <a:p>
            <a:pPr marL="742950" lvl="1" indent="-285750">
              <a:buFont typeface="Arial" panose="020B0604020202020204" pitchFamily="34" charset="0"/>
              <a:buChar char="•"/>
            </a:pPr>
            <a:r>
              <a:rPr lang="en-US" sz="2800" dirty="0">
                <a:latin typeface="+mj-lt"/>
              </a:rPr>
              <a:t>get antenatal care and get tested for HIV</a:t>
            </a:r>
          </a:p>
          <a:p>
            <a:pPr marL="742950" lvl="1" indent="-285750">
              <a:buFont typeface="Arial" panose="020B0604020202020204" pitchFamily="34" charset="0"/>
              <a:buChar char="•"/>
            </a:pPr>
            <a:r>
              <a:rPr lang="en-US" sz="2800" dirty="0">
                <a:latin typeface="+mj-lt"/>
              </a:rPr>
              <a:t>and if positive, to take their ART</a:t>
            </a:r>
            <a:endParaRPr lang="en-US" sz="5400" dirty="0">
              <a:latin typeface="+mj-lt"/>
            </a:endParaRPr>
          </a:p>
          <a:p>
            <a:pPr lvl="1"/>
            <a:endParaRPr lang="en-US" sz="2800" dirty="0"/>
          </a:p>
          <a:p>
            <a:pPr marL="285750" indent="-285750">
              <a:buFont typeface="Arial" panose="020B0604020202020204" pitchFamily="34" charset="0"/>
              <a:buChar char="•"/>
            </a:pPr>
            <a:r>
              <a:rPr lang="en-US" sz="2800" dirty="0"/>
              <a:t>HIV testing for infants exposed to HIV within first 2 months of life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HIV testing for children of adults living with HIV or whose parents may have passed away</a:t>
            </a:r>
            <a:endParaRPr lang="en-US" sz="5400" dirty="0"/>
          </a:p>
          <a:p>
            <a:pPr marL="285750" indent="-285750">
              <a:buFont typeface="Arial" panose="020B0604020202020204" pitchFamily="34" charset="0"/>
              <a:buChar char="•"/>
            </a:pPr>
            <a:endParaRPr lang="en-US" sz="32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61"/>
          <a:stretch/>
        </p:blipFill>
        <p:spPr>
          <a:xfrm>
            <a:off x="7315200" y="1788018"/>
            <a:ext cx="4493610" cy="3253881"/>
          </a:xfrm>
          <a:prstGeom prst="rect">
            <a:avLst/>
          </a:prstGeom>
        </p:spPr>
      </p:pic>
    </p:spTree>
    <p:extLst>
      <p:ext uri="{BB962C8B-B14F-4D97-AF65-F5344CB8AC3E}">
        <p14:creationId xmlns:p14="http://schemas.microsoft.com/office/powerpoint/2010/main" val="3960867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3690599" cy="5586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rPr>
              <a:t> New Messages about HIV Treatment of Children Children With Lifesaving Testing &amp; Treatment</a:t>
            </a:r>
          </a:p>
        </p:txBody>
      </p:sp>
      <p:sp>
        <p:nvSpPr>
          <p:cNvPr id="4" name="Title 1"/>
          <p:cNvSpPr txBox="1">
            <a:spLocks/>
          </p:cNvSpPr>
          <p:nvPr/>
        </p:nvSpPr>
        <p:spPr>
          <a:xfrm>
            <a:off x="613610" y="1535355"/>
            <a:ext cx="5029201" cy="4396883"/>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3600" dirty="0"/>
              <a:t>All children with HIV can take treatment</a:t>
            </a:r>
          </a:p>
          <a:p>
            <a:endParaRPr lang="en-US" sz="3600" dirty="0"/>
          </a:p>
          <a:p>
            <a:pPr marL="285750" indent="-285750">
              <a:buFont typeface="Arial" panose="020B0604020202020204" pitchFamily="34" charset="0"/>
              <a:buChar char="•"/>
            </a:pPr>
            <a:r>
              <a:rPr lang="en-US" sz="3600" dirty="0"/>
              <a:t>We have better and better medications for children</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Most children who start ART right away can look forward to growing and developing normally, going to school, and making friends</a:t>
            </a:r>
          </a:p>
        </p:txBody>
      </p:sp>
      <p:pic>
        <p:nvPicPr>
          <p:cNvPr id="5" name="Picture 4">
            <a:extLst>
              <a:ext uri="{FF2B5EF4-FFF2-40B4-BE49-F238E27FC236}">
                <a16:creationId xmlns:a16="http://schemas.microsoft.com/office/drawing/2014/main" id="{60BDD836-880B-4BD2-9232-FDF8923CD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01" y="1631608"/>
            <a:ext cx="5586662" cy="3645569"/>
          </a:xfrm>
          <a:prstGeom prst="rect">
            <a:avLst/>
          </a:prstGeom>
        </p:spPr>
      </p:pic>
    </p:spTree>
    <p:extLst>
      <p:ext uri="{BB962C8B-B14F-4D97-AF65-F5344CB8AC3E}">
        <p14:creationId xmlns:p14="http://schemas.microsoft.com/office/powerpoint/2010/main" val="133372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35038"/>
            <a:ext cx="11898313" cy="1865312"/>
          </a:xfrm>
          <a:prstGeom prst="rect">
            <a:avLst/>
          </a:prstGeom>
        </p:spPr>
        <p:txBody>
          <a:bodyPr>
            <a:noAutofit/>
          </a:bodyPr>
          <a:lstStyle/>
          <a:p>
            <a:pPr algn="ctr"/>
            <a:r>
              <a:rPr lang="en-US" sz="4000" b="1" dirty="0">
                <a:solidFill>
                  <a:srgbClr val="FF0000"/>
                </a:solidFill>
              </a:rPr>
              <a:t>This </a:t>
            </a:r>
            <a:r>
              <a:rPr lang="en-US" sz="4000" b="1" i="1" dirty="0">
                <a:solidFill>
                  <a:srgbClr val="FF0000"/>
                </a:solidFill>
              </a:rPr>
              <a:t>HIV Educational Update </a:t>
            </a:r>
            <a:r>
              <a:rPr lang="en-US" sz="4000" b="1" dirty="0">
                <a:solidFill>
                  <a:srgbClr val="FF0000"/>
                </a:solidFill>
              </a:rPr>
              <a:t>slide deck</a:t>
            </a:r>
            <a:br>
              <a:rPr lang="en-US" sz="4000" b="1" dirty="0">
                <a:solidFill>
                  <a:srgbClr val="FF0000"/>
                </a:solidFill>
              </a:rPr>
            </a:br>
            <a:br>
              <a:rPr lang="en-US" sz="4000" b="1" dirty="0">
                <a:solidFill>
                  <a:srgbClr val="FF0000"/>
                </a:solidFill>
              </a:rPr>
            </a:br>
            <a:r>
              <a:rPr lang="en-US" sz="3200" b="1" dirty="0"/>
              <a:t> will be followed by a second slide deck called  </a:t>
            </a:r>
            <a:br>
              <a:rPr lang="en-US" sz="3200" b="1" dirty="0"/>
            </a:br>
            <a:r>
              <a:rPr lang="en-US" sz="4000" b="1" i="1" dirty="0"/>
              <a:t>Messages of Hope for Men and Children Tool </a:t>
            </a:r>
            <a:br>
              <a:rPr lang="en-US" b="1" i="1" dirty="0"/>
            </a:br>
            <a:br>
              <a:rPr lang="en-US" b="1" i="1" dirty="0"/>
            </a:br>
            <a:br>
              <a:rPr lang="en-US" b="1" i="1" dirty="0"/>
            </a:br>
            <a:r>
              <a:rPr lang="en-US" sz="3200" b="1" dirty="0">
                <a:solidFill>
                  <a:srgbClr val="FF0000"/>
                </a:solidFill>
              </a:rPr>
              <a:t>This </a:t>
            </a:r>
            <a:r>
              <a:rPr lang="en-US" sz="3200" b="1" i="1" dirty="0">
                <a:solidFill>
                  <a:srgbClr val="FF0000"/>
                </a:solidFill>
              </a:rPr>
              <a:t>HIV Educational Update reviews the latest</a:t>
            </a:r>
            <a:r>
              <a:rPr lang="en-US" sz="3200" b="1" dirty="0">
                <a:solidFill>
                  <a:srgbClr val="FF0000"/>
                </a:solidFill>
              </a:rPr>
              <a:t> knowledge about HIV; the information provides essential background for understanding the basis for the</a:t>
            </a:r>
            <a:r>
              <a:rPr lang="en-US" altLang="en-US" sz="3200" b="1" dirty="0">
                <a:solidFill>
                  <a:srgbClr val="FF0000"/>
                </a:solidFill>
              </a:rPr>
              <a:t> key </a:t>
            </a:r>
            <a:r>
              <a:rPr lang="en-US" altLang="en-US" sz="3200" b="1" i="1" dirty="0">
                <a:solidFill>
                  <a:srgbClr val="FF0000"/>
                </a:solidFill>
              </a:rPr>
              <a:t>Messages of Hope for Men and Children</a:t>
            </a:r>
            <a:br>
              <a:rPr lang="en-US" altLang="en-US" b="1" dirty="0">
                <a:solidFill>
                  <a:srgbClr val="FF0000"/>
                </a:solidFill>
              </a:rPr>
            </a:br>
            <a:r>
              <a:rPr lang="en-US" b="1" dirty="0">
                <a:solidFill>
                  <a:srgbClr val="FF0000"/>
                </a:solidFill>
              </a:rPr>
              <a:t> </a:t>
            </a:r>
            <a:br>
              <a:rPr lang="en-US" b="1" dirty="0">
                <a:solidFill>
                  <a:srgbClr val="FF0000"/>
                </a:solidFill>
              </a:rPr>
            </a:br>
            <a:br>
              <a:rPr lang="en-US" b="1" i="1" dirty="0"/>
            </a:br>
            <a:endParaRPr lang="en-US" sz="4000" i="1" dirty="0"/>
          </a:p>
        </p:txBody>
      </p:sp>
    </p:spTree>
    <p:extLst>
      <p:ext uri="{BB962C8B-B14F-4D97-AF65-F5344CB8AC3E}">
        <p14:creationId xmlns:p14="http://schemas.microsoft.com/office/powerpoint/2010/main" val="534590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3" y="164492"/>
            <a:ext cx="10515600" cy="3717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How to Address Gap in Care for Adolescents</a:t>
            </a:r>
          </a:p>
        </p:txBody>
      </p:sp>
      <p:sp>
        <p:nvSpPr>
          <p:cNvPr id="4" name="Title 1"/>
          <p:cNvSpPr txBox="1">
            <a:spLocks/>
          </p:cNvSpPr>
          <p:nvPr/>
        </p:nvSpPr>
        <p:spPr>
          <a:xfrm>
            <a:off x="315686" y="1359568"/>
            <a:ext cx="6117771" cy="476834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US" sz="3200" dirty="0"/>
              <a:t>Youth engagement and support groups</a:t>
            </a:r>
          </a:p>
          <a:p>
            <a:pPr marL="285750" indent="-285750">
              <a:buFont typeface="Arial" panose="020B0604020202020204" pitchFamily="34" charset="0"/>
              <a:buChar char="•"/>
            </a:pPr>
            <a:r>
              <a:rPr lang="en-US" sz="3200" dirty="0"/>
              <a:t>Address and reduce gender-based violence</a:t>
            </a:r>
          </a:p>
          <a:p>
            <a:pPr marL="285750" indent="-285750">
              <a:buFont typeface="Arial" panose="020B0604020202020204" pitchFamily="34" charset="0"/>
              <a:buChar char="•"/>
            </a:pPr>
            <a:r>
              <a:rPr lang="en-US" sz="3200" dirty="0"/>
              <a:t>Mobilize community for change (schools, churches, etc.)</a:t>
            </a:r>
          </a:p>
          <a:p>
            <a:pPr marL="285750" indent="-285750">
              <a:buFont typeface="Arial" panose="020B0604020202020204" pitchFamily="34" charset="0"/>
              <a:buChar char="•"/>
            </a:pPr>
            <a:r>
              <a:rPr lang="en-US" sz="3200" dirty="0"/>
              <a:t>Education programs for caregivers</a:t>
            </a:r>
          </a:p>
          <a:p>
            <a:pPr marL="285750" indent="-285750">
              <a:buFont typeface="Arial" panose="020B0604020202020204" pitchFamily="34" charset="0"/>
              <a:buChar char="•"/>
            </a:pPr>
            <a:r>
              <a:rPr lang="en-US" sz="3200" dirty="0"/>
              <a:t>Support appropriate disclosure</a:t>
            </a:r>
          </a:p>
          <a:p>
            <a:pPr marL="285750" indent="-285750">
              <a:buFont typeface="Arial" panose="020B0604020202020204" pitchFamily="34" charset="0"/>
              <a:buChar char="•"/>
            </a:pPr>
            <a:r>
              <a:rPr lang="en-US" sz="3200" dirty="0"/>
              <a:t>Prevention efforts to reach youth before age 12</a:t>
            </a:r>
          </a:p>
          <a:p>
            <a:pPr marL="285750" indent="-285750">
              <a:buFont typeface="Arial" panose="020B0604020202020204" pitchFamily="34" charset="0"/>
              <a:buChar char="•"/>
            </a:pPr>
            <a:endParaRPr lang="en-US" sz="3200" dirty="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768" y="1980986"/>
            <a:ext cx="5518275" cy="3329403"/>
          </a:xfrm>
          <a:prstGeom prst="rect">
            <a:avLst/>
          </a:prstGeom>
        </p:spPr>
      </p:pic>
      <p:sp>
        <p:nvSpPr>
          <p:cNvPr id="8" name="Text Placeholder 7"/>
          <p:cNvSpPr>
            <a:spLocks noGrp="1"/>
          </p:cNvSpPr>
          <p:nvPr>
            <p:ph type="body" sz="quarter" idx="13"/>
          </p:nvPr>
        </p:nvSpPr>
        <p:spPr>
          <a:xfrm>
            <a:off x="228603" y="6020378"/>
            <a:ext cx="7732820" cy="154907"/>
          </a:xfrm>
        </p:spPr>
        <p:txBody>
          <a:bodyPr>
            <a:normAutofit fontScale="55000" lnSpcReduction="20000"/>
          </a:bodyPr>
          <a:lstStyle/>
          <a:p>
            <a:endParaRPr lang="en-US" dirty="0"/>
          </a:p>
        </p:txBody>
      </p:sp>
    </p:spTree>
    <p:extLst>
      <p:ext uri="{BB962C8B-B14F-4D97-AF65-F5344CB8AC3E}">
        <p14:creationId xmlns:p14="http://schemas.microsoft.com/office/powerpoint/2010/main" val="3510118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30021" y="203818"/>
            <a:ext cx="11690843" cy="609398"/>
          </a:xfrm>
        </p:spPr>
        <p:txBody>
          <a:bodyPr/>
          <a:lstStyle/>
          <a:p>
            <a:r>
              <a:rPr lang="en-US" sz="4400" b="1" dirty="0">
                <a:latin typeface="+mj-lt"/>
              </a:rPr>
              <a:t>Ending HIV-related TB</a:t>
            </a:r>
          </a:p>
        </p:txBody>
      </p:sp>
      <p:sp>
        <p:nvSpPr>
          <p:cNvPr id="4" name="Text Placeholder 3"/>
          <p:cNvSpPr>
            <a:spLocks noGrp="1"/>
          </p:cNvSpPr>
          <p:nvPr>
            <p:ph type="body" sz="quarter" idx="14"/>
          </p:nvPr>
        </p:nvSpPr>
        <p:spPr>
          <a:xfrm>
            <a:off x="487455" y="1131670"/>
            <a:ext cx="6804596" cy="4103688"/>
          </a:xfrm>
        </p:spPr>
        <p:txBody>
          <a:bodyPr/>
          <a:lstStyle/>
          <a:p>
            <a:r>
              <a:rPr lang="en-US" sz="2500" b="1" u="sng" dirty="0">
                <a:solidFill>
                  <a:srgbClr val="C00000"/>
                </a:solidFill>
              </a:rPr>
              <a:t>We can end death from TB </a:t>
            </a:r>
            <a:r>
              <a:rPr lang="en-US" sz="2500" b="1" dirty="0">
                <a:solidFill>
                  <a:srgbClr val="C00000"/>
                </a:solidFill>
              </a:rPr>
              <a:t>by ensuring that people living with HIV:</a:t>
            </a:r>
          </a:p>
          <a:p>
            <a:pPr marL="457200" indent="-457200">
              <a:buFont typeface="Arial" panose="020B0604020202020204" pitchFamily="34" charset="0"/>
              <a:buChar char="•"/>
            </a:pPr>
            <a:r>
              <a:rPr lang="en-US" sz="2500" b="1" dirty="0">
                <a:solidFill>
                  <a:srgbClr val="C00000"/>
                </a:solidFill>
              </a:rPr>
              <a:t>Get tested for HIV and start ART at once</a:t>
            </a:r>
          </a:p>
          <a:p>
            <a:pPr marL="457200" indent="-457200">
              <a:buFont typeface="Arial" panose="020B0604020202020204" pitchFamily="34" charset="0"/>
              <a:buChar char="•"/>
            </a:pPr>
            <a:r>
              <a:rPr lang="en-US" sz="2500" b="1" dirty="0">
                <a:solidFill>
                  <a:srgbClr val="C00000"/>
                </a:solidFill>
              </a:rPr>
              <a:t>Receive TB preventive therapy </a:t>
            </a:r>
          </a:p>
          <a:p>
            <a:pPr marL="457200" indent="-457200">
              <a:buFont typeface="Arial" panose="020B0604020202020204" pitchFamily="34" charset="0"/>
              <a:buChar char="•"/>
            </a:pPr>
            <a:r>
              <a:rPr lang="en-US" sz="2500" b="1" dirty="0">
                <a:solidFill>
                  <a:srgbClr val="C00000"/>
                </a:solidFill>
              </a:rPr>
              <a:t>Get screened for TB regularly so they can be diagnosed and treated early</a:t>
            </a:r>
          </a:p>
          <a:p>
            <a:r>
              <a:rPr lang="en-US" sz="2500" b="1" u="sng" dirty="0">
                <a:solidFill>
                  <a:schemeClr val="accent5">
                    <a:lumMod val="75000"/>
                  </a:schemeClr>
                </a:solidFill>
              </a:rPr>
              <a:t>YOU can help </a:t>
            </a:r>
            <a:r>
              <a:rPr lang="en-US" sz="2500" b="1" dirty="0">
                <a:solidFill>
                  <a:schemeClr val="accent5">
                    <a:lumMod val="75000"/>
                  </a:schemeClr>
                </a:solidFill>
              </a:rPr>
              <a:t>by referring people with these symptoms of TB disease to a clinic: </a:t>
            </a:r>
          </a:p>
          <a:p>
            <a:pPr marL="342900" indent="-342900">
              <a:buFont typeface="Arial" panose="020B0604020202020204" pitchFamily="34" charset="0"/>
              <a:buChar char="•"/>
            </a:pPr>
            <a:r>
              <a:rPr lang="en-US" sz="2500" b="1" dirty="0">
                <a:solidFill>
                  <a:schemeClr val="accent5">
                    <a:lumMod val="75000"/>
                  </a:schemeClr>
                </a:solidFill>
              </a:rPr>
              <a:t>persistent cough; unexplained weight loss; fevers; extreme sweating at night</a:t>
            </a:r>
            <a:endParaRPr lang="en-US" sz="2500" dirty="0">
              <a:solidFill>
                <a:schemeClr val="accent5">
                  <a:lumMod val="75000"/>
                </a:schemeClr>
              </a:solidFill>
            </a:endParaRPr>
          </a:p>
        </p:txBody>
      </p:sp>
      <p:pic>
        <p:nvPicPr>
          <p:cNvPr id="7" name="Picture 6"/>
          <p:cNvPicPr>
            <a:picLocks noChangeAspect="1"/>
          </p:cNvPicPr>
          <p:nvPr/>
        </p:nvPicPr>
        <p:blipFill>
          <a:blip r:embed="rId3"/>
          <a:stretch>
            <a:fillRect/>
          </a:stretch>
        </p:blipFill>
        <p:spPr>
          <a:xfrm>
            <a:off x="7755038" y="1315992"/>
            <a:ext cx="3611302" cy="4201609"/>
          </a:xfrm>
          <a:prstGeom prst="rect">
            <a:avLst/>
          </a:prstGeom>
        </p:spPr>
      </p:pic>
    </p:spTree>
    <p:extLst>
      <p:ext uri="{BB962C8B-B14F-4D97-AF65-F5344CB8AC3E}">
        <p14:creationId xmlns:p14="http://schemas.microsoft.com/office/powerpoint/2010/main" val="321528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30272" y="1616299"/>
            <a:ext cx="6804398"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u="sng" dirty="0"/>
              <a:t>New Choices</a:t>
            </a:r>
            <a:r>
              <a:rPr lang="en-US" sz="4800" b="1" dirty="0"/>
              <a:t> </a:t>
            </a:r>
            <a:r>
              <a:rPr lang="en-US" sz="4800" dirty="0"/>
              <a:t>About HIV Testing</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Tree>
    <p:extLst>
      <p:ext uri="{BB962C8B-B14F-4D97-AF65-F5344CB8AC3E}">
        <p14:creationId xmlns:p14="http://schemas.microsoft.com/office/powerpoint/2010/main" val="4270553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182028" y="-446280"/>
            <a:ext cx="11248375"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chemeClr val="bg1"/>
                </a:solidFill>
              </a:rPr>
              <a:t>New Messages of Hope About HIV</a:t>
            </a:r>
          </a:p>
        </p:txBody>
      </p:sp>
      <p:pic>
        <p:nvPicPr>
          <p:cNvPr id="3" name="Picture 2"/>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91442" y="959421"/>
            <a:ext cx="10786402" cy="522427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78331" y="3794531"/>
            <a:ext cx="4457741" cy="3063469"/>
          </a:xfrm>
          <a:prstGeom prst="rect">
            <a:avLst/>
          </a:prstGeom>
        </p:spPr>
      </p:pic>
      <p:sp>
        <p:nvSpPr>
          <p:cNvPr id="10" name="Flowchart: Connector 9"/>
          <p:cNvSpPr/>
          <p:nvPr/>
        </p:nvSpPr>
        <p:spPr>
          <a:xfrm>
            <a:off x="5580508" y="4422700"/>
            <a:ext cx="451413" cy="4426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Callout 17"/>
          <p:cNvSpPr/>
          <p:nvPr/>
        </p:nvSpPr>
        <p:spPr>
          <a:xfrm>
            <a:off x="895427" y="3348583"/>
            <a:ext cx="3136888" cy="1849818"/>
          </a:xfrm>
          <a:prstGeom prst="wedgeEllipseCallout">
            <a:avLst/>
          </a:prstGeom>
          <a:solidFill>
            <a:srgbClr val="C000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23" name="TextBox 22"/>
          <p:cNvSpPr txBox="1"/>
          <p:nvPr/>
        </p:nvSpPr>
        <p:spPr>
          <a:xfrm>
            <a:off x="1264083" y="3628377"/>
            <a:ext cx="2481512" cy="1015663"/>
          </a:xfrm>
          <a:prstGeom prst="rect">
            <a:avLst/>
          </a:prstGeom>
          <a:noFill/>
        </p:spPr>
        <p:txBody>
          <a:bodyPr wrap="square" rtlCol="0">
            <a:spAutoFit/>
          </a:bodyPr>
          <a:lstStyle/>
          <a:p>
            <a:r>
              <a:rPr lang="en-US" sz="2000" b="1" i="1" dirty="0">
                <a:solidFill>
                  <a:schemeClr val="bg1"/>
                </a:solidFill>
                <a:latin typeface="+mj-lt"/>
              </a:rPr>
              <a:t>NEW CHOICES: With Life at its best, you choose how to test! </a:t>
            </a:r>
            <a:endParaRPr lang="en-US" sz="2000" dirty="0">
              <a:solidFill>
                <a:schemeClr val="bg1"/>
              </a:solidFill>
              <a:latin typeface="+mj-lt"/>
            </a:endParaRPr>
          </a:p>
        </p:txBody>
      </p:sp>
    </p:spTree>
    <p:extLst>
      <p:ext uri="{BB962C8B-B14F-4D97-AF65-F5344CB8AC3E}">
        <p14:creationId xmlns:p14="http://schemas.microsoft.com/office/powerpoint/2010/main" val="341408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type="body" sz="quarter" idx="13"/>
          </p:nvPr>
        </p:nvSpPr>
        <p:spPr>
          <a:xfrm>
            <a:off x="427806" y="1338400"/>
            <a:ext cx="6537325" cy="4637088"/>
          </a:xfrm>
        </p:spPr>
        <p:txBody>
          <a:bodyPr>
            <a:normAutofit lnSpcReduction="10000"/>
          </a:bodyPr>
          <a:lstStyle/>
          <a:p>
            <a:pPr marL="0" indent="0">
              <a:lnSpc>
                <a:spcPct val="100000"/>
              </a:lnSpc>
              <a:buNone/>
            </a:pPr>
            <a:r>
              <a:rPr lang="en-US" altLang="en-US" sz="3000" dirty="0">
                <a:solidFill>
                  <a:schemeClr val="tx1"/>
                </a:solidFill>
                <a:latin typeface="+mj-lt"/>
              </a:rPr>
              <a:t>An HIV diagnostic test is the initial testing that individuals take if they want to know if they are HIV positive or negative. </a:t>
            </a:r>
          </a:p>
          <a:p>
            <a:pPr marL="0" indent="0">
              <a:lnSpc>
                <a:spcPct val="100000"/>
              </a:lnSpc>
              <a:buNone/>
            </a:pPr>
            <a:endParaRPr lang="en-US" altLang="en-US" sz="3000" dirty="0">
              <a:solidFill>
                <a:schemeClr val="tx1"/>
              </a:solidFill>
              <a:latin typeface="+mj-lt"/>
            </a:endParaRPr>
          </a:p>
          <a:p>
            <a:pPr marL="0" lvl="0" indent="0">
              <a:buNone/>
            </a:pPr>
            <a:r>
              <a:rPr lang="en-US" sz="3000" dirty="0">
                <a:solidFill>
                  <a:schemeClr val="tx1"/>
                </a:solidFill>
                <a:latin typeface="+mj-lt"/>
              </a:rPr>
              <a:t>There are different kinds of HIV tests including blood tests and saliva tests. Some tests are performed by healthcare workers. In many countries, there are HIV tests that individuals can do themselves in their home.</a:t>
            </a:r>
          </a:p>
          <a:p>
            <a:pPr marL="457200" lvl="1" indent="0">
              <a:lnSpc>
                <a:spcPct val="100000"/>
              </a:lnSpc>
              <a:buNone/>
            </a:pPr>
            <a:endParaRPr lang="en-US" altLang="en-US" u="sng" dirty="0"/>
          </a:p>
        </p:txBody>
      </p:sp>
      <p:sp>
        <p:nvSpPr>
          <p:cNvPr id="4" name="Slide Number Placeholder 3"/>
          <p:cNvSpPr>
            <a:spLocks noGrp="1"/>
          </p:cNvSpPr>
          <p:nvPr>
            <p:ph type="sldNum" sz="quarter" idx="4294967295"/>
          </p:nvPr>
        </p:nvSpPr>
        <p:spPr>
          <a:xfrm>
            <a:off x="0" y="6356350"/>
            <a:ext cx="2743200" cy="365125"/>
          </a:xfrm>
        </p:spPr>
        <p:txBody>
          <a:bodyPr/>
          <a:lstStyle/>
          <a:p>
            <a:pPr>
              <a:defRPr/>
            </a:pPr>
            <a:fld id="{A5F7454A-1E8D-4348-8F59-B32CFDB51F79}" type="slidenum">
              <a:rPr lang="en-US" altLang="en-US"/>
              <a:pPr>
                <a:defRPr/>
              </a:pPr>
              <a:t>24</a:t>
            </a:fld>
            <a:endParaRPr lang="en-US" altLang="en-US" dirty="0"/>
          </a:p>
        </p:txBody>
      </p:sp>
      <p:sp>
        <p:nvSpPr>
          <p:cNvPr id="25603" name="Rectangle 2"/>
          <p:cNvSpPr>
            <a:spLocks noGrp="1" noChangeArrowheads="1"/>
          </p:cNvSpPr>
          <p:nvPr>
            <p:ph type="title" idx="4294967295"/>
          </p:nvPr>
        </p:nvSpPr>
        <p:spPr>
          <a:xfrm>
            <a:off x="0" y="207963"/>
            <a:ext cx="8763000" cy="896937"/>
          </a:xfrm>
          <a:prstGeom prst="rect">
            <a:avLst/>
          </a:prstGeom>
        </p:spPr>
        <p:txBody>
          <a:bodyPr>
            <a:normAutofit fontScale="90000"/>
          </a:bodyPr>
          <a:lstStyle/>
          <a:p>
            <a:pPr eaLnBrk="1" hangingPunct="1"/>
            <a:r>
              <a:rPr lang="en-US" altLang="en-US" sz="4900" b="1" dirty="0">
                <a:solidFill>
                  <a:schemeClr val="bg1"/>
                </a:solidFill>
              </a:rPr>
              <a:t>New Choices for HIV Diagnostic Tests</a:t>
            </a:r>
            <a:br>
              <a:rPr lang="en-US" altLang="en-US" sz="4000" b="1" dirty="0"/>
            </a:br>
            <a:endParaRPr lang="en-US" altLang="en-US" sz="28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350" r="7178"/>
          <a:stretch/>
        </p:blipFill>
        <p:spPr>
          <a:xfrm>
            <a:off x="7419699" y="2091857"/>
            <a:ext cx="4101494" cy="2595406"/>
          </a:xfrm>
          <a:prstGeom prst="rect">
            <a:avLst/>
          </a:prstGeom>
        </p:spPr>
      </p:pic>
    </p:spTree>
    <p:extLst>
      <p:ext uri="{BB962C8B-B14F-4D97-AF65-F5344CB8AC3E}">
        <p14:creationId xmlns:p14="http://schemas.microsoft.com/office/powerpoint/2010/main" val="1323599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2" name="Title 1"/>
          <p:cNvSpPr>
            <a:spLocks noGrp="1"/>
          </p:cNvSpPr>
          <p:nvPr>
            <p:ph type="title" idx="4294967295"/>
          </p:nvPr>
        </p:nvSpPr>
        <p:spPr>
          <a:xfrm>
            <a:off x="0" y="19933"/>
            <a:ext cx="10287000" cy="1325563"/>
          </a:xfrm>
          <a:prstGeom prst="rect">
            <a:avLst/>
          </a:prstGeom>
        </p:spPr>
        <p:txBody>
          <a:bodyPr/>
          <a:lstStyle/>
          <a:p>
            <a:r>
              <a:rPr lang="en-US" b="1" dirty="0">
                <a:solidFill>
                  <a:schemeClr val="bg1"/>
                </a:solidFill>
              </a:rPr>
              <a:t>HIV Self-testing</a:t>
            </a:r>
          </a:p>
        </p:txBody>
      </p:sp>
      <p:sp>
        <p:nvSpPr>
          <p:cNvPr id="5" name="Rectangle 3"/>
          <p:cNvSpPr txBox="1">
            <a:spLocks noChangeArrowheads="1"/>
          </p:cNvSpPr>
          <p:nvPr/>
        </p:nvSpPr>
        <p:spPr>
          <a:xfrm>
            <a:off x="600763" y="1400342"/>
            <a:ext cx="6468038" cy="439569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en-US" sz="3200" dirty="0">
                <a:solidFill>
                  <a:schemeClr val="accent1">
                    <a:lumMod val="50000"/>
                  </a:schemeClr>
                </a:solidFill>
              </a:rPr>
              <a:t>Many men avoid HIV testing because</a:t>
            </a:r>
            <a:r>
              <a:rPr lang="en-US" altLang="en-US" dirty="0">
                <a:solidFill>
                  <a:schemeClr val="accent1">
                    <a:lumMod val="50000"/>
                  </a:schemeClr>
                </a:solidFill>
              </a:rPr>
              <a:t>:</a:t>
            </a:r>
          </a:p>
          <a:p>
            <a:pPr lvl="1">
              <a:lnSpc>
                <a:spcPct val="100000"/>
              </a:lnSpc>
            </a:pPr>
            <a:r>
              <a:rPr lang="en-US" altLang="en-US" sz="2800" dirty="0"/>
              <a:t>Fear of discrimination, and</a:t>
            </a:r>
          </a:p>
          <a:p>
            <a:pPr lvl="1">
              <a:lnSpc>
                <a:spcPct val="100000"/>
              </a:lnSpc>
            </a:pPr>
            <a:r>
              <a:rPr lang="en-US" altLang="en-US" sz="2800" dirty="0"/>
              <a:t>Concerns about confidentiality</a:t>
            </a:r>
          </a:p>
          <a:p>
            <a:pPr marL="0" indent="0">
              <a:lnSpc>
                <a:spcPct val="100000"/>
              </a:lnSpc>
              <a:buFont typeface="Arial" panose="020B0604020202020204" pitchFamily="34" charset="0"/>
              <a:buNone/>
            </a:pPr>
            <a:endParaRPr lang="en-US" altLang="en-US" dirty="0">
              <a:latin typeface="+mj-lt"/>
            </a:endParaRPr>
          </a:p>
          <a:p>
            <a:pPr marL="0" indent="0">
              <a:lnSpc>
                <a:spcPct val="100000"/>
              </a:lnSpc>
              <a:buFont typeface="Arial" panose="020B0604020202020204" pitchFamily="34" charset="0"/>
              <a:buNone/>
            </a:pPr>
            <a:r>
              <a:rPr lang="en-US" altLang="en-US" sz="3200" b="1" dirty="0">
                <a:solidFill>
                  <a:schemeClr val="accent1">
                    <a:lumMod val="50000"/>
                  </a:schemeClr>
                </a:solidFill>
                <a:latin typeface="+mj-lt"/>
              </a:rPr>
              <a:t>Now, in many countries, there are tests called self-tests, that people can take in the privacy of their own homes.</a:t>
            </a:r>
          </a:p>
          <a:p>
            <a:pPr lvl="1">
              <a:lnSpc>
                <a:spcPct val="100000"/>
              </a:lnSpc>
            </a:pPr>
            <a:r>
              <a:rPr lang="en-US" sz="2800" dirty="0">
                <a:latin typeface="+mj-lt"/>
              </a:rPr>
              <a:t>HIV self-testing is safe, accurate, and easy to use! </a:t>
            </a:r>
          </a:p>
          <a:p>
            <a:pPr lvl="1">
              <a:lnSpc>
                <a:spcPct val="100000"/>
              </a:lnSpc>
            </a:pPr>
            <a:endParaRPr lang="en-US" altLang="en-US" sz="2800" b="1" dirty="0">
              <a:solidFill>
                <a:schemeClr val="accent1">
                  <a:lumMod val="50000"/>
                </a:schemeClr>
              </a:solidFill>
            </a:endParaRPr>
          </a:p>
          <a:p>
            <a:pPr marL="0" indent="0">
              <a:lnSpc>
                <a:spcPct val="100000"/>
              </a:lnSpc>
              <a:buFont typeface="Arial" panose="020B0604020202020204" pitchFamily="34" charset="0"/>
              <a:buNone/>
            </a:pPr>
            <a:endParaRPr lang="en-US" alt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209" r="9731"/>
          <a:stretch/>
        </p:blipFill>
        <p:spPr>
          <a:xfrm>
            <a:off x="7411878" y="1422396"/>
            <a:ext cx="4470068" cy="3464913"/>
          </a:xfrm>
          <a:prstGeom prst="rect">
            <a:avLst/>
          </a:prstGeom>
        </p:spPr>
      </p:pic>
    </p:spTree>
    <p:extLst>
      <p:ext uri="{BB962C8B-B14F-4D97-AF65-F5344CB8AC3E}">
        <p14:creationId xmlns:p14="http://schemas.microsoft.com/office/powerpoint/2010/main" val="219381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9300" y="198841"/>
            <a:ext cx="119626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Light" panose="020F0302020204030204"/>
                <a:ea typeface="+mj-ea"/>
                <a:cs typeface="+mj-cs"/>
              </a:rPr>
              <a:t>PEPFAR and FBOs Work to Increase HIV Self-Testing</a:t>
            </a:r>
          </a:p>
        </p:txBody>
      </p:sp>
      <p:sp>
        <p:nvSpPr>
          <p:cNvPr id="4" name="TextBox 3"/>
          <p:cNvSpPr txBox="1"/>
          <p:nvPr/>
        </p:nvSpPr>
        <p:spPr>
          <a:xfrm>
            <a:off x="229300" y="1176162"/>
            <a:ext cx="7592085" cy="501675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Faith community leaders, and FBOs can help reach people who may feel more comfortable with using a HIV self-test for initial testing, with confirmatory testing taking place at the clinic.  </a:t>
            </a:r>
            <a:r>
              <a:rPr lang="en-US" sz="3200" dirty="0">
                <a:solidFill>
                  <a:prstClr val="black"/>
                </a:solidFill>
                <a:latin typeface="Calibri Light" panose="020F0302020204030204"/>
              </a:rPr>
              <a:t>In addition they can support those testing with “buddies” who accompany them to the clinic.</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PEPFAR is helping to train local leaders and organizations on how to use HIV self-tests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161" y="3684541"/>
            <a:ext cx="3124471" cy="2103302"/>
          </a:xfrm>
          <a:prstGeom prst="rect">
            <a:avLst/>
          </a:prstGeom>
        </p:spPr>
      </p:pic>
      <p:sp>
        <p:nvSpPr>
          <p:cNvPr id="7" name="Cloud 6"/>
          <p:cNvSpPr/>
          <p:nvPr/>
        </p:nvSpPr>
        <p:spPr>
          <a:xfrm>
            <a:off x="7931801" y="4400545"/>
            <a:ext cx="334946" cy="33564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623" b="1016"/>
          <a:stretch/>
        </p:blipFill>
        <p:spPr>
          <a:xfrm>
            <a:off x="8460777" y="1579436"/>
            <a:ext cx="2957240" cy="1870998"/>
          </a:xfrm>
          <a:prstGeom prst="rect">
            <a:avLst/>
          </a:prstGeom>
        </p:spPr>
      </p:pic>
    </p:spTree>
    <p:extLst>
      <p:ext uri="{BB962C8B-B14F-4D97-AF65-F5344CB8AC3E}">
        <p14:creationId xmlns:p14="http://schemas.microsoft.com/office/powerpoint/2010/main" val="348123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2" name="Title 1"/>
          <p:cNvSpPr>
            <a:spLocks noGrp="1"/>
          </p:cNvSpPr>
          <p:nvPr>
            <p:ph type="title" idx="4294967295"/>
          </p:nvPr>
        </p:nvSpPr>
        <p:spPr>
          <a:xfrm>
            <a:off x="0" y="0"/>
            <a:ext cx="4127500" cy="923925"/>
          </a:xfrm>
          <a:prstGeom prst="rect">
            <a:avLst/>
          </a:prstGeom>
        </p:spPr>
        <p:txBody>
          <a:bodyPr>
            <a:normAutofit/>
          </a:bodyPr>
          <a:lstStyle/>
          <a:p>
            <a:r>
              <a:rPr lang="en-US" b="1" dirty="0">
                <a:solidFill>
                  <a:schemeClr val="bg1"/>
                </a:solidFill>
              </a:rPr>
              <a:t>Index Testing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728" y="1225686"/>
            <a:ext cx="6680750" cy="4447259"/>
          </a:xfrm>
          <a:prstGeom prst="rect">
            <a:avLst/>
          </a:prstGeom>
        </p:spPr>
      </p:pic>
    </p:spTree>
    <p:extLst>
      <p:ext uri="{BB962C8B-B14F-4D97-AF65-F5344CB8AC3E}">
        <p14:creationId xmlns:p14="http://schemas.microsoft.com/office/powerpoint/2010/main" val="297849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3" name="Subtitle 2"/>
          <p:cNvSpPr>
            <a:spLocks noGrp="1"/>
          </p:cNvSpPr>
          <p:nvPr>
            <p:ph type="body" sz="quarter" idx="14"/>
          </p:nvPr>
        </p:nvSpPr>
        <p:spPr>
          <a:xfrm>
            <a:off x="3048000" y="5387975"/>
            <a:ext cx="9144000" cy="1093788"/>
          </a:xfrm>
        </p:spPr>
        <p:txBody>
          <a:bodyPr>
            <a:normAutofit/>
          </a:bodyPr>
          <a:lstStyle/>
          <a:p>
            <a:r>
              <a:rPr lang="en-US" sz="4000" dirty="0">
                <a:latin typeface="+mj-lt"/>
              </a:rPr>
              <a:t>Anyone who tests positive for HIV </a:t>
            </a:r>
          </a:p>
        </p:txBody>
      </p:sp>
      <p:sp>
        <p:nvSpPr>
          <p:cNvPr id="2" name="Title 1"/>
          <p:cNvSpPr>
            <a:spLocks noGrp="1"/>
          </p:cNvSpPr>
          <p:nvPr>
            <p:ph type="ctrTitle" idx="4294967295"/>
          </p:nvPr>
        </p:nvSpPr>
        <p:spPr>
          <a:xfrm>
            <a:off x="0" y="0"/>
            <a:ext cx="8915400" cy="885825"/>
          </a:xfrm>
          <a:prstGeom prst="rect">
            <a:avLst/>
          </a:prstGeom>
        </p:spPr>
        <p:txBody>
          <a:bodyPr>
            <a:normAutofit/>
          </a:bodyPr>
          <a:lstStyle/>
          <a:p>
            <a:pPr algn="l"/>
            <a:r>
              <a:rPr lang="en-US" b="1" dirty="0">
                <a:solidFill>
                  <a:schemeClr val="bg1"/>
                </a:solidFill>
              </a:rPr>
              <a:t>Who is the Index Client?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486" r="22839"/>
          <a:stretch/>
        </p:blipFill>
        <p:spPr>
          <a:xfrm>
            <a:off x="4948691" y="1388376"/>
            <a:ext cx="2135135" cy="3657153"/>
          </a:xfrm>
          <a:prstGeom prst="rect">
            <a:avLst/>
          </a:prstGeom>
        </p:spPr>
      </p:pic>
      <p:sp>
        <p:nvSpPr>
          <p:cNvPr id="5" name="Explosion 2 4"/>
          <p:cNvSpPr/>
          <p:nvPr/>
        </p:nvSpPr>
        <p:spPr>
          <a:xfrm>
            <a:off x="6136210" y="2847594"/>
            <a:ext cx="101077" cy="158575"/>
          </a:xfrm>
          <a:prstGeom prst="irregularSeal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Explosion 2 5"/>
          <p:cNvSpPr/>
          <p:nvPr/>
        </p:nvSpPr>
        <p:spPr>
          <a:xfrm>
            <a:off x="5893198" y="2627701"/>
            <a:ext cx="141972" cy="219893"/>
          </a:xfrm>
          <a:prstGeom prst="irregularSeal2">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5452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5" name="Text Placeholder 4"/>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8" name="Title 1"/>
          <p:cNvSpPr>
            <a:spLocks noGrp="1"/>
          </p:cNvSpPr>
          <p:nvPr>
            <p:ph type="title" idx="4294967295"/>
          </p:nvPr>
        </p:nvSpPr>
        <p:spPr>
          <a:xfrm>
            <a:off x="269434" y="108589"/>
            <a:ext cx="10825163" cy="1325563"/>
          </a:xfrm>
          <a:prstGeom prst="rect">
            <a:avLst/>
          </a:prstGeom>
        </p:spPr>
        <p:txBody>
          <a:bodyPr>
            <a:normAutofit/>
          </a:bodyPr>
          <a:lstStyle/>
          <a:p>
            <a:r>
              <a:rPr lang="en-US" b="1" dirty="0">
                <a:solidFill>
                  <a:schemeClr val="bg1"/>
                </a:solidFill>
              </a:rPr>
              <a:t>What is Index Testing?</a:t>
            </a:r>
          </a:p>
        </p:txBody>
      </p:sp>
      <p:sp>
        <p:nvSpPr>
          <p:cNvPr id="10" name="Rectangle 9"/>
          <p:cNvSpPr/>
          <p:nvPr/>
        </p:nvSpPr>
        <p:spPr>
          <a:xfrm>
            <a:off x="398815" y="892184"/>
            <a:ext cx="10900723" cy="1938992"/>
          </a:xfrm>
          <a:prstGeom prst="rect">
            <a:avLst/>
          </a:prstGeom>
        </p:spPr>
        <p:txBody>
          <a:bodyPr wrap="square">
            <a:spAutoFit/>
          </a:bodyPr>
          <a:lstStyle/>
          <a:p>
            <a:r>
              <a:rPr lang="en-US" sz="2400" b="1" dirty="0">
                <a:latin typeface="+mj-lt"/>
              </a:rPr>
              <a:t>Index testing </a:t>
            </a:r>
            <a:r>
              <a:rPr lang="en-US" sz="2400" dirty="0">
                <a:latin typeface="+mj-lt"/>
              </a:rPr>
              <a:t>is a voluntary process whereby counsellors or health care workers ask people who test positive for HIV to list all </a:t>
            </a:r>
            <a:r>
              <a:rPr lang="en-US" sz="2400" dirty="0">
                <a:solidFill>
                  <a:schemeClr val="bg2">
                    <a:lumMod val="10000"/>
                  </a:schemeClr>
                </a:solidFill>
                <a:latin typeface="+mj-lt"/>
              </a:rPr>
              <a:t>of their sexual partners, injecting drug partners, and biologic children . This is a list of contacts. The goal is to then test these contacts. If the person who tests positive for HIV is a child, a health care provider will also list their biological parents and siblings as well.</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8486" r="22839"/>
          <a:stretch/>
        </p:blipFill>
        <p:spPr>
          <a:xfrm>
            <a:off x="5333258" y="2823334"/>
            <a:ext cx="1889013" cy="3235585"/>
          </a:xfrm>
          <a:prstGeom prst="rect">
            <a:avLst/>
          </a:prstGeom>
        </p:spPr>
      </p:pic>
      <p:sp>
        <p:nvSpPr>
          <p:cNvPr id="12" name="Explosion 2 11"/>
          <p:cNvSpPr/>
          <p:nvPr/>
        </p:nvSpPr>
        <p:spPr>
          <a:xfrm>
            <a:off x="6364810" y="4336537"/>
            <a:ext cx="101077" cy="158575"/>
          </a:xfrm>
          <a:prstGeom prst="irregularSeal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xplosion 2 12"/>
          <p:cNvSpPr/>
          <p:nvPr/>
        </p:nvSpPr>
        <p:spPr>
          <a:xfrm>
            <a:off x="6121798" y="4116644"/>
            <a:ext cx="141972" cy="219893"/>
          </a:xfrm>
          <a:prstGeom prst="irregularSeal2">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664" t="-2178" r="2414" b="2178"/>
          <a:stretch/>
        </p:blipFill>
        <p:spPr>
          <a:xfrm>
            <a:off x="2148521" y="4332842"/>
            <a:ext cx="1360684" cy="1403233"/>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609" b="99565" l="0" r="100000"/>
                    </a14:imgEffect>
                  </a14:imgLayer>
                </a14:imgProps>
              </a:ext>
              <a:ext uri="{28A0092B-C50C-407E-A947-70E740481C1C}">
                <a14:useLocalDpi xmlns:a14="http://schemas.microsoft.com/office/drawing/2010/main" val="0"/>
              </a:ext>
            </a:extLst>
          </a:blip>
          <a:srcRect b="10873"/>
          <a:stretch/>
        </p:blipFill>
        <p:spPr>
          <a:xfrm>
            <a:off x="2093431" y="2896287"/>
            <a:ext cx="1470864" cy="985345"/>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10729" y="2342599"/>
            <a:ext cx="1456305" cy="1774045"/>
          </a:xfrm>
          <a:prstGeom prst="rect">
            <a:avLst/>
          </a:prstGeom>
        </p:spPr>
      </p:pic>
      <p:cxnSp>
        <p:nvCxnSpPr>
          <p:cNvPr id="17" name="Straight Arrow Connector 16"/>
          <p:cNvCxnSpPr/>
          <p:nvPr/>
        </p:nvCxnSpPr>
        <p:spPr>
          <a:xfrm flipH="1" flipV="1">
            <a:off x="3899094" y="3418561"/>
            <a:ext cx="1434166" cy="1856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752327" y="4269731"/>
            <a:ext cx="1613088" cy="6731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347131" y="3611277"/>
            <a:ext cx="1816049" cy="4132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10729" y="4039601"/>
            <a:ext cx="1599859" cy="246221"/>
          </a:xfrm>
          <a:prstGeom prst="rect">
            <a:avLst/>
          </a:prstGeom>
          <a:noFill/>
        </p:spPr>
        <p:txBody>
          <a:bodyPr wrap="square" rtlCol="0">
            <a:spAutoFit/>
          </a:bodyPr>
          <a:lstStyle/>
          <a:p>
            <a:r>
              <a:rPr lang="en-US" sz="1000" dirty="0">
                <a:latin typeface="+mj-lt"/>
              </a:rPr>
              <a:t>Drug injection</a:t>
            </a:r>
          </a:p>
        </p:txBody>
      </p:sp>
      <p:sp>
        <p:nvSpPr>
          <p:cNvPr id="21" name="TextBox 20"/>
          <p:cNvSpPr txBox="1"/>
          <p:nvPr/>
        </p:nvSpPr>
        <p:spPr>
          <a:xfrm>
            <a:off x="2216388" y="5656903"/>
            <a:ext cx="1599859" cy="246221"/>
          </a:xfrm>
          <a:prstGeom prst="rect">
            <a:avLst/>
          </a:prstGeom>
          <a:noFill/>
        </p:spPr>
        <p:txBody>
          <a:bodyPr wrap="square" rtlCol="0">
            <a:spAutoFit/>
          </a:bodyPr>
          <a:lstStyle/>
          <a:p>
            <a:r>
              <a:rPr lang="en-US" sz="1000" dirty="0">
                <a:latin typeface="+mj-lt"/>
              </a:rPr>
              <a:t> Biological Children </a:t>
            </a:r>
          </a:p>
        </p:txBody>
      </p:sp>
      <p:sp>
        <p:nvSpPr>
          <p:cNvPr id="22" name="TextBox 21"/>
          <p:cNvSpPr txBox="1"/>
          <p:nvPr/>
        </p:nvSpPr>
        <p:spPr>
          <a:xfrm>
            <a:off x="2299235" y="3930593"/>
            <a:ext cx="1599859" cy="246221"/>
          </a:xfrm>
          <a:prstGeom prst="rect">
            <a:avLst/>
          </a:prstGeom>
          <a:noFill/>
        </p:spPr>
        <p:txBody>
          <a:bodyPr wrap="square" rtlCol="0">
            <a:spAutoFit/>
          </a:bodyPr>
          <a:lstStyle/>
          <a:p>
            <a:r>
              <a:rPr lang="en-US" sz="1000" dirty="0">
                <a:latin typeface="+mj-lt"/>
              </a:rPr>
              <a:t>Sexual partner(s)</a:t>
            </a:r>
          </a:p>
        </p:txBody>
      </p:sp>
      <p:sp>
        <p:nvSpPr>
          <p:cNvPr id="2" name="TextBox 1"/>
          <p:cNvSpPr txBox="1"/>
          <p:nvPr/>
        </p:nvSpPr>
        <p:spPr>
          <a:xfrm>
            <a:off x="5682016" y="5917434"/>
            <a:ext cx="1680519" cy="375105"/>
          </a:xfrm>
          <a:prstGeom prst="rect">
            <a:avLst/>
          </a:prstGeom>
          <a:noFill/>
        </p:spPr>
        <p:txBody>
          <a:bodyPr wrap="square" rtlCol="0">
            <a:spAutoFit/>
          </a:bodyPr>
          <a:lstStyle/>
          <a:p>
            <a:r>
              <a:rPr lang="en-US" b="1" dirty="0">
                <a:latin typeface="+mj-lt"/>
              </a:rPr>
              <a:t>Index client</a:t>
            </a:r>
            <a:endParaRPr lang="en-US" dirty="0">
              <a:latin typeface="+mj-lt"/>
            </a:endParaRPr>
          </a:p>
        </p:txBody>
      </p:sp>
    </p:spTree>
    <p:extLst>
      <p:ext uri="{BB962C8B-B14F-4D97-AF65-F5344CB8AC3E}">
        <p14:creationId xmlns:p14="http://schemas.microsoft.com/office/powerpoint/2010/main" val="463708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228603" y="-408473"/>
            <a:ext cx="11248375"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bg1"/>
                </a:solidFill>
              </a:rPr>
              <a:t>New Messages of Hope About HIV</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78331" y="3721836"/>
            <a:ext cx="4457741" cy="3063469"/>
          </a:xfrm>
          <a:prstGeom prst="rect">
            <a:avLst/>
          </a:prstGeom>
        </p:spPr>
      </p:pic>
      <p:sp>
        <p:nvSpPr>
          <p:cNvPr id="10" name="Flowchart: Connector 9"/>
          <p:cNvSpPr/>
          <p:nvPr/>
        </p:nvSpPr>
        <p:spPr>
          <a:xfrm>
            <a:off x="5589128" y="4347925"/>
            <a:ext cx="451413" cy="4426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Callout 17"/>
          <p:cNvSpPr/>
          <p:nvPr/>
        </p:nvSpPr>
        <p:spPr>
          <a:xfrm>
            <a:off x="895427" y="3348583"/>
            <a:ext cx="3136888" cy="1849818"/>
          </a:xfrm>
          <a:prstGeom prst="wedgeEllipseCallout">
            <a:avLst/>
          </a:prstGeom>
          <a:solidFill>
            <a:srgbClr val="C000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9" name="Oval Callout 18"/>
          <p:cNvSpPr/>
          <p:nvPr/>
        </p:nvSpPr>
        <p:spPr>
          <a:xfrm>
            <a:off x="8387167" y="3180013"/>
            <a:ext cx="3284354" cy="2028008"/>
          </a:xfrm>
          <a:prstGeom prst="wedgeEllipseCallout">
            <a:avLst/>
          </a:prstGeom>
          <a:solidFill>
            <a:srgbClr val="DF9C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HOPE: Stay on treatment and you won’t spread HIV to people you care about!</a:t>
            </a:r>
            <a:endParaRPr lang="en-US" sz="2000" b="1" dirty="0">
              <a:latin typeface="+mj-lt"/>
            </a:endParaRPr>
          </a:p>
        </p:txBody>
      </p:sp>
      <p:sp>
        <p:nvSpPr>
          <p:cNvPr id="21" name="Oval Callout 20"/>
          <p:cNvSpPr/>
          <p:nvPr/>
        </p:nvSpPr>
        <p:spPr>
          <a:xfrm>
            <a:off x="6126480" y="1630666"/>
            <a:ext cx="3077709" cy="1974292"/>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TIMING: Start Treatment Right Away!!</a:t>
            </a:r>
            <a:endParaRPr lang="en-US" sz="2000" dirty="0">
              <a:latin typeface="+mj-lt"/>
            </a:endParaRPr>
          </a:p>
        </p:txBody>
      </p:sp>
      <p:sp>
        <p:nvSpPr>
          <p:cNvPr id="23" name="TextBox 22"/>
          <p:cNvSpPr txBox="1"/>
          <p:nvPr/>
        </p:nvSpPr>
        <p:spPr>
          <a:xfrm>
            <a:off x="1264083" y="3628377"/>
            <a:ext cx="2481512" cy="1015663"/>
          </a:xfrm>
          <a:prstGeom prst="rect">
            <a:avLst/>
          </a:prstGeom>
          <a:noFill/>
        </p:spPr>
        <p:txBody>
          <a:bodyPr wrap="square" rtlCol="0">
            <a:spAutoFit/>
          </a:bodyPr>
          <a:lstStyle/>
          <a:p>
            <a:r>
              <a:rPr lang="en-US" sz="2000" b="1" i="1" dirty="0">
                <a:solidFill>
                  <a:schemeClr val="bg1"/>
                </a:solidFill>
                <a:latin typeface="+mj-lt"/>
              </a:rPr>
              <a:t>NEW CHOICES: With Life at its best, you choose how to test! </a:t>
            </a:r>
            <a:endParaRPr lang="en-US" sz="2000" dirty="0">
              <a:solidFill>
                <a:schemeClr val="bg1"/>
              </a:solidFill>
              <a:latin typeface="+mj-lt"/>
            </a:endParaRPr>
          </a:p>
        </p:txBody>
      </p:sp>
      <p:sp>
        <p:nvSpPr>
          <p:cNvPr id="12" name="Oval Callout 11"/>
          <p:cNvSpPr/>
          <p:nvPr/>
        </p:nvSpPr>
        <p:spPr>
          <a:xfrm>
            <a:off x="2504839" y="1428832"/>
            <a:ext cx="3136888" cy="1849818"/>
          </a:xfrm>
          <a:prstGeom prst="wedgeEllipseCallout">
            <a:avLst/>
          </a:prstGeom>
          <a:solidFill>
            <a:schemeClr val="accent6">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3" name="TextBox 12"/>
          <p:cNvSpPr txBox="1"/>
          <p:nvPr/>
        </p:nvSpPr>
        <p:spPr>
          <a:xfrm>
            <a:off x="2967399" y="1729549"/>
            <a:ext cx="2481512" cy="1323439"/>
          </a:xfrm>
          <a:prstGeom prst="rect">
            <a:avLst/>
          </a:prstGeom>
          <a:noFill/>
        </p:spPr>
        <p:txBody>
          <a:bodyPr wrap="square" rtlCol="0">
            <a:spAutoFit/>
          </a:bodyPr>
          <a:lstStyle/>
          <a:p>
            <a:r>
              <a:rPr lang="en-US" sz="2000" b="1" i="1" dirty="0">
                <a:solidFill>
                  <a:schemeClr val="bg1"/>
                </a:solidFill>
                <a:latin typeface="+mj-lt"/>
              </a:rPr>
              <a:t>NEW TREATMENT: With HIV medication, you can live a long, healthy life! </a:t>
            </a:r>
            <a:endParaRPr lang="en-US" sz="2000" dirty="0">
              <a:solidFill>
                <a:schemeClr val="bg1"/>
              </a:solidFill>
              <a:latin typeface="+mj-lt"/>
            </a:endParaRPr>
          </a:p>
        </p:txBody>
      </p:sp>
    </p:spTree>
    <p:extLst>
      <p:ext uri="{BB962C8B-B14F-4D97-AF65-F5344CB8AC3E}">
        <p14:creationId xmlns:p14="http://schemas.microsoft.com/office/powerpoint/2010/main" val="300371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173620" y="1261641"/>
            <a:ext cx="6597570" cy="5089947"/>
          </a:xfrm>
        </p:spPr>
        <p:txBody>
          <a:bodyPr>
            <a:normAutofit fontScale="92500" lnSpcReduction="10000"/>
          </a:bodyPr>
          <a:lstStyle/>
          <a:p>
            <a:pPr algn="l"/>
            <a:r>
              <a:rPr lang="en-US" sz="3200" dirty="0">
                <a:solidFill>
                  <a:schemeClr val="tx1"/>
                </a:solidFill>
                <a:latin typeface="+mj-lt"/>
              </a:rPr>
              <a:t>Index testing is an important way to help identify those who were exposed to HIV and link them to care quickly if they test positive. </a:t>
            </a:r>
          </a:p>
          <a:p>
            <a:pPr algn="l"/>
            <a:endParaRPr lang="en-US" sz="3200" dirty="0">
              <a:solidFill>
                <a:schemeClr val="tx1"/>
              </a:solidFill>
              <a:latin typeface="+mj-lt"/>
            </a:endParaRPr>
          </a:p>
          <a:p>
            <a:pPr algn="l"/>
            <a:r>
              <a:rPr lang="en-US" sz="3200" dirty="0">
                <a:solidFill>
                  <a:schemeClr val="tx1"/>
                </a:solidFill>
                <a:latin typeface="+mj-lt"/>
              </a:rPr>
              <a:t>This strategy has proven to be very effective in finding, testing and treating HIV positive individuals in communities. Ultimately, using this strategy can help us reach out first 95, bringing awareness of HIV status to those who are HIV positive.</a:t>
            </a:r>
          </a:p>
        </p:txBody>
      </p:sp>
      <p:sp>
        <p:nvSpPr>
          <p:cNvPr id="2" name="Title 1"/>
          <p:cNvSpPr>
            <a:spLocks noGrp="1"/>
          </p:cNvSpPr>
          <p:nvPr>
            <p:ph type="ctrTitle" idx="4294967295"/>
          </p:nvPr>
        </p:nvSpPr>
        <p:spPr>
          <a:xfrm>
            <a:off x="0" y="157955"/>
            <a:ext cx="8970963" cy="696913"/>
          </a:xfrm>
          <a:prstGeom prst="rect">
            <a:avLst/>
          </a:prstGeom>
        </p:spPr>
        <p:txBody>
          <a:bodyPr>
            <a:normAutofit fontScale="90000"/>
          </a:bodyPr>
          <a:lstStyle/>
          <a:p>
            <a:pPr algn="l"/>
            <a:r>
              <a:rPr lang="en-US" sz="4900" b="1" dirty="0">
                <a:solidFill>
                  <a:schemeClr val="bg1"/>
                </a:solidFill>
              </a:rPr>
              <a:t>Why is index testing important? </a:t>
            </a:r>
            <a:br>
              <a:rPr lang="en-US" dirty="0"/>
            </a:b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299" y="1551214"/>
            <a:ext cx="5060118" cy="3375953"/>
          </a:xfrm>
          <a:prstGeom prst="rect">
            <a:avLst/>
          </a:prstGeom>
        </p:spPr>
      </p:pic>
    </p:spTree>
    <p:extLst>
      <p:ext uri="{BB962C8B-B14F-4D97-AF65-F5344CB8AC3E}">
        <p14:creationId xmlns:p14="http://schemas.microsoft.com/office/powerpoint/2010/main" val="327542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30272" y="1616299"/>
            <a:ext cx="6804398"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u="sng" dirty="0"/>
              <a:t>New Treatment</a:t>
            </a:r>
            <a:r>
              <a:rPr lang="en-US" sz="4800" b="1" dirty="0"/>
              <a:t>: </a:t>
            </a:r>
            <a:r>
              <a:rPr lang="en-US" sz="4800" dirty="0"/>
              <a:t>Easier, Better, Safer</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Tree>
    <p:extLst>
      <p:ext uri="{BB962C8B-B14F-4D97-AF65-F5344CB8AC3E}">
        <p14:creationId xmlns:p14="http://schemas.microsoft.com/office/powerpoint/2010/main" val="3250468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50879" y="-451092"/>
            <a:ext cx="1124837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bg1"/>
                </a:solidFill>
              </a:rPr>
              <a:t>New Messages of Hope About HIV</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43496" y="3458955"/>
            <a:ext cx="4457741" cy="3063469"/>
          </a:xfrm>
          <a:prstGeom prst="rect">
            <a:avLst/>
          </a:prstGeom>
        </p:spPr>
      </p:pic>
      <p:sp>
        <p:nvSpPr>
          <p:cNvPr id="10" name="Flowchart: Connector 9"/>
          <p:cNvSpPr/>
          <p:nvPr/>
        </p:nvSpPr>
        <p:spPr>
          <a:xfrm>
            <a:off x="5675473" y="4097969"/>
            <a:ext cx="451413" cy="4426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Callout 17"/>
          <p:cNvSpPr/>
          <p:nvPr/>
        </p:nvSpPr>
        <p:spPr>
          <a:xfrm>
            <a:off x="895427" y="3348583"/>
            <a:ext cx="3136888" cy="1849818"/>
          </a:xfrm>
          <a:prstGeom prst="wedgeEllipseCallout">
            <a:avLst/>
          </a:prstGeom>
          <a:solidFill>
            <a:schemeClr val="bg1">
              <a:lumMod val="75000"/>
            </a:schemeClr>
          </a:solidFill>
          <a:ln>
            <a:solidFill>
              <a:schemeClr val="bg1">
                <a:lumMod val="95000"/>
              </a:schemeClr>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9" name="Oval Callout 18"/>
          <p:cNvSpPr/>
          <p:nvPr/>
        </p:nvSpPr>
        <p:spPr>
          <a:xfrm>
            <a:off x="8387167" y="3180013"/>
            <a:ext cx="3284354" cy="2028008"/>
          </a:xfrm>
          <a:prstGeom prst="wedgeEllipseCallou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HOPE: Stay on treatment and you won’t spread HIV to people you care about!</a:t>
            </a:r>
            <a:endParaRPr lang="en-US" sz="2000" b="1" dirty="0">
              <a:latin typeface="+mj-lt"/>
            </a:endParaRPr>
          </a:p>
        </p:txBody>
      </p:sp>
      <p:sp>
        <p:nvSpPr>
          <p:cNvPr id="21" name="Oval Callout 20"/>
          <p:cNvSpPr/>
          <p:nvPr/>
        </p:nvSpPr>
        <p:spPr>
          <a:xfrm>
            <a:off x="6126480" y="1630666"/>
            <a:ext cx="3077709" cy="1974292"/>
          </a:xfrm>
          <a:prstGeom prst="wedgeEllipseCallou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TIMING: Start Treatment Right Away!!</a:t>
            </a:r>
            <a:endParaRPr lang="en-US" sz="2000" dirty="0">
              <a:latin typeface="+mj-lt"/>
            </a:endParaRPr>
          </a:p>
        </p:txBody>
      </p:sp>
      <p:sp>
        <p:nvSpPr>
          <p:cNvPr id="23" name="TextBox 22"/>
          <p:cNvSpPr txBox="1"/>
          <p:nvPr/>
        </p:nvSpPr>
        <p:spPr>
          <a:xfrm>
            <a:off x="1264083" y="3628377"/>
            <a:ext cx="2481512" cy="1015663"/>
          </a:xfrm>
          <a:prstGeom prst="rect">
            <a:avLst/>
          </a:prstGeom>
          <a:noFill/>
        </p:spPr>
        <p:txBody>
          <a:bodyPr wrap="square" rtlCol="0">
            <a:spAutoFit/>
          </a:bodyPr>
          <a:lstStyle/>
          <a:p>
            <a:r>
              <a:rPr lang="en-US" sz="2000" b="1" i="1" dirty="0">
                <a:solidFill>
                  <a:schemeClr val="bg1"/>
                </a:solidFill>
                <a:latin typeface="+mj-lt"/>
              </a:rPr>
              <a:t>NEW CHOICES: With life at its best , you choose how to test! </a:t>
            </a:r>
            <a:endParaRPr lang="en-US" sz="2000" dirty="0">
              <a:solidFill>
                <a:schemeClr val="bg1"/>
              </a:solidFill>
              <a:latin typeface="+mj-lt"/>
            </a:endParaRPr>
          </a:p>
        </p:txBody>
      </p:sp>
      <p:sp>
        <p:nvSpPr>
          <p:cNvPr id="12" name="Oval Callout 11"/>
          <p:cNvSpPr/>
          <p:nvPr/>
        </p:nvSpPr>
        <p:spPr>
          <a:xfrm>
            <a:off x="2504839" y="1428832"/>
            <a:ext cx="3136888" cy="1849818"/>
          </a:xfrm>
          <a:prstGeom prst="wedgeEllipseCallout">
            <a:avLst/>
          </a:prstGeom>
          <a:solidFill>
            <a:schemeClr val="accent6">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3" name="TextBox 12"/>
          <p:cNvSpPr txBox="1"/>
          <p:nvPr/>
        </p:nvSpPr>
        <p:spPr>
          <a:xfrm>
            <a:off x="2967399" y="1729549"/>
            <a:ext cx="2481512" cy="1323439"/>
          </a:xfrm>
          <a:prstGeom prst="rect">
            <a:avLst/>
          </a:prstGeom>
          <a:noFill/>
        </p:spPr>
        <p:txBody>
          <a:bodyPr wrap="square" rtlCol="0">
            <a:spAutoFit/>
          </a:bodyPr>
          <a:lstStyle/>
          <a:p>
            <a:r>
              <a:rPr lang="en-US" sz="2000" b="1" i="1" dirty="0">
                <a:solidFill>
                  <a:schemeClr val="bg1"/>
                </a:solidFill>
                <a:latin typeface="+mj-lt"/>
              </a:rPr>
              <a:t>NEW TREATMENT: With HIV medication, you can live a long, healthy life! </a:t>
            </a:r>
            <a:endParaRPr lang="en-US" sz="2000" dirty="0">
              <a:solidFill>
                <a:schemeClr val="bg1"/>
              </a:solidFill>
              <a:latin typeface="+mj-lt"/>
            </a:endParaRPr>
          </a:p>
        </p:txBody>
      </p:sp>
    </p:spTree>
    <p:extLst>
      <p:ext uri="{BB962C8B-B14F-4D97-AF65-F5344CB8AC3E}">
        <p14:creationId xmlns:p14="http://schemas.microsoft.com/office/powerpoint/2010/main" val="246579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34162" y="63339"/>
            <a:ext cx="10515600" cy="1325563"/>
          </a:xfrm>
          <a:prstGeom prst="rect">
            <a:avLst/>
          </a:prstGeom>
        </p:spPr>
        <p:txBody>
          <a:bodyPr/>
          <a:lstStyle/>
          <a:p>
            <a:r>
              <a:rPr lang="en-US" dirty="0">
                <a:solidFill>
                  <a:schemeClr val="bg1"/>
                </a:solidFill>
              </a:rPr>
              <a:t>New Treatment: Easier, Better, Safer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897" t="53889"/>
          <a:stretch/>
        </p:blipFill>
        <p:spPr>
          <a:xfrm>
            <a:off x="6679976" y="1685956"/>
            <a:ext cx="4215364" cy="3408567"/>
          </a:xfrm>
          <a:prstGeom prst="rect">
            <a:avLst/>
          </a:prstGeom>
          <a:solidFill>
            <a:schemeClr val="bg1"/>
          </a:solidFill>
          <a:ln>
            <a:solidFill>
              <a:schemeClr val="tx1"/>
            </a:solidFill>
          </a:ln>
        </p:spPr>
      </p:pic>
      <p:pic>
        <p:nvPicPr>
          <p:cNvPr id="1026" name="Picture 2" descr="Image result for hiv cocktail dru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761" y="1684783"/>
            <a:ext cx="4303768" cy="3408567"/>
          </a:xfrm>
          <a:prstGeom prst="rect">
            <a:avLst/>
          </a:prstGeom>
          <a:solidFill>
            <a:schemeClr val="bg2">
              <a:lumMod val="90000"/>
            </a:schemeClr>
          </a:solidFill>
          <a:ln>
            <a:solidFill>
              <a:schemeClr val="tx1"/>
            </a:solidFill>
          </a:ln>
        </p:spPr>
      </p:pic>
      <p:sp>
        <p:nvSpPr>
          <p:cNvPr id="11" name="Rectangle 10"/>
          <p:cNvSpPr/>
          <p:nvPr/>
        </p:nvSpPr>
        <p:spPr>
          <a:xfrm>
            <a:off x="234162" y="5094514"/>
            <a:ext cx="6067327" cy="1174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buFont typeface="Arial" panose="020B0604020202020204" pitchFamily="34" charset="0"/>
              <a:buChar char="•"/>
            </a:pPr>
            <a:r>
              <a:rPr lang="en-US" dirty="0">
                <a:solidFill>
                  <a:schemeClr val="tx1"/>
                </a:solidFill>
                <a:latin typeface="+mj-lt"/>
              </a:rPr>
              <a:t>Many pills</a:t>
            </a:r>
          </a:p>
          <a:p>
            <a:pPr marL="285750" indent="-285750">
              <a:buFont typeface="Arial" panose="020B0604020202020204" pitchFamily="34" charset="0"/>
              <a:buChar char="•"/>
            </a:pPr>
            <a:r>
              <a:rPr lang="en-US" dirty="0">
                <a:solidFill>
                  <a:schemeClr val="tx1"/>
                </a:solidFill>
                <a:latin typeface="+mj-lt"/>
              </a:rPr>
              <a:t>Multiple times/day dosing</a:t>
            </a:r>
          </a:p>
          <a:p>
            <a:pPr marL="285750" indent="-285750">
              <a:buFont typeface="Arial" panose="020B0604020202020204" pitchFamily="34" charset="0"/>
              <a:buChar char="•"/>
            </a:pPr>
            <a:r>
              <a:rPr lang="en-US" dirty="0">
                <a:solidFill>
                  <a:schemeClr val="tx1"/>
                </a:solidFill>
                <a:latin typeface="+mj-lt"/>
              </a:rPr>
              <a:t>Food restrictions </a:t>
            </a:r>
          </a:p>
          <a:p>
            <a:pPr marL="285750" indent="-285750">
              <a:buFont typeface="Arial" panose="020B0604020202020204" pitchFamily="34" charset="0"/>
              <a:buChar char="•"/>
            </a:pPr>
            <a:r>
              <a:rPr lang="en-US" dirty="0">
                <a:solidFill>
                  <a:schemeClr val="tx1"/>
                </a:solidFill>
                <a:latin typeface="+mj-lt"/>
              </a:rPr>
              <a:t>Severe side effects </a:t>
            </a:r>
          </a:p>
          <a:p>
            <a:pPr marL="285750" indent="-285750">
              <a:buFont typeface="Arial" panose="020B0604020202020204" pitchFamily="34" charset="0"/>
              <a:buChar char="•"/>
            </a:pPr>
            <a:r>
              <a:rPr lang="en-US" dirty="0">
                <a:solidFill>
                  <a:schemeClr val="tx1"/>
                </a:solidFill>
                <a:latin typeface="+mj-lt"/>
              </a:rPr>
              <a:t>Could stop working</a:t>
            </a:r>
          </a:p>
        </p:txBody>
      </p:sp>
      <p:sp>
        <p:nvSpPr>
          <p:cNvPr id="13" name="Rectangle 12"/>
          <p:cNvSpPr/>
          <p:nvPr/>
        </p:nvSpPr>
        <p:spPr>
          <a:xfrm>
            <a:off x="6370378" y="5376969"/>
            <a:ext cx="5605919" cy="541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buFont typeface="Arial" panose="020B0604020202020204" pitchFamily="34" charset="0"/>
              <a:buChar char="•"/>
            </a:pPr>
            <a:r>
              <a:rPr lang="en-US" dirty="0">
                <a:solidFill>
                  <a:schemeClr val="bg2">
                    <a:lumMod val="10000"/>
                  </a:schemeClr>
                </a:solidFill>
                <a:latin typeface="+mj-lt"/>
              </a:rPr>
              <a:t>Often as a single pill</a:t>
            </a:r>
          </a:p>
          <a:p>
            <a:pPr marL="285750" indent="-285750">
              <a:buFont typeface="Arial" panose="020B0604020202020204" pitchFamily="34" charset="0"/>
              <a:buChar char="•"/>
            </a:pPr>
            <a:r>
              <a:rPr lang="en-US" dirty="0">
                <a:solidFill>
                  <a:schemeClr val="bg2">
                    <a:lumMod val="10000"/>
                  </a:schemeClr>
                </a:solidFill>
                <a:latin typeface="+mj-lt"/>
              </a:rPr>
              <a:t>Once daily dosing</a:t>
            </a:r>
          </a:p>
          <a:p>
            <a:pPr marL="285750" indent="-285750">
              <a:buFont typeface="Arial" panose="020B0604020202020204" pitchFamily="34" charset="0"/>
              <a:buChar char="•"/>
            </a:pPr>
            <a:r>
              <a:rPr lang="en-US" dirty="0">
                <a:solidFill>
                  <a:schemeClr val="bg2">
                    <a:lumMod val="10000"/>
                  </a:schemeClr>
                </a:solidFill>
                <a:latin typeface="+mj-lt"/>
              </a:rPr>
              <a:t>Few food restrictions</a:t>
            </a:r>
          </a:p>
          <a:p>
            <a:pPr marL="285750" indent="-285750">
              <a:buFont typeface="Arial" panose="020B0604020202020204" pitchFamily="34" charset="0"/>
              <a:buChar char="•"/>
            </a:pPr>
            <a:r>
              <a:rPr lang="en-US" dirty="0">
                <a:solidFill>
                  <a:schemeClr val="bg2">
                    <a:lumMod val="10000"/>
                  </a:schemeClr>
                </a:solidFill>
                <a:latin typeface="+mj-lt"/>
              </a:rPr>
              <a:t>Side effects uncommon </a:t>
            </a:r>
          </a:p>
          <a:p>
            <a:pPr marL="285750" indent="-285750">
              <a:buFont typeface="Arial" panose="020B0604020202020204" pitchFamily="34" charset="0"/>
              <a:buChar char="•"/>
            </a:pPr>
            <a:r>
              <a:rPr lang="en-US" dirty="0">
                <a:solidFill>
                  <a:schemeClr val="bg2">
                    <a:lumMod val="10000"/>
                  </a:schemeClr>
                </a:solidFill>
                <a:latin typeface="+mj-lt"/>
              </a:rPr>
              <a:t>Keep working</a:t>
            </a:r>
          </a:p>
          <a:p>
            <a:pPr marL="285750" indent="-285750">
              <a:buFont typeface="Arial" panose="020B0604020202020204" pitchFamily="34" charset="0"/>
              <a:buChar char="•"/>
            </a:pPr>
            <a:r>
              <a:rPr lang="en-US" dirty="0">
                <a:solidFill>
                  <a:schemeClr val="bg2">
                    <a:lumMod val="10000"/>
                  </a:schemeClr>
                </a:solidFill>
                <a:latin typeface="+mj-lt"/>
              </a:rPr>
              <a:t>Faster viral load reduction</a:t>
            </a:r>
          </a:p>
        </p:txBody>
      </p:sp>
      <p:sp>
        <p:nvSpPr>
          <p:cNvPr id="2" name="Rectangle 1"/>
          <p:cNvSpPr/>
          <p:nvPr/>
        </p:nvSpPr>
        <p:spPr>
          <a:xfrm>
            <a:off x="5820557" y="1091682"/>
            <a:ext cx="45719" cy="510882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014153" y="841321"/>
            <a:ext cx="1760418"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THEN</a:t>
            </a:r>
          </a:p>
        </p:txBody>
      </p:sp>
      <p:sp>
        <p:nvSpPr>
          <p:cNvPr id="14" name="Rectangle 13"/>
          <p:cNvSpPr/>
          <p:nvPr/>
        </p:nvSpPr>
        <p:spPr>
          <a:xfrm>
            <a:off x="7942306" y="996096"/>
            <a:ext cx="172951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NOW</a:t>
            </a:r>
          </a:p>
        </p:txBody>
      </p:sp>
      <p:sp>
        <p:nvSpPr>
          <p:cNvPr id="12" name="Explosion 1 11"/>
          <p:cNvSpPr/>
          <p:nvPr/>
        </p:nvSpPr>
        <p:spPr>
          <a:xfrm>
            <a:off x="7184515" y="853011"/>
            <a:ext cx="3303037" cy="1336390"/>
          </a:xfrm>
          <a:prstGeom prst="irregularSeal1">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6873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30021" y="82062"/>
            <a:ext cx="11690843" cy="609398"/>
          </a:xfrm>
        </p:spPr>
        <p:txBody>
          <a:bodyPr/>
          <a:lstStyle/>
          <a:p>
            <a:r>
              <a:rPr lang="en-US" sz="4400" b="1" dirty="0">
                <a:latin typeface="+mj-lt"/>
              </a:rPr>
              <a:t>More Convenience: HIV Treatment on Your Terms</a:t>
            </a:r>
          </a:p>
        </p:txBody>
      </p:sp>
      <p:sp>
        <p:nvSpPr>
          <p:cNvPr id="4" name="Text Placeholder 3"/>
          <p:cNvSpPr>
            <a:spLocks noGrp="1"/>
          </p:cNvSpPr>
          <p:nvPr>
            <p:ph type="body" sz="quarter" idx="14"/>
          </p:nvPr>
        </p:nvSpPr>
        <p:spPr>
          <a:xfrm>
            <a:off x="399379" y="4918922"/>
            <a:ext cx="5439717" cy="997196"/>
          </a:xfrm>
        </p:spPr>
        <p:txBody>
          <a:bodyPr/>
          <a:lstStyle/>
          <a:p>
            <a:pPr marL="182880" indent="-182880">
              <a:spcBef>
                <a:spcPts val="0"/>
              </a:spcBef>
              <a:buFont typeface="Arial" panose="020B0604020202020204" pitchFamily="34" charset="0"/>
              <a:buChar char="•"/>
            </a:pPr>
            <a:r>
              <a:rPr lang="en-US" sz="2400" dirty="0"/>
              <a:t>Frequent (monthly) visits to the clinic </a:t>
            </a:r>
          </a:p>
          <a:p>
            <a:pPr marL="182880" indent="-182880">
              <a:spcBef>
                <a:spcPts val="0"/>
              </a:spcBef>
              <a:buFont typeface="Arial" panose="020B0604020202020204" pitchFamily="34" charset="0"/>
              <a:buChar char="•"/>
            </a:pPr>
            <a:r>
              <a:rPr lang="en-US" sz="2400" dirty="0"/>
              <a:t>Long wait times, which kept men away</a:t>
            </a:r>
          </a:p>
          <a:p>
            <a:pPr marL="182880" indent="-182880">
              <a:spcBef>
                <a:spcPts val="0"/>
              </a:spcBef>
              <a:buFont typeface="Arial" panose="020B0604020202020204" pitchFamily="34" charset="0"/>
              <a:buChar char="•"/>
            </a:pPr>
            <a:r>
              <a:rPr lang="en-US" sz="2400" dirty="0"/>
              <a:t>Seen as spaces only for women, not men</a:t>
            </a:r>
          </a:p>
        </p:txBody>
      </p:sp>
      <p:sp>
        <p:nvSpPr>
          <p:cNvPr id="3" name="Text Placeholder 2"/>
          <p:cNvSpPr>
            <a:spLocks noGrp="1"/>
          </p:cNvSpPr>
          <p:nvPr>
            <p:ph type="body" sz="quarter" idx="4294967295"/>
          </p:nvPr>
        </p:nvSpPr>
        <p:spPr>
          <a:xfrm>
            <a:off x="87313" y="6173788"/>
            <a:ext cx="12104687" cy="593725"/>
          </a:xfrm>
          <a:prstGeom prst="rect">
            <a:avLst/>
          </a:prstGeom>
        </p:spPr>
        <p:txBody>
          <a:bodyPr>
            <a:normAutofit/>
          </a:bodyPr>
          <a:lstStyle/>
          <a:p>
            <a:r>
              <a:rPr lang="en-US" sz="800" dirty="0"/>
              <a:t>Images from: </a:t>
            </a:r>
            <a:r>
              <a:rPr lang="en-US" sz="800" dirty="0">
                <a:hlinkClick r:id="rId3"/>
              </a:rPr>
              <a:t>http://www.ihi.org/resources/Pages/ImprovementStories/TheBlogUpdatesonProjectsinSouthAfricatoImproveHIVAIDSTreatment.aspx</a:t>
            </a:r>
            <a:r>
              <a:rPr lang="en-US" sz="800" dirty="0"/>
              <a:t>;  </a:t>
            </a:r>
            <a:r>
              <a:rPr lang="en-US" sz="700" dirty="0">
                <a:hlinkClick r:id="rId4"/>
              </a:rPr>
              <a:t>ps://msfaccess.org/swaziland-trying-out-new-approaches-hiv-treatment</a:t>
            </a:r>
            <a:endParaRPr lang="en-US" sz="800" dirty="0"/>
          </a:p>
        </p:txBody>
      </p:sp>
      <p:pic>
        <p:nvPicPr>
          <p:cNvPr id="6" name="Picture 5"/>
          <p:cNvPicPr>
            <a:picLocks noChangeAspect="1"/>
          </p:cNvPicPr>
          <p:nvPr/>
        </p:nvPicPr>
        <p:blipFill>
          <a:blip r:embed="rId5"/>
          <a:stretch>
            <a:fillRect/>
          </a:stretch>
        </p:blipFill>
        <p:spPr>
          <a:xfrm>
            <a:off x="399380" y="1904271"/>
            <a:ext cx="5334000" cy="2897083"/>
          </a:xfrm>
          <a:prstGeom prst="rect">
            <a:avLst/>
          </a:prstGeom>
        </p:spPr>
      </p:pic>
      <p:sp>
        <p:nvSpPr>
          <p:cNvPr id="7" name="Rectangle 6"/>
          <p:cNvSpPr/>
          <p:nvPr/>
        </p:nvSpPr>
        <p:spPr>
          <a:xfrm>
            <a:off x="2014153" y="723754"/>
            <a:ext cx="1760418"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THEN</a:t>
            </a:r>
          </a:p>
        </p:txBody>
      </p:sp>
      <p:sp>
        <p:nvSpPr>
          <p:cNvPr id="8" name="Text Placeholder 3"/>
          <p:cNvSpPr txBox="1">
            <a:spLocks/>
          </p:cNvSpPr>
          <p:nvPr/>
        </p:nvSpPr>
        <p:spPr>
          <a:xfrm>
            <a:off x="6330462" y="4801354"/>
            <a:ext cx="5706917" cy="166199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2">
                    <a:lumMod val="25000"/>
                  </a:schemeClr>
                </a:solidFill>
                <a:latin typeface="+mn-lt"/>
                <a:ea typeface="+mn-ea"/>
                <a:cs typeface="+mn-cs"/>
              </a:defRPr>
            </a:lvl1pPr>
            <a:lvl2pPr marL="252413" indent="-120254"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2pPr>
            <a:lvl3pPr marL="433388" indent="-180975" algn="l" defTabSz="914400" rtl="0" eaLnBrk="1" latinLnBrk="0" hangingPunct="1">
              <a:lnSpc>
                <a:spcPct val="90000"/>
              </a:lnSpc>
              <a:spcBef>
                <a:spcPts val="500"/>
              </a:spcBef>
              <a:buFont typeface="Segoe UI" panose="020B0502040204020203" pitchFamily="34" charset="0"/>
              <a:buChar char="–"/>
              <a:defRPr sz="1800" kern="1200">
                <a:solidFill>
                  <a:schemeClr val="bg2">
                    <a:lumMod val="25000"/>
                  </a:schemeClr>
                </a:solidFill>
                <a:latin typeface="+mn-lt"/>
                <a:ea typeface="+mn-ea"/>
                <a:cs typeface="+mn-cs"/>
              </a:defRPr>
            </a:lvl3pPr>
            <a:lvl4pPr marL="601266" indent="-132160" algn="l" defTabSz="914400" rtl="0" eaLnBrk="1" latinLnBrk="0" hangingPunct="1">
              <a:lnSpc>
                <a:spcPct val="90000"/>
              </a:lnSpc>
              <a:spcBef>
                <a:spcPts val="500"/>
              </a:spcBef>
              <a:buFont typeface="Wingdings" panose="05000000000000000000" pitchFamily="2" charset="2"/>
              <a:buChar char="§"/>
              <a:defRPr sz="1800" kern="1200">
                <a:solidFill>
                  <a:schemeClr val="bg2">
                    <a:lumMod val="25000"/>
                  </a:schemeClr>
                </a:solidFill>
                <a:latin typeface="+mn-lt"/>
                <a:ea typeface="+mn-ea"/>
                <a:cs typeface="+mn-cs"/>
              </a:defRPr>
            </a:lvl4pPr>
            <a:lvl5pPr marL="770335" indent="-169069" algn="l" defTabSz="914400" rtl="0" eaLnBrk="1" latinLnBrk="0" hangingPunct="1">
              <a:lnSpc>
                <a:spcPct val="90000"/>
              </a:lnSpc>
              <a:spcBef>
                <a:spcPts val="500"/>
              </a:spcBef>
              <a:buFont typeface="Century Gothic" panose="020B0502020202020204" pitchFamily="34" charset="0"/>
              <a:buChar char="○"/>
              <a:defRPr sz="1800" kern="1200">
                <a:solidFill>
                  <a:schemeClr val="bg2">
                    <a:lumMod val="25000"/>
                  </a:schemeClr>
                </a:solidFill>
                <a:latin typeface="+mn-lt"/>
                <a:ea typeface="+mn-ea"/>
                <a:cs typeface="+mn-cs"/>
              </a:defRPr>
            </a:lvl5pPr>
            <a:lvl6pPr marL="900113" indent="-1285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0"/>
              </a:spcBef>
              <a:buFont typeface="Arial" panose="020B0604020202020204" pitchFamily="34" charset="0"/>
              <a:buChar char="•"/>
            </a:pPr>
            <a:r>
              <a:rPr lang="en-US" sz="2400" dirty="0"/>
              <a:t>Treatment supplies given for </a:t>
            </a:r>
            <a:r>
              <a:rPr lang="en-US" sz="2400" u="sng" dirty="0"/>
              <a:t>3 to 6 months</a:t>
            </a:r>
            <a:r>
              <a:rPr lang="en-US" sz="2400" dirty="0"/>
              <a:t> </a:t>
            </a:r>
          </a:p>
          <a:p>
            <a:pPr>
              <a:spcBef>
                <a:spcPts val="0"/>
              </a:spcBef>
            </a:pPr>
            <a:r>
              <a:rPr lang="en-US" sz="2400" dirty="0"/>
              <a:t>often taken to communities for easy access </a:t>
            </a:r>
          </a:p>
          <a:p>
            <a:pPr marL="182880" indent="-182880">
              <a:spcBef>
                <a:spcPts val="0"/>
              </a:spcBef>
              <a:buFont typeface="Arial" panose="020B0604020202020204" pitchFamily="34" charset="0"/>
              <a:buChar char="•"/>
            </a:pPr>
            <a:r>
              <a:rPr lang="en-US" sz="2400" dirty="0"/>
              <a:t>Tailored men-only clinics </a:t>
            </a:r>
          </a:p>
          <a:p>
            <a:pPr marL="182880" indent="-182880">
              <a:spcBef>
                <a:spcPts val="0"/>
              </a:spcBef>
              <a:buFont typeface="Arial" panose="020B0604020202020204" pitchFamily="34" charset="0"/>
              <a:buChar char="•"/>
            </a:pPr>
            <a:r>
              <a:rPr lang="en-US" sz="2400" dirty="0"/>
              <a:t>Faster viral load suppression</a:t>
            </a:r>
          </a:p>
          <a:p>
            <a:pPr>
              <a:spcBef>
                <a:spcPts val="0"/>
              </a:spcBef>
            </a:pPr>
            <a:endParaRPr lang="en-US" sz="2400" dirty="0"/>
          </a:p>
        </p:txBody>
      </p:sp>
      <p:sp>
        <p:nvSpPr>
          <p:cNvPr id="9" name="Rectangle 8"/>
          <p:cNvSpPr/>
          <p:nvPr/>
        </p:nvSpPr>
        <p:spPr>
          <a:xfrm>
            <a:off x="7942306" y="878529"/>
            <a:ext cx="172951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NOW</a:t>
            </a:r>
          </a:p>
        </p:txBody>
      </p:sp>
      <p:pic>
        <p:nvPicPr>
          <p:cNvPr id="11" name="Picture 10"/>
          <p:cNvPicPr>
            <a:picLocks noChangeAspect="1"/>
          </p:cNvPicPr>
          <p:nvPr/>
        </p:nvPicPr>
        <p:blipFill>
          <a:blip r:embed="rId6"/>
          <a:stretch>
            <a:fillRect/>
          </a:stretch>
        </p:blipFill>
        <p:spPr>
          <a:xfrm>
            <a:off x="6271847" y="1844216"/>
            <a:ext cx="5534330" cy="2914782"/>
          </a:xfrm>
          <a:prstGeom prst="rect">
            <a:avLst/>
          </a:prstGeom>
        </p:spPr>
      </p:pic>
      <p:sp>
        <p:nvSpPr>
          <p:cNvPr id="12" name="Explosion 1 11"/>
          <p:cNvSpPr/>
          <p:nvPr/>
        </p:nvSpPr>
        <p:spPr>
          <a:xfrm>
            <a:off x="7184515" y="735444"/>
            <a:ext cx="3303037" cy="1336390"/>
          </a:xfrm>
          <a:prstGeom prst="irregularSeal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8454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30021" y="203818"/>
            <a:ext cx="11690843" cy="609398"/>
          </a:xfrm>
        </p:spPr>
        <p:txBody>
          <a:bodyPr/>
          <a:lstStyle/>
          <a:p>
            <a:r>
              <a:rPr lang="en-US" sz="4400" b="1" dirty="0">
                <a:latin typeface="+mj-lt"/>
              </a:rPr>
              <a:t>TB Prevention and Treatment for TB Disease</a:t>
            </a:r>
          </a:p>
        </p:txBody>
      </p:sp>
      <p:sp>
        <p:nvSpPr>
          <p:cNvPr id="4" name="Text Placeholder 3"/>
          <p:cNvSpPr>
            <a:spLocks noGrp="1"/>
          </p:cNvSpPr>
          <p:nvPr>
            <p:ph type="body" sz="quarter" idx="14"/>
          </p:nvPr>
        </p:nvSpPr>
        <p:spPr>
          <a:xfrm>
            <a:off x="580296" y="1247414"/>
            <a:ext cx="6795652" cy="4667945"/>
          </a:xfrm>
        </p:spPr>
        <p:txBody>
          <a:bodyPr/>
          <a:lstStyle/>
          <a:p>
            <a:r>
              <a:rPr lang="en-US" sz="3000" b="1" dirty="0"/>
              <a:t>TB preventive treatment is:</a:t>
            </a:r>
          </a:p>
          <a:p>
            <a:pPr marL="457200" indent="-457200">
              <a:buFont typeface="Arial" panose="020B0604020202020204" pitchFamily="34" charset="0"/>
              <a:buChar char="•"/>
            </a:pPr>
            <a:r>
              <a:rPr lang="en-US" sz="3000" dirty="0"/>
              <a:t>Now widely available for all persons living with HIV </a:t>
            </a:r>
          </a:p>
          <a:p>
            <a:pPr marL="457200" indent="-457200">
              <a:buFont typeface="Arial" panose="020B0604020202020204" pitchFamily="34" charset="0"/>
              <a:buChar char="•"/>
            </a:pPr>
            <a:r>
              <a:rPr lang="en-US" sz="3000" dirty="0"/>
              <a:t>Available as a short regimen - just once a week for 12 weeks, with few side effects</a:t>
            </a:r>
            <a:endParaRPr lang="en-US" sz="3000" b="1" dirty="0"/>
          </a:p>
          <a:p>
            <a:r>
              <a:rPr lang="en-US" sz="3000" b="1" dirty="0"/>
              <a:t>The ‘after treatment’ picture </a:t>
            </a:r>
            <a:r>
              <a:rPr lang="en-US" sz="3000" dirty="0"/>
              <a:t>to the right shows that new medicines for treating TB disease are now very effective, and build  strength and health.   </a:t>
            </a:r>
          </a:p>
        </p:txBody>
      </p:sp>
      <p:pic>
        <p:nvPicPr>
          <p:cNvPr id="5" name="Picture 4"/>
          <p:cNvPicPr>
            <a:picLocks noChangeAspect="1"/>
          </p:cNvPicPr>
          <p:nvPr/>
        </p:nvPicPr>
        <p:blipFill rotWithShape="1">
          <a:blip r:embed="rId3"/>
          <a:srcRect l="44637" t="1" r="-44641" b="1118"/>
          <a:stretch/>
        </p:blipFill>
        <p:spPr>
          <a:xfrm>
            <a:off x="7827818" y="1600353"/>
            <a:ext cx="6217921" cy="4209988"/>
          </a:xfrm>
          <a:prstGeom prst="rect">
            <a:avLst/>
          </a:prstGeom>
        </p:spPr>
      </p:pic>
      <p:sp>
        <p:nvSpPr>
          <p:cNvPr id="7" name="Rectangle 6"/>
          <p:cNvSpPr/>
          <p:nvPr/>
        </p:nvSpPr>
        <p:spPr>
          <a:xfrm>
            <a:off x="9278194" y="745120"/>
            <a:ext cx="184731" cy="923330"/>
          </a:xfrm>
          <a:prstGeom prst="rect">
            <a:avLst/>
          </a:prstGeom>
          <a:noFill/>
        </p:spPr>
        <p:txBody>
          <a:bodyPr wrap="none" lIns="91440" tIns="45720" rIns="91440" bIns="45720">
            <a:spAutoFit/>
          </a:bodyPr>
          <a:lstStyle/>
          <a:p>
            <a:pPr algn="ct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2629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30272" y="1616299"/>
            <a:ext cx="6804398"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u="sng" dirty="0"/>
              <a:t>New Timing</a:t>
            </a:r>
            <a:r>
              <a:rPr lang="en-US" sz="4800" b="1" dirty="0"/>
              <a:t>: </a:t>
            </a:r>
            <a:r>
              <a:rPr lang="en-US" sz="4800" dirty="0"/>
              <a:t>Early Initiation of Treatment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Tree>
    <p:extLst>
      <p:ext uri="{BB962C8B-B14F-4D97-AF65-F5344CB8AC3E}">
        <p14:creationId xmlns:p14="http://schemas.microsoft.com/office/powerpoint/2010/main" val="1388994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17539" y="-493015"/>
            <a:ext cx="1124837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bg1"/>
                </a:solidFill>
              </a:rPr>
              <a:t>New Messages of Hope About HIV</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64257" y="3886790"/>
            <a:ext cx="4457741" cy="3063469"/>
          </a:xfrm>
          <a:prstGeom prst="rect">
            <a:avLst/>
          </a:prstGeom>
        </p:spPr>
      </p:pic>
      <p:sp>
        <p:nvSpPr>
          <p:cNvPr id="10" name="Flowchart: Connector 9"/>
          <p:cNvSpPr/>
          <p:nvPr/>
        </p:nvSpPr>
        <p:spPr>
          <a:xfrm>
            <a:off x="5675067" y="4497616"/>
            <a:ext cx="451413" cy="4426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Callout 17"/>
          <p:cNvSpPr/>
          <p:nvPr/>
        </p:nvSpPr>
        <p:spPr>
          <a:xfrm>
            <a:off x="895427" y="3348583"/>
            <a:ext cx="3136888" cy="1849818"/>
          </a:xfrm>
          <a:prstGeom prst="wedgeEllipseCallout">
            <a:avLst/>
          </a:prstGeom>
          <a:solidFill>
            <a:schemeClr val="bg1">
              <a:lumMod val="65000"/>
            </a:schemeClr>
          </a:solidFill>
          <a:ln>
            <a:solidFill>
              <a:schemeClr val="bg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9" name="Oval Callout 18"/>
          <p:cNvSpPr/>
          <p:nvPr/>
        </p:nvSpPr>
        <p:spPr>
          <a:xfrm>
            <a:off x="8387167" y="3180013"/>
            <a:ext cx="3284354" cy="2028008"/>
          </a:xfrm>
          <a:prstGeom prst="wedgeEllipseCallou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HOPE: Stay on treatment and you won’t spread HIV to people you care about!</a:t>
            </a:r>
            <a:endParaRPr lang="en-US" sz="2000" b="1" dirty="0">
              <a:latin typeface="+mj-lt"/>
            </a:endParaRPr>
          </a:p>
        </p:txBody>
      </p:sp>
      <p:sp>
        <p:nvSpPr>
          <p:cNvPr id="21" name="Oval Callout 20"/>
          <p:cNvSpPr/>
          <p:nvPr/>
        </p:nvSpPr>
        <p:spPr>
          <a:xfrm>
            <a:off x="6126480" y="1630666"/>
            <a:ext cx="3077709" cy="1974292"/>
          </a:xfrm>
          <a:prstGeom prst="wedgeEllipseCallout">
            <a:avLst/>
          </a:prstGeom>
          <a:solidFill>
            <a:srgbClr val="7030A0"/>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TIMING: Start Treatment Right Away!!</a:t>
            </a:r>
            <a:endParaRPr lang="en-US" sz="2000" dirty="0">
              <a:latin typeface="+mj-lt"/>
            </a:endParaRPr>
          </a:p>
        </p:txBody>
      </p:sp>
      <p:sp>
        <p:nvSpPr>
          <p:cNvPr id="23" name="TextBox 22"/>
          <p:cNvSpPr txBox="1"/>
          <p:nvPr/>
        </p:nvSpPr>
        <p:spPr>
          <a:xfrm>
            <a:off x="1264083" y="3628377"/>
            <a:ext cx="2481512" cy="1015663"/>
          </a:xfrm>
          <a:prstGeom prst="rect">
            <a:avLst/>
          </a:prstGeom>
          <a:noFill/>
        </p:spPr>
        <p:txBody>
          <a:bodyPr wrap="square" rtlCol="0">
            <a:spAutoFit/>
          </a:bodyPr>
          <a:lstStyle/>
          <a:p>
            <a:r>
              <a:rPr lang="en-US" sz="2000" b="1" i="1" dirty="0">
                <a:solidFill>
                  <a:schemeClr val="bg1"/>
                </a:solidFill>
                <a:latin typeface="+mj-lt"/>
              </a:rPr>
              <a:t>NEW CHOICES: With life at its best, you choose how to test! </a:t>
            </a:r>
            <a:endParaRPr lang="en-US" sz="2000" dirty="0">
              <a:solidFill>
                <a:schemeClr val="bg1"/>
              </a:solidFill>
              <a:latin typeface="+mj-lt"/>
            </a:endParaRPr>
          </a:p>
        </p:txBody>
      </p:sp>
      <p:sp>
        <p:nvSpPr>
          <p:cNvPr id="12" name="Oval Callout 11"/>
          <p:cNvSpPr/>
          <p:nvPr/>
        </p:nvSpPr>
        <p:spPr>
          <a:xfrm>
            <a:off x="2504839" y="1428832"/>
            <a:ext cx="3136888" cy="1849818"/>
          </a:xfrm>
          <a:prstGeom prst="wedgeEllipseCallout">
            <a:avLst/>
          </a:prstGeom>
          <a:solidFill>
            <a:schemeClr val="bg1">
              <a:lumMod val="95000"/>
            </a:schemeClr>
          </a:solidFill>
          <a:ln>
            <a:solidFill>
              <a:schemeClr val="bg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3" name="TextBox 12"/>
          <p:cNvSpPr txBox="1"/>
          <p:nvPr/>
        </p:nvSpPr>
        <p:spPr>
          <a:xfrm>
            <a:off x="2967399" y="1729549"/>
            <a:ext cx="2284825" cy="1077218"/>
          </a:xfrm>
          <a:prstGeom prst="rect">
            <a:avLst/>
          </a:prstGeom>
          <a:noFill/>
        </p:spPr>
        <p:txBody>
          <a:bodyPr wrap="square" rtlCol="0">
            <a:spAutoFit/>
          </a:bodyPr>
          <a:lstStyle/>
          <a:p>
            <a:r>
              <a:rPr lang="en-US" sz="1600" b="1" i="1" dirty="0">
                <a:solidFill>
                  <a:schemeClr val="bg1"/>
                </a:solidFill>
                <a:latin typeface="+mj-lt"/>
              </a:rPr>
              <a:t>NEW TREATMENT: With HIV medication, you can live a long, healthy life! </a:t>
            </a:r>
            <a:endParaRPr lang="en-US" sz="1600" dirty="0">
              <a:solidFill>
                <a:schemeClr val="bg1"/>
              </a:solidFill>
              <a:latin typeface="+mj-lt"/>
            </a:endParaRPr>
          </a:p>
        </p:txBody>
      </p:sp>
    </p:spTree>
    <p:extLst>
      <p:ext uri="{BB962C8B-B14F-4D97-AF65-F5344CB8AC3E}">
        <p14:creationId xmlns:p14="http://schemas.microsoft.com/office/powerpoint/2010/main" val="4130673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21785" y="2392982"/>
            <a:ext cx="7856537" cy="2852737"/>
          </a:xfrm>
          <a:prstGeom prst="rect">
            <a:avLst/>
          </a:prstGeom>
        </p:spPr>
        <p:txBody>
          <a:bodyPr>
            <a:normAutofit fontScale="90000"/>
          </a:bodyPr>
          <a:lstStyle/>
          <a:p>
            <a:r>
              <a:rPr lang="en-US" sz="5400" dirty="0"/>
              <a:t>New Timing</a:t>
            </a:r>
            <a:r>
              <a:rPr lang="en-US" sz="5400" b="1" dirty="0"/>
              <a:t>: </a:t>
            </a:r>
            <a:r>
              <a:rPr lang="en-US" sz="5400" dirty="0"/>
              <a:t>Starting HIV treatment (ART) at once for All People Living With HIV</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845" r="97409"/>
                    </a14:imgEffect>
                  </a14:imgLayer>
                </a14:imgProps>
              </a:ext>
              <a:ext uri="{28A0092B-C50C-407E-A947-70E740481C1C}">
                <a14:useLocalDpi xmlns:a14="http://schemas.microsoft.com/office/drawing/2010/main" val="0"/>
              </a:ext>
            </a:extLst>
          </a:blip>
          <a:stretch>
            <a:fillRect/>
          </a:stretch>
        </p:blipFill>
        <p:spPr>
          <a:xfrm>
            <a:off x="963939" y="1720955"/>
            <a:ext cx="2987576" cy="2879217"/>
          </a:xfrm>
          <a:prstGeom prst="rect">
            <a:avLst/>
          </a:prstGeom>
        </p:spPr>
      </p:pic>
      <p:sp>
        <p:nvSpPr>
          <p:cNvPr id="4" name="Flowchart: Connector 3"/>
          <p:cNvSpPr/>
          <p:nvPr/>
        </p:nvSpPr>
        <p:spPr>
          <a:xfrm>
            <a:off x="2318657" y="3298370"/>
            <a:ext cx="261257" cy="261256"/>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flipV="1">
            <a:off x="2449286" y="2939144"/>
            <a:ext cx="0" cy="489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49285" y="3456211"/>
            <a:ext cx="359229" cy="1034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268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2" name="Title 1"/>
          <p:cNvSpPr>
            <a:spLocks noGrp="1"/>
          </p:cNvSpPr>
          <p:nvPr>
            <p:ph type="title" idx="4294967295"/>
          </p:nvPr>
        </p:nvSpPr>
        <p:spPr>
          <a:xfrm>
            <a:off x="195262" y="66967"/>
            <a:ext cx="11801475" cy="1389063"/>
          </a:xfrm>
          <a:prstGeom prst="rect">
            <a:avLst/>
          </a:prstGeom>
        </p:spPr>
        <p:txBody>
          <a:bodyPr/>
          <a:lstStyle/>
          <a:p>
            <a:r>
              <a:rPr lang="en-US" b="1" dirty="0">
                <a:solidFill>
                  <a:schemeClr val="bg1"/>
                </a:solidFill>
              </a:rPr>
              <a:t>Test and Start </a:t>
            </a:r>
          </a:p>
        </p:txBody>
      </p:sp>
      <p:sp>
        <p:nvSpPr>
          <p:cNvPr id="7" name="Rectangle 3"/>
          <p:cNvSpPr txBox="1">
            <a:spLocks noChangeArrowheads="1"/>
          </p:cNvSpPr>
          <p:nvPr/>
        </p:nvSpPr>
        <p:spPr>
          <a:xfrm>
            <a:off x="102215" y="1368029"/>
            <a:ext cx="7824091" cy="5298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en-US" sz="3200" i="1" dirty="0">
                <a:latin typeface="+mj-lt"/>
              </a:rPr>
              <a:t>Test and Start </a:t>
            </a:r>
            <a:r>
              <a:rPr lang="en-US" altLang="en-US" sz="3200" dirty="0">
                <a:latin typeface="+mj-lt"/>
              </a:rPr>
              <a:t>means that we start ART as soon as someone tests positive for HIV.</a:t>
            </a:r>
          </a:p>
          <a:p>
            <a:pPr>
              <a:lnSpc>
                <a:spcPct val="100000"/>
              </a:lnSpc>
            </a:pPr>
            <a:r>
              <a:rPr lang="en-US" altLang="en-US" sz="3200" dirty="0">
                <a:latin typeface="+mj-lt"/>
              </a:rPr>
              <a:t>Early treatment allows people living with HIV to have a long, healthy life and protects their partners from getting HIV </a:t>
            </a:r>
          </a:p>
          <a:p>
            <a:pPr>
              <a:lnSpc>
                <a:spcPct val="100000"/>
              </a:lnSpc>
            </a:pPr>
            <a:r>
              <a:rPr lang="en-US" sz="3200" dirty="0">
                <a:latin typeface="+mj-lt"/>
              </a:rPr>
              <a:t>People with HIV should also receive treatment to prevent TB disease.</a:t>
            </a:r>
            <a:endParaRPr lang="en-US" altLang="en-US" sz="3200" dirty="0">
              <a:latin typeface="+mj-lt"/>
            </a:endParaRPr>
          </a:p>
        </p:txBody>
      </p:sp>
      <p:sp>
        <p:nvSpPr>
          <p:cNvPr id="3" name="TextBox 2"/>
          <p:cNvSpPr txBox="1"/>
          <p:nvPr/>
        </p:nvSpPr>
        <p:spPr>
          <a:xfrm>
            <a:off x="8973176" y="2549964"/>
            <a:ext cx="1628054" cy="1569660"/>
          </a:xfrm>
          <a:prstGeom prst="rect">
            <a:avLst/>
          </a:prstGeom>
          <a:noFill/>
        </p:spPr>
        <p:txBody>
          <a:bodyPr wrap="square" rtlCol="0">
            <a:spAutoFit/>
          </a:bodyPr>
          <a:lstStyle/>
          <a:p>
            <a:r>
              <a:rPr lang="en-US" sz="9600" dirty="0">
                <a:solidFill>
                  <a:srgbClr val="7030A0"/>
                </a:solidFill>
              </a:rPr>
              <a:t>&amp;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14773">
            <a:off x="8203863" y="1627401"/>
            <a:ext cx="894943" cy="173813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203" y="3622875"/>
            <a:ext cx="1346352" cy="1352857"/>
          </a:xfrm>
          <a:prstGeom prst="rect">
            <a:avLst/>
          </a:prstGeom>
        </p:spPr>
      </p:pic>
    </p:spTree>
    <p:extLst>
      <p:ext uri="{BB962C8B-B14F-4D97-AF65-F5344CB8AC3E}">
        <p14:creationId xmlns:p14="http://schemas.microsoft.com/office/powerpoint/2010/main" val="383475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1632" y="138140"/>
            <a:ext cx="11029950" cy="1325563"/>
          </a:xfrm>
          <a:prstGeom prst="rect">
            <a:avLst/>
          </a:prstGeom>
        </p:spPr>
        <p:txBody>
          <a:bodyPr/>
          <a:lstStyle/>
          <a:p>
            <a:r>
              <a:rPr lang="en-US" sz="3600" b="1" dirty="0">
                <a:solidFill>
                  <a:schemeClr val="bg1"/>
                </a:solidFill>
              </a:rPr>
              <a:t>Encouraging Accomplishments On The Way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848" y="1510836"/>
            <a:ext cx="820657" cy="824622"/>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105" b="100000" l="0" r="88889">
                        <a14:foregroundMark x1="40123" y1="19890" x2="40123" y2="19890"/>
                      </a14:backgroundRemoval>
                    </a14:imgEffect>
                  </a14:imgLayer>
                </a14:imgProps>
              </a:ext>
              <a:ext uri="{28A0092B-C50C-407E-A947-70E740481C1C}">
                <a14:useLocalDpi xmlns:a14="http://schemas.microsoft.com/office/drawing/2010/main" val="0"/>
              </a:ext>
            </a:extLst>
          </a:blip>
          <a:stretch>
            <a:fillRect/>
          </a:stretch>
        </p:blipFill>
        <p:spPr>
          <a:xfrm>
            <a:off x="6545929" y="4153327"/>
            <a:ext cx="1159560" cy="1295558"/>
          </a:xfrm>
          <a:prstGeom prst="rect">
            <a:avLst/>
          </a:prstGeom>
        </p:spPr>
      </p:pic>
      <p:sp>
        <p:nvSpPr>
          <p:cNvPr id="13" name="TextBox 12"/>
          <p:cNvSpPr txBox="1"/>
          <p:nvPr/>
        </p:nvSpPr>
        <p:spPr>
          <a:xfrm>
            <a:off x="1633009" y="1510836"/>
            <a:ext cx="4163598" cy="923330"/>
          </a:xfrm>
          <a:prstGeom prst="rect">
            <a:avLst/>
          </a:prstGeom>
          <a:noFill/>
        </p:spPr>
        <p:txBody>
          <a:bodyPr wrap="square" rtlCol="0">
            <a:spAutoFit/>
          </a:bodyPr>
          <a:lstStyle/>
          <a:p>
            <a:r>
              <a:rPr lang="en-US" dirty="0">
                <a:solidFill>
                  <a:srgbClr val="7030A0"/>
                </a:solidFill>
                <a:latin typeface="+mj-lt"/>
              </a:rPr>
              <a:t>Over 14.6 million women, men and children on lifesaving antiretroviral treatment</a:t>
            </a:r>
          </a:p>
        </p:txBody>
      </p:sp>
      <p:sp>
        <p:nvSpPr>
          <p:cNvPr id="14" name="TextBox 13"/>
          <p:cNvSpPr txBox="1"/>
          <p:nvPr/>
        </p:nvSpPr>
        <p:spPr>
          <a:xfrm>
            <a:off x="1633009" y="2671105"/>
            <a:ext cx="4163598" cy="646331"/>
          </a:xfrm>
          <a:prstGeom prst="rect">
            <a:avLst/>
          </a:prstGeom>
          <a:noFill/>
        </p:spPr>
        <p:txBody>
          <a:bodyPr wrap="square" rtlCol="0">
            <a:spAutoFit/>
          </a:bodyPr>
          <a:lstStyle/>
          <a:p>
            <a:r>
              <a:rPr lang="en-US" dirty="0">
                <a:solidFill>
                  <a:srgbClr val="002060"/>
                </a:solidFill>
                <a:latin typeface="+mj-lt"/>
              </a:rPr>
              <a:t>Over 700,000 children on lifesaving antiretroviral treatment</a:t>
            </a:r>
          </a:p>
        </p:txBody>
      </p:sp>
      <p:sp>
        <p:nvSpPr>
          <p:cNvPr id="15" name="TextBox 14"/>
          <p:cNvSpPr txBox="1"/>
          <p:nvPr/>
        </p:nvSpPr>
        <p:spPr>
          <a:xfrm>
            <a:off x="1633009" y="3704874"/>
            <a:ext cx="4163598" cy="923330"/>
          </a:xfrm>
          <a:prstGeom prst="rect">
            <a:avLst/>
          </a:prstGeom>
          <a:noFill/>
        </p:spPr>
        <p:txBody>
          <a:bodyPr wrap="square" rtlCol="0">
            <a:spAutoFit/>
          </a:bodyPr>
          <a:lstStyle/>
          <a:p>
            <a:r>
              <a:rPr lang="en-US" dirty="0">
                <a:solidFill>
                  <a:schemeClr val="accent6">
                    <a:lumMod val="50000"/>
                  </a:schemeClr>
                </a:solidFill>
                <a:latin typeface="+mj-lt"/>
              </a:rPr>
              <a:t>18.9 million voluntary medical male circumcisions performed to prevent infections in men and boys</a:t>
            </a:r>
          </a:p>
        </p:txBody>
      </p:sp>
      <p:sp>
        <p:nvSpPr>
          <p:cNvPr id="16" name="TextBox 15"/>
          <p:cNvSpPr txBox="1"/>
          <p:nvPr/>
        </p:nvSpPr>
        <p:spPr>
          <a:xfrm>
            <a:off x="1633009" y="4921848"/>
            <a:ext cx="4163598" cy="923330"/>
          </a:xfrm>
          <a:prstGeom prst="rect">
            <a:avLst/>
          </a:prstGeom>
          <a:noFill/>
        </p:spPr>
        <p:txBody>
          <a:bodyPr wrap="square" rtlCol="0">
            <a:spAutoFit/>
          </a:bodyPr>
          <a:lstStyle/>
          <a:p>
            <a:r>
              <a:rPr lang="en-US" dirty="0">
                <a:solidFill>
                  <a:srgbClr val="C00000"/>
                </a:solidFill>
                <a:latin typeface="+mj-lt"/>
              </a:rPr>
              <a:t>Over 6.8 million orphans, vulnerable children and their caregivers provided with critical care support </a:t>
            </a:r>
          </a:p>
        </p:txBody>
      </p:sp>
      <p:sp>
        <p:nvSpPr>
          <p:cNvPr id="17" name="TextBox 16"/>
          <p:cNvSpPr txBox="1"/>
          <p:nvPr/>
        </p:nvSpPr>
        <p:spPr>
          <a:xfrm>
            <a:off x="7705489" y="1498671"/>
            <a:ext cx="4163598" cy="646331"/>
          </a:xfrm>
          <a:prstGeom prst="rect">
            <a:avLst/>
          </a:prstGeom>
          <a:noFill/>
        </p:spPr>
        <p:txBody>
          <a:bodyPr wrap="square" rtlCol="0">
            <a:spAutoFit/>
          </a:bodyPr>
          <a:lstStyle/>
          <a:p>
            <a:r>
              <a:rPr lang="en-US" dirty="0">
                <a:solidFill>
                  <a:srgbClr val="7030A0"/>
                </a:solidFill>
                <a:latin typeface="+mj-lt"/>
              </a:rPr>
              <a:t>Nearly 95 million people received HIV testing services </a:t>
            </a:r>
          </a:p>
        </p:txBody>
      </p:sp>
      <p:sp>
        <p:nvSpPr>
          <p:cNvPr id="18" name="TextBox 17"/>
          <p:cNvSpPr txBox="1"/>
          <p:nvPr/>
        </p:nvSpPr>
        <p:spPr>
          <a:xfrm>
            <a:off x="7705489" y="2743440"/>
            <a:ext cx="4163598" cy="369332"/>
          </a:xfrm>
          <a:prstGeom prst="rect">
            <a:avLst/>
          </a:prstGeom>
          <a:noFill/>
        </p:spPr>
        <p:txBody>
          <a:bodyPr wrap="square" rtlCol="0">
            <a:spAutoFit/>
          </a:bodyPr>
          <a:lstStyle/>
          <a:p>
            <a:r>
              <a:rPr lang="en-US" dirty="0">
                <a:solidFill>
                  <a:srgbClr val="002060"/>
                </a:solidFill>
                <a:latin typeface="+mj-lt"/>
              </a:rPr>
              <a:t>Over 270,000 new health workers trained</a:t>
            </a:r>
          </a:p>
        </p:txBody>
      </p:sp>
      <p:sp>
        <p:nvSpPr>
          <p:cNvPr id="19" name="TextBox 18"/>
          <p:cNvSpPr txBox="1"/>
          <p:nvPr/>
        </p:nvSpPr>
        <p:spPr>
          <a:xfrm>
            <a:off x="7614371" y="4369639"/>
            <a:ext cx="4163598" cy="369332"/>
          </a:xfrm>
          <a:prstGeom prst="rect">
            <a:avLst/>
          </a:prstGeom>
          <a:noFill/>
        </p:spPr>
        <p:txBody>
          <a:bodyPr wrap="square" rtlCol="0">
            <a:spAutoFit/>
          </a:bodyPr>
          <a:lstStyle/>
          <a:p>
            <a:r>
              <a:rPr lang="en-US" dirty="0">
                <a:solidFill>
                  <a:schemeClr val="accent6">
                    <a:lumMod val="75000"/>
                  </a:schemeClr>
                </a:solidFill>
                <a:latin typeface="+mj-lt"/>
              </a:rPr>
              <a:t>Nearly 2.4 million babies born HIV-free</a:t>
            </a: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2664" t="-2178" r="2414" b="2178"/>
          <a:stretch/>
        </p:blipFill>
        <p:spPr>
          <a:xfrm>
            <a:off x="628872" y="2574316"/>
            <a:ext cx="819942" cy="84558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0" r="88312"/>
                    </a14:imgEffect>
                  </a14:imgLayer>
                </a14:imgProps>
              </a:ext>
              <a:ext uri="{28A0092B-C50C-407E-A947-70E740481C1C}">
                <a14:useLocalDpi xmlns:a14="http://schemas.microsoft.com/office/drawing/2010/main" val="0"/>
              </a:ext>
            </a:extLst>
          </a:blip>
          <a:stretch>
            <a:fillRect/>
          </a:stretch>
        </p:blipFill>
        <p:spPr>
          <a:xfrm>
            <a:off x="658391" y="4893698"/>
            <a:ext cx="790423" cy="959799"/>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6582" y="1512849"/>
            <a:ext cx="446222" cy="866643"/>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b="22580"/>
          <a:stretch/>
        </p:blipFill>
        <p:spPr>
          <a:xfrm>
            <a:off x="6609455" y="2651498"/>
            <a:ext cx="1032508" cy="912859"/>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2837" b="89716" l="9639" r="89759">
                        <a14:foregroundMark x1="45783" y1="18794" x2="45783" y2="18794"/>
                      </a14:backgroundRemoval>
                    </a14:imgEffect>
                  </a14:imgLayer>
                </a14:imgProps>
              </a:ext>
              <a:ext uri="{28A0092B-C50C-407E-A947-70E740481C1C}">
                <a14:useLocalDpi xmlns:a14="http://schemas.microsoft.com/office/drawing/2010/main" val="0"/>
              </a:ext>
            </a:extLst>
          </a:blip>
          <a:stretch>
            <a:fillRect/>
          </a:stretch>
        </p:blipFill>
        <p:spPr>
          <a:xfrm>
            <a:off x="738666" y="3628244"/>
            <a:ext cx="600354" cy="1019878"/>
          </a:xfrm>
          <a:prstGeom prst="rect">
            <a:avLst/>
          </a:prstGeom>
        </p:spPr>
      </p:pic>
    </p:spTree>
    <p:extLst>
      <p:ext uri="{BB962C8B-B14F-4D97-AF65-F5344CB8AC3E}">
        <p14:creationId xmlns:p14="http://schemas.microsoft.com/office/powerpoint/2010/main" val="828293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30271" y="1616299"/>
            <a:ext cx="9311999"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u="sng" dirty="0"/>
              <a:t>New Hope</a:t>
            </a:r>
            <a:r>
              <a:rPr lang="en-US" sz="4800" b="1" dirty="0"/>
              <a:t>: </a:t>
            </a:r>
            <a:r>
              <a:rPr lang="en-US" sz="4800" dirty="0"/>
              <a:t>With ART People Living with HIV Can Live Healthy Lives and Protect Their Loved Ones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
        <p:nvSpPr>
          <p:cNvPr id="8" name="Text Placeholder 7"/>
          <p:cNvSpPr>
            <a:spLocks noGrp="1"/>
          </p:cNvSpPr>
          <p:nvPr>
            <p:ph type="body" sz="quarter" idx="13"/>
          </p:nvPr>
        </p:nvSpPr>
        <p:spPr>
          <a:xfrm>
            <a:off x="228603" y="6020378"/>
            <a:ext cx="7732820" cy="154907"/>
          </a:xfrm>
        </p:spPr>
        <p:txBody>
          <a:bodyPr>
            <a:normAutofit fontScale="55000" lnSpcReduction="20000"/>
          </a:bodyPr>
          <a:lstStyle/>
          <a:p>
            <a:endParaRPr lang="en-US"/>
          </a:p>
        </p:txBody>
      </p:sp>
    </p:spTree>
    <p:extLst>
      <p:ext uri="{BB962C8B-B14F-4D97-AF65-F5344CB8AC3E}">
        <p14:creationId xmlns:p14="http://schemas.microsoft.com/office/powerpoint/2010/main" val="2010825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50879" y="-437447"/>
            <a:ext cx="11248375"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bg1"/>
                </a:solidFill>
              </a:rPr>
              <a:t>New Messages of Hope About HIV</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45595" y="3644545"/>
            <a:ext cx="4457741" cy="3063469"/>
          </a:xfrm>
          <a:prstGeom prst="rect">
            <a:avLst/>
          </a:prstGeom>
        </p:spPr>
      </p:pic>
      <p:sp>
        <p:nvSpPr>
          <p:cNvPr id="10" name="Flowchart: Connector 9"/>
          <p:cNvSpPr/>
          <p:nvPr/>
        </p:nvSpPr>
        <p:spPr>
          <a:xfrm>
            <a:off x="5675066" y="4273492"/>
            <a:ext cx="451413" cy="4426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Callout 17"/>
          <p:cNvSpPr/>
          <p:nvPr/>
        </p:nvSpPr>
        <p:spPr>
          <a:xfrm>
            <a:off x="895427" y="3348583"/>
            <a:ext cx="3136888" cy="1849818"/>
          </a:xfrm>
          <a:prstGeom prst="wedgeEllipseCallout">
            <a:avLst/>
          </a:prstGeom>
          <a:solidFill>
            <a:schemeClr val="bg1">
              <a:lumMod val="65000"/>
            </a:schemeClr>
          </a:solidFill>
          <a:ln>
            <a:solidFill>
              <a:schemeClr val="bg1">
                <a:lumMod val="65000"/>
              </a:schemeClr>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9" name="Oval Callout 18"/>
          <p:cNvSpPr/>
          <p:nvPr/>
        </p:nvSpPr>
        <p:spPr>
          <a:xfrm>
            <a:off x="8387167" y="3180013"/>
            <a:ext cx="3284354" cy="2028008"/>
          </a:xfrm>
          <a:prstGeom prst="wedgeEllipseCallout">
            <a:avLst/>
          </a:prstGeom>
          <a:solidFill>
            <a:srgbClr val="DF9C1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HOPE: Stay on treatment and you won’t spread HIV to people you care about!</a:t>
            </a:r>
            <a:endParaRPr lang="en-US" sz="2000" b="1" dirty="0">
              <a:latin typeface="+mj-lt"/>
            </a:endParaRPr>
          </a:p>
        </p:txBody>
      </p:sp>
      <p:sp>
        <p:nvSpPr>
          <p:cNvPr id="21" name="Oval Callout 20"/>
          <p:cNvSpPr/>
          <p:nvPr/>
        </p:nvSpPr>
        <p:spPr>
          <a:xfrm>
            <a:off x="6126480" y="1630666"/>
            <a:ext cx="3077709" cy="1974292"/>
          </a:xfrm>
          <a:prstGeom prst="wedgeEllipseCallou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TIMING: Start Treatment Right Away!!</a:t>
            </a:r>
            <a:endParaRPr lang="en-US" sz="2000" dirty="0">
              <a:latin typeface="+mj-lt"/>
            </a:endParaRPr>
          </a:p>
        </p:txBody>
      </p:sp>
      <p:sp>
        <p:nvSpPr>
          <p:cNvPr id="23" name="TextBox 22"/>
          <p:cNvSpPr txBox="1"/>
          <p:nvPr/>
        </p:nvSpPr>
        <p:spPr>
          <a:xfrm>
            <a:off x="1264083" y="3628377"/>
            <a:ext cx="2481512" cy="1015663"/>
          </a:xfrm>
          <a:prstGeom prst="rect">
            <a:avLst/>
          </a:prstGeom>
          <a:noFill/>
        </p:spPr>
        <p:txBody>
          <a:bodyPr wrap="square" rtlCol="0">
            <a:spAutoFit/>
          </a:bodyPr>
          <a:lstStyle/>
          <a:p>
            <a:r>
              <a:rPr lang="en-US" sz="2000" b="1" i="1" dirty="0">
                <a:solidFill>
                  <a:schemeClr val="bg1"/>
                </a:solidFill>
                <a:latin typeface="+mj-lt"/>
              </a:rPr>
              <a:t>NEW CHOICES: With life at its best, you choose how to test!</a:t>
            </a:r>
            <a:endParaRPr lang="en-US" sz="2000" dirty="0">
              <a:solidFill>
                <a:schemeClr val="bg1"/>
              </a:solidFill>
              <a:latin typeface="+mj-lt"/>
            </a:endParaRPr>
          </a:p>
        </p:txBody>
      </p:sp>
      <p:sp>
        <p:nvSpPr>
          <p:cNvPr id="12" name="Oval Callout 11"/>
          <p:cNvSpPr/>
          <p:nvPr/>
        </p:nvSpPr>
        <p:spPr>
          <a:xfrm>
            <a:off x="2504839" y="1428832"/>
            <a:ext cx="3136888" cy="1849818"/>
          </a:xfrm>
          <a:prstGeom prst="wedgeEllipseCallout">
            <a:avLst/>
          </a:prstGeom>
          <a:solidFill>
            <a:schemeClr val="bg1">
              <a:lumMod val="75000"/>
            </a:schemeClr>
          </a:solidFill>
          <a:ln>
            <a:solidFill>
              <a:schemeClr val="bg1">
                <a:lumMod val="85000"/>
              </a:schemeClr>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3" name="TextBox 12"/>
          <p:cNvSpPr txBox="1"/>
          <p:nvPr/>
        </p:nvSpPr>
        <p:spPr>
          <a:xfrm>
            <a:off x="2967399" y="1729549"/>
            <a:ext cx="2481512" cy="1200329"/>
          </a:xfrm>
          <a:prstGeom prst="rect">
            <a:avLst/>
          </a:prstGeom>
          <a:noFill/>
        </p:spPr>
        <p:txBody>
          <a:bodyPr wrap="square" rtlCol="0">
            <a:spAutoFit/>
          </a:bodyPr>
          <a:lstStyle/>
          <a:p>
            <a:r>
              <a:rPr lang="en-US" b="1" i="1" dirty="0">
                <a:solidFill>
                  <a:schemeClr val="bg1"/>
                </a:solidFill>
                <a:latin typeface="+mj-lt"/>
              </a:rPr>
              <a:t>NEW TREATMENT: With HIV medication, you can live a long, healthy life! </a:t>
            </a:r>
            <a:endParaRPr lang="en-US" dirty="0">
              <a:solidFill>
                <a:schemeClr val="bg1"/>
              </a:solidFill>
              <a:latin typeface="+mj-lt"/>
            </a:endParaRPr>
          </a:p>
        </p:txBody>
      </p:sp>
    </p:spTree>
    <p:extLst>
      <p:ext uri="{BB962C8B-B14F-4D97-AF65-F5344CB8AC3E}">
        <p14:creationId xmlns:p14="http://schemas.microsoft.com/office/powerpoint/2010/main" val="2410449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0" y="6356350"/>
            <a:ext cx="2743200" cy="365125"/>
          </a:xfrm>
        </p:spPr>
        <p:txBody>
          <a:bodyPr/>
          <a:lstStyle/>
          <a:p>
            <a:pPr>
              <a:defRPr/>
            </a:pPr>
            <a:fld id="{C1F50FC3-F115-4E82-9BE5-679667D05125}" type="slidenum">
              <a:rPr lang="en-US" altLang="en-US"/>
              <a:pPr>
                <a:defRPr/>
              </a:pPr>
              <a:t>42</a:t>
            </a:fld>
            <a:endParaRPr lang="en-US" altLang="en-US" dirty="0"/>
          </a:p>
        </p:txBody>
      </p:sp>
      <p:sp>
        <p:nvSpPr>
          <p:cNvPr id="34819" name="Rectangle 2"/>
          <p:cNvSpPr>
            <a:spLocks noGrp="1" noChangeArrowheads="1"/>
          </p:cNvSpPr>
          <p:nvPr>
            <p:ph type="title" idx="4294967295"/>
          </p:nvPr>
        </p:nvSpPr>
        <p:spPr>
          <a:xfrm>
            <a:off x="71437" y="137489"/>
            <a:ext cx="12049125" cy="1325563"/>
          </a:xfrm>
          <a:prstGeom prst="rect">
            <a:avLst/>
          </a:prstGeom>
        </p:spPr>
        <p:txBody>
          <a:bodyPr>
            <a:normAutofit/>
          </a:bodyPr>
          <a:lstStyle/>
          <a:p>
            <a:pPr eaLnBrk="1" hangingPunct="1"/>
            <a:r>
              <a:rPr lang="en-US" altLang="en-US" sz="3000" b="1" dirty="0">
                <a:solidFill>
                  <a:schemeClr val="bg1"/>
                </a:solidFill>
              </a:rPr>
              <a:t>A Long, Healthy Life -- with HIV Medication &amp; Undetectable Virus! </a:t>
            </a:r>
          </a:p>
        </p:txBody>
      </p:sp>
      <p:pic>
        <p:nvPicPr>
          <p:cNvPr id="9" name="Picture 8">
            <a:extLst>
              <a:ext uri="{FF2B5EF4-FFF2-40B4-BE49-F238E27FC236}">
                <a16:creationId xmlns:a16="http://schemas.microsoft.com/office/drawing/2014/main" id="{56385010-1F4F-2D45-812E-153DCF500FB2}"/>
              </a:ext>
            </a:extLst>
          </p:cNvPr>
          <p:cNvPicPr>
            <a:picLocks noChangeAspect="1"/>
          </p:cNvPicPr>
          <p:nvPr/>
        </p:nvPicPr>
        <p:blipFill>
          <a:blip r:embed="rId3"/>
          <a:stretch>
            <a:fillRect/>
          </a:stretch>
        </p:blipFill>
        <p:spPr>
          <a:xfrm>
            <a:off x="1653851" y="1647886"/>
            <a:ext cx="8726455" cy="4338797"/>
          </a:xfrm>
          <a:prstGeom prst="rect">
            <a:avLst/>
          </a:prstGeom>
        </p:spPr>
      </p:pic>
    </p:spTree>
    <p:extLst>
      <p:ext uri="{BB962C8B-B14F-4D97-AF65-F5344CB8AC3E}">
        <p14:creationId xmlns:p14="http://schemas.microsoft.com/office/powerpoint/2010/main" val="1628692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2830" y="159351"/>
            <a:ext cx="12666663" cy="922338"/>
          </a:xfrm>
          <a:prstGeom prst="rect">
            <a:avLst/>
          </a:prstGeom>
        </p:spPr>
        <p:txBody>
          <a:bodyPr>
            <a:noAutofit/>
          </a:bodyPr>
          <a:lstStyle/>
          <a:p>
            <a:r>
              <a:rPr lang="en-US" sz="3000" b="1" dirty="0">
                <a:solidFill>
                  <a:schemeClr val="bg1"/>
                </a:solidFill>
              </a:rPr>
              <a:t>Undetectable Viral Load= Untransmissable HIV (U=U)</a:t>
            </a:r>
          </a:p>
        </p:txBody>
      </p:sp>
      <p:pic>
        <p:nvPicPr>
          <p:cNvPr id="6" name="Content Placeholder 10"/>
          <p:cNvPicPr>
            <a:picLocks noChangeAspect="1"/>
          </p:cNvPicPr>
          <p:nvPr/>
        </p:nvPicPr>
        <p:blipFill rotWithShape="1">
          <a:blip r:embed="rId3">
            <a:extLst>
              <a:ext uri="{28A0092B-C50C-407E-A947-70E740481C1C}">
                <a14:useLocalDpi xmlns:a14="http://schemas.microsoft.com/office/drawing/2010/main" val="0"/>
              </a:ext>
            </a:extLst>
          </a:blip>
          <a:srcRect b="57046"/>
          <a:stretch/>
        </p:blipFill>
        <p:spPr>
          <a:xfrm>
            <a:off x="801167" y="1485711"/>
            <a:ext cx="7743615" cy="4488369"/>
          </a:xfrm>
          <a:prstGeom prst="rect">
            <a:avLst/>
          </a:prstGeom>
        </p:spPr>
      </p:pic>
      <p:sp>
        <p:nvSpPr>
          <p:cNvPr id="3" name="TextBox 2">
            <a:extLst>
              <a:ext uri="{FF2B5EF4-FFF2-40B4-BE49-F238E27FC236}">
                <a16:creationId xmlns:a16="http://schemas.microsoft.com/office/drawing/2014/main" id="{67FA4AFE-577C-4636-BBF9-7427465C4053}"/>
              </a:ext>
            </a:extLst>
          </p:cNvPr>
          <p:cNvSpPr txBox="1"/>
          <p:nvPr/>
        </p:nvSpPr>
        <p:spPr>
          <a:xfrm>
            <a:off x="8843210" y="1713958"/>
            <a:ext cx="2875548" cy="4031873"/>
          </a:xfrm>
          <a:prstGeom prst="rect">
            <a:avLst/>
          </a:prstGeom>
          <a:noFill/>
        </p:spPr>
        <p:txBody>
          <a:bodyPr wrap="square" rtlCol="0">
            <a:spAutoFit/>
          </a:bodyPr>
          <a:lstStyle/>
          <a:p>
            <a:pPr algn="ctr"/>
            <a:r>
              <a:rPr lang="en-US" sz="3200" b="1" dirty="0"/>
              <a:t>In country</a:t>
            </a:r>
          </a:p>
          <a:p>
            <a:pPr algn="ctr"/>
            <a:r>
              <a:rPr lang="en-US" sz="3200" b="1" dirty="0"/>
              <a:t> after country,  leaders are adapting this new message about HIV to their local contexts</a:t>
            </a:r>
          </a:p>
        </p:txBody>
      </p:sp>
    </p:spTree>
    <p:extLst>
      <p:ext uri="{BB962C8B-B14F-4D97-AF65-F5344CB8AC3E}">
        <p14:creationId xmlns:p14="http://schemas.microsoft.com/office/powerpoint/2010/main" val="3430362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356350"/>
            <a:ext cx="2743200" cy="365125"/>
          </a:xfrm>
        </p:spPr>
        <p:txBody>
          <a:bodyPr/>
          <a:lstStyle/>
          <a:p>
            <a:pPr>
              <a:defRPr/>
            </a:pPr>
            <a:fld id="{A5F7454A-1E8D-4348-8F59-B32CFDB51F79}" type="slidenum">
              <a:rPr lang="en-US" altLang="en-US"/>
              <a:pPr>
                <a:defRPr/>
              </a:pPr>
              <a:t>44</a:t>
            </a:fld>
            <a:endParaRPr lang="en-US" altLang="en-US" dirty="0"/>
          </a:p>
        </p:txBody>
      </p:sp>
      <p:sp>
        <p:nvSpPr>
          <p:cNvPr id="25603" name="Rectangle 2"/>
          <p:cNvSpPr>
            <a:spLocks noGrp="1" noChangeArrowheads="1"/>
          </p:cNvSpPr>
          <p:nvPr>
            <p:ph type="title" idx="4294967295"/>
          </p:nvPr>
        </p:nvSpPr>
        <p:spPr>
          <a:xfrm>
            <a:off x="293587" y="76459"/>
            <a:ext cx="11015663" cy="895350"/>
          </a:xfrm>
          <a:prstGeom prst="rect">
            <a:avLst/>
          </a:prstGeom>
        </p:spPr>
        <p:txBody>
          <a:bodyPr>
            <a:normAutofit fontScale="90000"/>
          </a:bodyPr>
          <a:lstStyle/>
          <a:p>
            <a:pPr eaLnBrk="1" hangingPunct="1"/>
            <a:r>
              <a:rPr lang="en-US" altLang="en-US" sz="4900" b="1" dirty="0">
                <a:solidFill>
                  <a:schemeClr val="bg1"/>
                </a:solidFill>
              </a:rPr>
              <a:t>Viral Load Test &amp; Undetectable Viral Load</a:t>
            </a:r>
            <a:br>
              <a:rPr lang="en-US" altLang="en-US" sz="4000" b="1" dirty="0">
                <a:solidFill>
                  <a:schemeClr val="bg1"/>
                </a:solidFill>
              </a:rPr>
            </a:br>
            <a:endParaRPr lang="en-US" altLang="en-US" sz="2800" b="1" dirty="0">
              <a:solidFill>
                <a:schemeClr val="bg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4498" t="5655"/>
          <a:stretch/>
        </p:blipFill>
        <p:spPr>
          <a:xfrm>
            <a:off x="10382491" y="1200742"/>
            <a:ext cx="935692" cy="2577273"/>
          </a:xfrm>
          <a:prstGeom prst="rect">
            <a:avLst/>
          </a:prstGeom>
        </p:spPr>
      </p:pic>
      <p:sp>
        <p:nvSpPr>
          <p:cNvPr id="16" name="TextBox 15"/>
          <p:cNvSpPr txBox="1"/>
          <p:nvPr/>
        </p:nvSpPr>
        <p:spPr>
          <a:xfrm>
            <a:off x="9796701" y="4293977"/>
            <a:ext cx="1856146" cy="830997"/>
          </a:xfrm>
          <a:prstGeom prst="rect">
            <a:avLst/>
          </a:prstGeom>
          <a:noFill/>
          <a:ln w="12700">
            <a:solidFill>
              <a:schemeClr val="tx1"/>
            </a:solidFill>
          </a:ln>
        </p:spPr>
        <p:txBody>
          <a:bodyPr wrap="square" rtlCol="0">
            <a:spAutoFit/>
          </a:bodyPr>
          <a:lstStyle/>
          <a:p>
            <a:r>
              <a:rPr lang="en-US" sz="1600" dirty="0">
                <a:latin typeface="+mj-lt"/>
              </a:rPr>
              <a:t>Undetectable Viral Load= Viral Suppression</a:t>
            </a:r>
          </a:p>
        </p:txBody>
      </p:sp>
      <p:sp>
        <p:nvSpPr>
          <p:cNvPr id="21" name="Oval 20"/>
          <p:cNvSpPr/>
          <p:nvPr/>
        </p:nvSpPr>
        <p:spPr>
          <a:xfrm>
            <a:off x="9603513" y="3778015"/>
            <a:ext cx="117065" cy="83940"/>
          </a:xfrm>
          <a:prstGeom prst="ellipse">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9596566" y="3226641"/>
            <a:ext cx="117065" cy="83940"/>
          </a:xfrm>
          <a:prstGeom prst="ellipse">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Multiply 25"/>
          <p:cNvSpPr/>
          <p:nvPr/>
        </p:nvSpPr>
        <p:spPr>
          <a:xfrm>
            <a:off x="9456083" y="3588155"/>
            <a:ext cx="411924" cy="463660"/>
          </a:xfrm>
          <a:prstGeom prst="mathMultiply">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Multiply 27"/>
          <p:cNvSpPr/>
          <p:nvPr/>
        </p:nvSpPr>
        <p:spPr>
          <a:xfrm>
            <a:off x="9401583" y="3035071"/>
            <a:ext cx="520924" cy="421124"/>
          </a:xfrm>
          <a:prstGeom prst="mathMultiply">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Multiply 28"/>
          <p:cNvSpPr/>
          <p:nvPr/>
        </p:nvSpPr>
        <p:spPr>
          <a:xfrm>
            <a:off x="9584645" y="4046021"/>
            <a:ext cx="526325" cy="439655"/>
          </a:xfrm>
          <a:prstGeom prst="mathMultiply">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flipH="1" flipV="1">
            <a:off x="9787004" y="4233779"/>
            <a:ext cx="121609" cy="69863"/>
          </a:xfrm>
          <a:prstGeom prst="ellipse">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95182" y="1138132"/>
            <a:ext cx="9957317" cy="5447645"/>
          </a:xfrm>
          <a:prstGeom prst="rect">
            <a:avLst/>
          </a:prstGeom>
        </p:spPr>
        <p:txBody>
          <a:bodyPr wrap="square">
            <a:spAutoFit/>
          </a:bodyPr>
          <a:lstStyle/>
          <a:p>
            <a:pPr marL="457200" indent="-457200">
              <a:buFont typeface="Arial" panose="020B0604020202020204" pitchFamily="34" charset="0"/>
              <a:buChar char="•"/>
            </a:pPr>
            <a:r>
              <a:rPr lang="en-US" sz="2000" dirty="0">
                <a:latin typeface="+mj-lt"/>
                <a:ea typeface="Calibri" panose="020F0502020204030204" pitchFamily="34" charset="0"/>
              </a:rPr>
              <a:t>A viral load test measures how well a person with HIV is responding to treatment by looking at how much HIV is present in their blood</a:t>
            </a:r>
            <a:r>
              <a:rPr lang="en-US" altLang="en-US" sz="2000" dirty="0">
                <a:latin typeface="+mj-lt"/>
              </a:rPr>
              <a:t>.</a:t>
            </a:r>
          </a:p>
          <a:p>
            <a:pPr marL="457200" indent="-457200">
              <a:buFont typeface="Arial" panose="020B0604020202020204" pitchFamily="34" charset="0"/>
              <a:buChar char="•"/>
            </a:pPr>
            <a:endParaRPr lang="en-US" altLang="en-US" sz="2000" dirty="0">
              <a:latin typeface="+mj-lt"/>
            </a:endParaRPr>
          </a:p>
          <a:p>
            <a:pPr marL="457200" indent="-457200">
              <a:buFont typeface="Arial" panose="020B0604020202020204" pitchFamily="34" charset="0"/>
              <a:buChar char="•"/>
            </a:pPr>
            <a:r>
              <a:rPr lang="en-US" altLang="en-US" sz="2000" dirty="0">
                <a:latin typeface="+mj-lt"/>
              </a:rPr>
              <a:t>This viral load test is a different test than the one that shows whether someone is infected with HIV or not.</a:t>
            </a:r>
          </a:p>
          <a:p>
            <a:pPr marL="457200" marR="0" lvl="0" indent="-457200">
              <a:spcBef>
                <a:spcPts val="0"/>
              </a:spcBef>
              <a:spcAft>
                <a:spcPts val="0"/>
              </a:spcAft>
              <a:buFont typeface="Arial" panose="020B0604020202020204" pitchFamily="34" charset="0"/>
              <a:buChar char="•"/>
            </a:pPr>
            <a:endParaRPr lang="en-US" sz="2000" dirty="0">
              <a:latin typeface="+mj-lt"/>
            </a:endParaRPr>
          </a:p>
          <a:p>
            <a:pPr marL="457200" marR="0" lvl="0" indent="-457200">
              <a:spcBef>
                <a:spcPts val="0"/>
              </a:spcBef>
              <a:spcAft>
                <a:spcPts val="0"/>
              </a:spcAft>
              <a:buFont typeface="Arial" panose="020B0604020202020204" pitchFamily="34" charset="0"/>
              <a:buChar char="•"/>
            </a:pPr>
            <a:r>
              <a:rPr lang="en-US" sz="2000" dirty="0">
                <a:latin typeface="+mj-lt"/>
                <a:ea typeface="Calibri" panose="020F0502020204030204" pitchFamily="34" charset="0"/>
              </a:rPr>
              <a:t>If a person takes their HIV medicine correctly</a:t>
            </a:r>
            <a:r>
              <a:rPr lang="en-US" sz="2000" dirty="0">
                <a:ea typeface="Calibri" panose="020F0502020204030204" pitchFamily="34" charset="0"/>
              </a:rPr>
              <a:t> every day as prescribed</a:t>
            </a:r>
            <a:r>
              <a:rPr lang="en-US" sz="2000" dirty="0">
                <a:latin typeface="+mj-lt"/>
                <a:ea typeface="Calibri" panose="020F0502020204030204" pitchFamily="34" charset="0"/>
              </a:rPr>
              <a:t>, HIV treatment makes the amount of HIV in their blood go down until a viral load test shows that there is not enough HIV in the blood to be measured.  </a:t>
            </a:r>
          </a:p>
          <a:p>
            <a:pPr marL="457200" marR="0" lvl="0" indent="-457200">
              <a:spcBef>
                <a:spcPts val="0"/>
              </a:spcBef>
              <a:spcAft>
                <a:spcPts val="0"/>
              </a:spcAft>
              <a:buFont typeface="Arial" panose="020B0604020202020204" pitchFamily="34" charset="0"/>
              <a:buChar char="•"/>
            </a:pPr>
            <a:endParaRPr lang="en-US" sz="2000" dirty="0">
              <a:latin typeface="+mj-l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000" dirty="0">
                <a:latin typeface="+mj-lt"/>
                <a:ea typeface="Calibri" panose="020F0502020204030204" pitchFamily="34" charset="0"/>
              </a:rPr>
              <a:t>When the viral load test shows no </a:t>
            </a:r>
            <a:r>
              <a:rPr lang="en-US" sz="2000" dirty="0" err="1">
                <a:latin typeface="+mj-lt"/>
                <a:ea typeface="Calibri" panose="020F0502020204030204" pitchFamily="34" charset="0"/>
              </a:rPr>
              <a:t>measureable</a:t>
            </a:r>
            <a:r>
              <a:rPr lang="en-US" sz="2000" dirty="0">
                <a:latin typeface="+mj-lt"/>
                <a:ea typeface="Calibri" panose="020F0502020204030204" pitchFamily="34" charset="0"/>
              </a:rPr>
              <a:t> HIV in the blood, this is called “undetectable viral load” or “viral suppression”.</a:t>
            </a:r>
          </a:p>
          <a:p>
            <a:pPr marL="457200" marR="0" lvl="0" indent="-457200">
              <a:spcBef>
                <a:spcPts val="0"/>
              </a:spcBef>
              <a:spcAft>
                <a:spcPts val="0"/>
              </a:spcAft>
              <a:buFont typeface="Arial" panose="020B0604020202020204" pitchFamily="34" charset="0"/>
              <a:buChar char="•"/>
            </a:pPr>
            <a:endParaRPr lang="en-US" sz="2400" dirty="0">
              <a:solidFill>
                <a:srgbClr val="C00000"/>
              </a:solidFill>
              <a:latin typeface="+mj-l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800" b="1" i="1" dirty="0">
                <a:solidFill>
                  <a:srgbClr val="C00000"/>
                </a:solidFill>
                <a:cs typeface="Calibri" panose="020F0502020204030204" pitchFamily="34" charset="0"/>
              </a:rPr>
              <a:t>Being undetectable </a:t>
            </a:r>
            <a:r>
              <a:rPr lang="en-US" sz="2800" b="1" i="1" u="sng" dirty="0">
                <a:solidFill>
                  <a:srgbClr val="C00000"/>
                </a:solidFill>
                <a:cs typeface="Calibri" panose="020F0502020204030204" pitchFamily="34" charset="0"/>
              </a:rPr>
              <a:t>does not mean </a:t>
            </a:r>
            <a:r>
              <a:rPr lang="en-US" sz="2800" b="1" i="1" dirty="0">
                <a:solidFill>
                  <a:srgbClr val="C00000"/>
                </a:solidFill>
                <a:cs typeface="Calibri" panose="020F0502020204030204" pitchFamily="34" charset="0"/>
              </a:rPr>
              <a:t>a person’s HIV is cured!</a:t>
            </a:r>
            <a:endParaRPr lang="en-US" sz="2800" b="1" dirty="0">
              <a:solidFill>
                <a:srgbClr val="C00000"/>
              </a:solidFill>
              <a:latin typeface="+mj-lt"/>
              <a:ea typeface="Calibri" panose="020F0502020204030204" pitchFamily="34" charset="0"/>
            </a:endParaRPr>
          </a:p>
          <a:p>
            <a:pPr lvl="0">
              <a:defRPr/>
            </a:pPr>
            <a:endParaRPr lang="en-US" altLang="en-US" sz="2800" dirty="0">
              <a:latin typeface="+mj-lt"/>
            </a:endParaRPr>
          </a:p>
        </p:txBody>
      </p:sp>
    </p:spTree>
    <p:extLst>
      <p:ext uri="{BB962C8B-B14F-4D97-AF65-F5344CB8AC3E}">
        <p14:creationId xmlns:p14="http://schemas.microsoft.com/office/powerpoint/2010/main" val="1144343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766" y="0"/>
            <a:ext cx="12054468" cy="1325563"/>
          </a:xfrm>
          <a:prstGeom prst="rect">
            <a:avLst/>
          </a:prstGeom>
        </p:spPr>
        <p:txBody>
          <a:bodyPr/>
          <a:lstStyle/>
          <a:p>
            <a:r>
              <a:rPr lang="en-US" sz="4000" b="1" dirty="0">
                <a:solidFill>
                  <a:schemeClr val="bg1"/>
                </a:solidFill>
              </a:rPr>
              <a:t>Undetectable Viral Load= Untransmissible HIV</a:t>
            </a:r>
          </a:p>
        </p:txBody>
      </p:sp>
      <p:sp>
        <p:nvSpPr>
          <p:cNvPr id="11" name="Explosion 2 10"/>
          <p:cNvSpPr/>
          <p:nvPr/>
        </p:nvSpPr>
        <p:spPr>
          <a:xfrm>
            <a:off x="5547572" y="2366306"/>
            <a:ext cx="176268" cy="187753"/>
          </a:xfrm>
          <a:prstGeom prst="irregularSeal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779049" y="3389476"/>
            <a:ext cx="83688" cy="60183"/>
          </a:xfrm>
          <a:prstGeom prst="ellipse">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589966" y="3084151"/>
            <a:ext cx="83688" cy="60183"/>
          </a:xfrm>
          <a:prstGeom prst="ellipse">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Multiply 42"/>
          <p:cNvSpPr/>
          <p:nvPr/>
        </p:nvSpPr>
        <p:spPr>
          <a:xfrm>
            <a:off x="1631809" y="2580542"/>
            <a:ext cx="372402" cy="301937"/>
          </a:xfrm>
          <a:prstGeom prst="mathMultiply">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Multiply 43"/>
          <p:cNvSpPr/>
          <p:nvPr/>
        </p:nvSpPr>
        <p:spPr>
          <a:xfrm>
            <a:off x="1443678" y="2952256"/>
            <a:ext cx="376263" cy="315224"/>
          </a:xfrm>
          <a:prstGeom prst="mathMultiply">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flipH="1" flipV="1">
            <a:off x="1779049" y="2696609"/>
            <a:ext cx="86937" cy="50090"/>
          </a:xfrm>
          <a:prstGeom prst="ellipse">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Multiply 45"/>
          <p:cNvSpPr/>
          <p:nvPr/>
        </p:nvSpPr>
        <p:spPr>
          <a:xfrm>
            <a:off x="1644017" y="3261955"/>
            <a:ext cx="376263" cy="315224"/>
          </a:xfrm>
          <a:prstGeom prst="mathMultiply">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889D430-A5A9-4736-ABA3-D93097C66A12}"/>
              </a:ext>
            </a:extLst>
          </p:cNvPr>
          <p:cNvPicPr>
            <a:picLocks noChangeAspect="1"/>
          </p:cNvPicPr>
          <p:nvPr/>
        </p:nvPicPr>
        <p:blipFill rotWithShape="1">
          <a:blip r:embed="rId3">
            <a:extLst>
              <a:ext uri="{28A0092B-C50C-407E-A947-70E740481C1C}">
                <a14:useLocalDpi xmlns:a14="http://schemas.microsoft.com/office/drawing/2010/main" val="0"/>
              </a:ext>
            </a:extLst>
          </a:blip>
          <a:srcRect b="8868"/>
          <a:stretch/>
        </p:blipFill>
        <p:spPr>
          <a:xfrm>
            <a:off x="1063394" y="977900"/>
            <a:ext cx="4572000" cy="4771531"/>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40C8C8AD-1CFD-4FBE-A0F6-5ED47F57153B}"/>
              </a:ext>
            </a:extLst>
          </p:cNvPr>
          <p:cNvPicPr>
            <a:picLocks noChangeAspect="1"/>
          </p:cNvPicPr>
          <p:nvPr/>
        </p:nvPicPr>
        <p:blipFill rotWithShape="1">
          <a:blip r:embed="rId4">
            <a:extLst>
              <a:ext uri="{28A0092B-C50C-407E-A947-70E740481C1C}">
                <a14:useLocalDpi xmlns:a14="http://schemas.microsoft.com/office/drawing/2010/main" val="0"/>
              </a:ext>
            </a:extLst>
          </a:blip>
          <a:srcRect r="4574"/>
          <a:stretch/>
        </p:blipFill>
        <p:spPr>
          <a:xfrm>
            <a:off x="6698788" y="977900"/>
            <a:ext cx="4362912" cy="4889499"/>
          </a:xfrm>
          <a:prstGeom prst="rect">
            <a:avLst/>
          </a:prstGeom>
        </p:spPr>
      </p:pic>
    </p:spTree>
    <p:extLst>
      <p:ext uri="{BB962C8B-B14F-4D97-AF65-F5344CB8AC3E}">
        <p14:creationId xmlns:p14="http://schemas.microsoft.com/office/powerpoint/2010/main" val="4210072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2" name="Title 1"/>
          <p:cNvSpPr>
            <a:spLocks noGrp="1"/>
          </p:cNvSpPr>
          <p:nvPr>
            <p:ph type="title" idx="4294967295"/>
          </p:nvPr>
        </p:nvSpPr>
        <p:spPr>
          <a:xfrm>
            <a:off x="228603" y="149355"/>
            <a:ext cx="12365038" cy="1325563"/>
          </a:xfrm>
          <a:prstGeom prst="rect">
            <a:avLst/>
          </a:prstGeom>
        </p:spPr>
        <p:txBody>
          <a:bodyPr>
            <a:normAutofit/>
          </a:bodyPr>
          <a:lstStyle/>
          <a:p>
            <a:r>
              <a:rPr lang="en-US" sz="3000" b="1" dirty="0">
                <a:solidFill>
                  <a:schemeClr val="bg1"/>
                </a:solidFill>
              </a:rPr>
              <a:t>Benefits of Taking ART to Keep an Undetectable Viral Load</a:t>
            </a:r>
          </a:p>
        </p:txBody>
      </p:sp>
      <p:sp>
        <p:nvSpPr>
          <p:cNvPr id="5" name="Rectangle 3"/>
          <p:cNvSpPr txBox="1">
            <a:spLocks noChangeArrowheads="1"/>
          </p:cNvSpPr>
          <p:nvPr/>
        </p:nvSpPr>
        <p:spPr>
          <a:xfrm>
            <a:off x="838197" y="1422397"/>
            <a:ext cx="6468038" cy="4395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altLang="en-US" dirty="0"/>
          </a:p>
        </p:txBody>
      </p:sp>
      <p:sp>
        <p:nvSpPr>
          <p:cNvPr id="3" name="Rectangle 2"/>
          <p:cNvSpPr/>
          <p:nvPr/>
        </p:nvSpPr>
        <p:spPr>
          <a:xfrm>
            <a:off x="467323" y="1397179"/>
            <a:ext cx="7209785" cy="4154984"/>
          </a:xfrm>
          <a:prstGeom prst="rect">
            <a:avLst/>
          </a:prstGeom>
        </p:spPr>
        <p:txBody>
          <a:bodyPr wrap="square">
            <a:spAutoFit/>
          </a:bodyPr>
          <a:lstStyle/>
          <a:p>
            <a:pPr marL="285750" indent="-285750">
              <a:buFont typeface="Arial" panose="020B0604020202020204" pitchFamily="34" charset="0"/>
              <a:buChar char="•"/>
            </a:pPr>
            <a:r>
              <a:rPr lang="en-US" sz="2400" dirty="0">
                <a:latin typeface="+mj-lt"/>
              </a:rPr>
              <a:t>Helps people with HIV live a normal, healthy life, and to stay strong and productive</a:t>
            </a:r>
          </a:p>
          <a:p>
            <a:pPr marL="285750" indent="-285750">
              <a:buFont typeface="Arial" panose="020B0604020202020204" pitchFamily="34" charset="0"/>
              <a:buChar char="•"/>
            </a:pPr>
            <a:r>
              <a:rPr lang="en-US" sz="2400" dirty="0">
                <a:latin typeface="+mj-lt"/>
              </a:rPr>
              <a:t>Prevents serious illnesses </a:t>
            </a:r>
          </a:p>
          <a:p>
            <a:pPr marL="285750" indent="-285750">
              <a:buFont typeface="Arial" panose="020B0604020202020204" pitchFamily="34" charset="0"/>
              <a:buChar char="•"/>
            </a:pPr>
            <a:r>
              <a:rPr lang="en-US" sz="2400" dirty="0">
                <a:latin typeface="+mj-lt"/>
              </a:rPr>
              <a:t>Helps keep the brain healthy and the memory strong</a:t>
            </a:r>
          </a:p>
          <a:p>
            <a:pPr marL="285750" indent="-285750">
              <a:buFont typeface="Arial" panose="020B0604020202020204" pitchFamily="34" charset="0"/>
              <a:buChar char="•"/>
            </a:pPr>
            <a:r>
              <a:rPr lang="en-US" sz="2400" dirty="0">
                <a:latin typeface="+mj-lt"/>
              </a:rPr>
              <a:t>Decreases the number of clinic visits for a person living with HIV</a:t>
            </a:r>
          </a:p>
          <a:p>
            <a:pPr marL="285750" indent="-285750">
              <a:buFont typeface="Arial" panose="020B0604020202020204" pitchFamily="34" charset="0"/>
              <a:buChar char="•"/>
            </a:pPr>
            <a:r>
              <a:rPr lang="en-US" sz="2400" dirty="0">
                <a:latin typeface="+mj-lt"/>
              </a:rPr>
              <a:t>Undetectable HIV cannot be passed to partners through sex </a:t>
            </a:r>
          </a:p>
          <a:p>
            <a:pPr marL="285750" indent="-285750">
              <a:buFont typeface="Arial" panose="020B0604020202020204" pitchFamily="34" charset="0"/>
              <a:buChar char="•"/>
            </a:pPr>
            <a:r>
              <a:rPr lang="en-US" sz="2400" dirty="0">
                <a:latin typeface="+mj-lt"/>
              </a:rPr>
              <a:t>Mothers who reach an undetectable level before pregnancy have a reduced risk of transmitting HIV to infant during birth or through breastfeeding</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486" r="22839"/>
          <a:stretch/>
        </p:blipFill>
        <p:spPr>
          <a:xfrm>
            <a:off x="8453857" y="1227526"/>
            <a:ext cx="2680085" cy="4590568"/>
          </a:xfrm>
          <a:prstGeom prst="rect">
            <a:avLst/>
          </a:prstGeom>
        </p:spPr>
      </p:pic>
      <p:sp>
        <p:nvSpPr>
          <p:cNvPr id="7" name="Explosion 2 6"/>
          <p:cNvSpPr/>
          <p:nvPr/>
        </p:nvSpPr>
        <p:spPr>
          <a:xfrm>
            <a:off x="9582299" y="2910738"/>
            <a:ext cx="350035" cy="210038"/>
          </a:xfrm>
          <a:prstGeom prst="irregularSeal2">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9717814" y="3388291"/>
            <a:ext cx="418156" cy="271639"/>
          </a:xfrm>
          <a:prstGeom prst="irregularSeal2">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9641605" y="2926256"/>
            <a:ext cx="230105" cy="1415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93899" y="3433716"/>
            <a:ext cx="311158" cy="17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59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2053979" y="1094857"/>
            <a:ext cx="1666853" cy="973250"/>
          </a:xfrm>
          <a:prstGeom prst="wedgeRoundRectCallou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I will help you!!</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136" b="89773" l="0" r="100000">
                        <a14:foregroundMark x1="39614" y1="29545" x2="39614" y2="29545"/>
                        <a14:foregroundMark x1="73430" y1="61932" x2="73430" y2="61932"/>
                      </a14:backgroundRemoval>
                    </a14:imgEffect>
                  </a14:imgLayer>
                </a14:imgProps>
              </a:ext>
              <a:ext uri="{28A0092B-C50C-407E-A947-70E740481C1C}">
                <a14:useLocalDpi xmlns:a14="http://schemas.microsoft.com/office/drawing/2010/main" val="0"/>
              </a:ext>
            </a:extLst>
          </a:blip>
          <a:stretch>
            <a:fillRect/>
          </a:stretch>
        </p:blipFill>
        <p:spPr>
          <a:xfrm>
            <a:off x="4230118" y="2902022"/>
            <a:ext cx="2930842" cy="2491924"/>
          </a:xfrm>
          <a:prstGeom prst="rect">
            <a:avLst/>
          </a:prstGeom>
        </p:spPr>
      </p:pic>
      <p:sp>
        <p:nvSpPr>
          <p:cNvPr id="12" name="Rounded Rectangular Callout 11"/>
          <p:cNvSpPr/>
          <p:nvPr/>
        </p:nvSpPr>
        <p:spPr>
          <a:xfrm>
            <a:off x="6187488" y="2541678"/>
            <a:ext cx="1666853" cy="973250"/>
          </a:xfrm>
          <a:prstGeom prst="wedgeRoundRectCallou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rPr>
              <a:t>Get in! I can help you. </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903" r="2164" b="30704"/>
          <a:stretch/>
        </p:blipFill>
        <p:spPr>
          <a:xfrm>
            <a:off x="0" y="6227861"/>
            <a:ext cx="12192000" cy="666738"/>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94241"/>
                    </a14:imgEffect>
                  </a14:imgLayer>
                </a14:imgProps>
              </a:ext>
              <a:ext uri="{28A0092B-C50C-407E-A947-70E740481C1C}">
                <a14:useLocalDpi xmlns:a14="http://schemas.microsoft.com/office/drawing/2010/main" val="0"/>
              </a:ext>
            </a:extLst>
          </a:blip>
          <a:srcRect r="20105"/>
          <a:stretch/>
        </p:blipFill>
        <p:spPr>
          <a:xfrm>
            <a:off x="10320997" y="661719"/>
            <a:ext cx="1871003" cy="2096606"/>
          </a:xfrm>
          <a:prstGeom prst="rect">
            <a:avLst/>
          </a:prstGeom>
        </p:spPr>
      </p:pic>
      <p:sp>
        <p:nvSpPr>
          <p:cNvPr id="2" name="Rectangle 1"/>
          <p:cNvSpPr/>
          <p:nvPr/>
        </p:nvSpPr>
        <p:spPr>
          <a:xfrm>
            <a:off x="79129" y="0"/>
            <a:ext cx="1216374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An Illustration to Help Faith Leaders Talk about Life Saving Treatment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Arc 3"/>
          <p:cNvSpPr/>
          <p:nvPr/>
        </p:nvSpPr>
        <p:spPr>
          <a:xfrm>
            <a:off x="2887405" y="2535236"/>
            <a:ext cx="432531" cy="1453091"/>
          </a:xfrm>
          <a:prstGeom prst="arc">
            <a:avLst>
              <a:gd name="adj1" fmla="val 16200000"/>
              <a:gd name="adj2" fmla="val 361956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9880" b="92048" l="365" r="89964">
                        <a14:foregroundMark x1="27190" y1="33253" x2="27190" y2="33253"/>
                      </a14:backgroundRemoval>
                    </a14:imgEffect>
                  </a14:imgLayer>
                </a14:imgProps>
              </a:ext>
              <a:ext uri="{28A0092B-C50C-407E-A947-70E740481C1C}">
                <a14:useLocalDpi xmlns:a14="http://schemas.microsoft.com/office/drawing/2010/main" val="0"/>
              </a:ext>
            </a:extLst>
          </a:blip>
          <a:stretch>
            <a:fillRect/>
          </a:stretch>
        </p:blipFill>
        <p:spPr>
          <a:xfrm>
            <a:off x="1048378" y="2216965"/>
            <a:ext cx="2402494" cy="1819407"/>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4146" y="3848647"/>
            <a:ext cx="3186294" cy="2507732"/>
          </a:xfrm>
          <a:prstGeom prst="rect">
            <a:avLst/>
          </a:prstGeom>
        </p:spPr>
      </p:pic>
    </p:spTree>
    <p:extLst>
      <p:ext uri="{BB962C8B-B14F-4D97-AF65-F5344CB8AC3E}">
        <p14:creationId xmlns:p14="http://schemas.microsoft.com/office/powerpoint/2010/main" val="59558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3" name="Content Placeholder 2"/>
          <p:cNvSpPr>
            <a:spLocks noGrp="1"/>
          </p:cNvSpPr>
          <p:nvPr>
            <p:ph type="body" sz="quarter" idx="14"/>
          </p:nvPr>
        </p:nvSpPr>
        <p:spPr>
          <a:xfrm>
            <a:off x="312232" y="1213946"/>
            <a:ext cx="8991601" cy="5129212"/>
          </a:xfrm>
        </p:spPr>
        <p:txBody>
          <a:bodyPr>
            <a:noAutofit/>
          </a:bodyPr>
          <a:lstStyle/>
          <a:p>
            <a:pPr fontAlgn="ctr"/>
            <a:r>
              <a:rPr lang="en-US" sz="2000" b="1" dirty="0"/>
              <a:t>Faith leaders can build health for their communities by spreading these essential facts about treatment for those living with HIV:</a:t>
            </a:r>
          </a:p>
          <a:p>
            <a:pPr lvl="1" fontAlgn="ctr"/>
            <a:r>
              <a:rPr lang="en-US" sz="2000" dirty="0"/>
              <a:t>If people </a:t>
            </a:r>
            <a:r>
              <a:rPr lang="en-US" sz="2000" b="1" dirty="0"/>
              <a:t>DO</a:t>
            </a:r>
            <a:r>
              <a:rPr lang="en-US" sz="2000" dirty="0"/>
              <a:t> take their medicine daily as prescribed, they will be healthy, live a long life, and won’t give HIV to their partners. </a:t>
            </a:r>
          </a:p>
          <a:p>
            <a:pPr lvl="1" fontAlgn="ctr"/>
            <a:r>
              <a:rPr lang="en-US" sz="2000" dirty="0"/>
              <a:t>If people </a:t>
            </a:r>
            <a:r>
              <a:rPr lang="en-US" sz="2000" b="1" dirty="0"/>
              <a:t>DON’T</a:t>
            </a:r>
            <a:r>
              <a:rPr lang="en-US" sz="2000" dirty="0"/>
              <a:t> take their medication, they will become sicker </a:t>
            </a:r>
          </a:p>
          <a:p>
            <a:pPr marL="457200" lvl="1" indent="0" fontAlgn="ctr">
              <a:buNone/>
            </a:pPr>
            <a:r>
              <a:rPr lang="en-US" sz="2000" dirty="0"/>
              <a:t>    and die.  </a:t>
            </a:r>
            <a:endParaRPr lang="en-US" sz="2000" dirty="0">
              <a:latin typeface="+mj-lt"/>
            </a:endParaRPr>
          </a:p>
          <a:p>
            <a:pPr fontAlgn="ctr"/>
            <a:r>
              <a:rPr lang="en-US" sz="2000" b="1" dirty="0"/>
              <a:t>Faith Leaders have an important role in stopping the spread of HIV: </a:t>
            </a:r>
          </a:p>
          <a:p>
            <a:pPr lvl="1" fontAlgn="ctr"/>
            <a:r>
              <a:rPr lang="en-US" sz="2000" dirty="0"/>
              <a:t>Encourage people to get tested</a:t>
            </a:r>
          </a:p>
          <a:p>
            <a:pPr lvl="1" fontAlgn="ctr"/>
            <a:r>
              <a:rPr lang="en-US" sz="2000" dirty="0"/>
              <a:t>Encourage people living with HIV to take their medication</a:t>
            </a:r>
          </a:p>
          <a:p>
            <a:pPr lvl="1" fontAlgn="ctr"/>
            <a:r>
              <a:rPr lang="en-US" sz="2000" dirty="0"/>
              <a:t>Advocate for care and prevention for those living with HIV</a:t>
            </a:r>
          </a:p>
          <a:p>
            <a:pPr lvl="1" fontAlgn="ctr"/>
            <a:r>
              <a:rPr lang="en-US" sz="2000" dirty="0"/>
              <a:t>Pray for physical and emotional strength of those affected by HIV</a:t>
            </a:r>
            <a:endParaRPr lang="en-US" sz="2000" dirty="0">
              <a:latin typeface="+mj-lt"/>
            </a:endParaRPr>
          </a:p>
          <a:p>
            <a:pPr lvl="1" fontAlgn="ctr"/>
            <a:r>
              <a:rPr lang="en-US" sz="2000" dirty="0"/>
              <a:t>Call on communities and families to support those living with HIV</a:t>
            </a:r>
          </a:p>
          <a:p>
            <a:pPr marL="457200" lvl="1" indent="0" fontAlgn="ctr">
              <a:buNone/>
            </a:pPr>
            <a:endParaRPr lang="en-US" sz="2300" dirty="0"/>
          </a:p>
        </p:txBody>
      </p:sp>
      <p:sp>
        <p:nvSpPr>
          <p:cNvPr id="2" name="Title 1"/>
          <p:cNvSpPr>
            <a:spLocks noGrp="1"/>
          </p:cNvSpPr>
          <p:nvPr>
            <p:ph type="title" idx="4294967295"/>
          </p:nvPr>
        </p:nvSpPr>
        <p:spPr>
          <a:xfrm>
            <a:off x="154493" y="173195"/>
            <a:ext cx="11725275" cy="1325563"/>
          </a:xfrm>
          <a:prstGeom prst="rect">
            <a:avLst/>
          </a:prstGeom>
        </p:spPr>
        <p:txBody>
          <a:bodyPr>
            <a:normAutofit/>
          </a:bodyPr>
          <a:lstStyle/>
          <a:p>
            <a:r>
              <a:rPr lang="en-US" sz="4000" b="1" dirty="0">
                <a:solidFill>
                  <a:schemeClr val="bg1"/>
                </a:solidFill>
              </a:rPr>
              <a:t>HIV Treatment, Adherence &amp; and Faith Healing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6544" y="3297090"/>
            <a:ext cx="3745456" cy="2800741"/>
          </a:xfrm>
          <a:prstGeom prst="rect">
            <a:avLst/>
          </a:prstGeom>
        </p:spPr>
      </p:pic>
    </p:spTree>
    <p:extLst>
      <p:ext uri="{BB962C8B-B14F-4D97-AF65-F5344CB8AC3E}">
        <p14:creationId xmlns:p14="http://schemas.microsoft.com/office/powerpoint/2010/main" val="189435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3" name="Content Placeholder 2">
            <a:extLst>
              <a:ext uri="{FF2B5EF4-FFF2-40B4-BE49-F238E27FC236}">
                <a16:creationId xmlns:a16="http://schemas.microsoft.com/office/drawing/2014/main" id="{9B28EEEB-3B1B-4F95-BE87-E0D26CD083D8}"/>
              </a:ext>
            </a:extLst>
          </p:cNvPr>
          <p:cNvSpPr>
            <a:spLocks noGrp="1"/>
          </p:cNvSpPr>
          <p:nvPr>
            <p:ph type="body" sz="quarter" idx="14"/>
          </p:nvPr>
        </p:nvSpPr>
        <p:spPr>
          <a:xfrm>
            <a:off x="127322" y="1484103"/>
            <a:ext cx="7708900" cy="4252912"/>
          </a:xfrm>
        </p:spPr>
        <p:txBody>
          <a:bodyPr>
            <a:normAutofit/>
          </a:bodyPr>
          <a:lstStyle/>
          <a:p>
            <a:r>
              <a:rPr lang="en-US" dirty="0">
                <a:latin typeface="+mj-lt"/>
              </a:rPr>
              <a:t>Remember! - Treatment stops the virus from passing to anyone else</a:t>
            </a:r>
          </a:p>
          <a:p>
            <a:r>
              <a:rPr lang="en-US" dirty="0">
                <a:latin typeface="+mj-lt"/>
              </a:rPr>
              <a:t>Your life matters!  Live productively, strong &amp; long with HIV treatment for life</a:t>
            </a:r>
          </a:p>
          <a:p>
            <a:r>
              <a:rPr lang="en-US" dirty="0">
                <a:latin typeface="+mj-lt"/>
              </a:rPr>
              <a:t>The church and community need men and women like you , so live well with ART—start and stay on treatment! </a:t>
            </a:r>
          </a:p>
          <a:p>
            <a:r>
              <a:rPr lang="en-US" dirty="0">
                <a:latin typeface="+mj-lt"/>
              </a:rPr>
              <a:t>Diagnosis improves couples’ communication so they can encourage each other and talk about health issues </a:t>
            </a:r>
          </a:p>
          <a:p>
            <a:endParaRPr lang="en-US" dirty="0">
              <a:latin typeface="+mj-lt"/>
            </a:endParaRPr>
          </a:p>
        </p:txBody>
      </p:sp>
      <p:sp>
        <p:nvSpPr>
          <p:cNvPr id="2" name="Title 1">
            <a:extLst>
              <a:ext uri="{FF2B5EF4-FFF2-40B4-BE49-F238E27FC236}">
                <a16:creationId xmlns:a16="http://schemas.microsoft.com/office/drawing/2014/main" id="{A2D8C6BB-5F0C-4D81-AF53-B51F81B8CC28}"/>
              </a:ext>
            </a:extLst>
          </p:cNvPr>
          <p:cNvSpPr>
            <a:spLocks noGrp="1"/>
          </p:cNvSpPr>
          <p:nvPr>
            <p:ph type="title" idx="4294967295"/>
          </p:nvPr>
        </p:nvSpPr>
        <p:spPr>
          <a:xfrm>
            <a:off x="50006" y="96234"/>
            <a:ext cx="12091988" cy="1246188"/>
          </a:xfrm>
          <a:prstGeom prst="rect">
            <a:avLst/>
          </a:prstGeom>
        </p:spPr>
        <p:txBody>
          <a:bodyPr>
            <a:normAutofit/>
          </a:bodyPr>
          <a:lstStyle/>
          <a:p>
            <a:r>
              <a:rPr lang="en-US" sz="3000" b="1" dirty="0">
                <a:solidFill>
                  <a:schemeClr val="bg1"/>
                </a:solidFill>
              </a:rPr>
              <a:t> Messages Faith Leaders Can Use to Share the U=U News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55" r="14577"/>
          <a:stretch/>
        </p:blipFill>
        <p:spPr>
          <a:xfrm>
            <a:off x="8015863" y="2442028"/>
            <a:ext cx="4076490" cy="2601463"/>
          </a:xfrm>
          <a:prstGeom prst="rect">
            <a:avLst/>
          </a:prstGeom>
        </p:spPr>
      </p:pic>
    </p:spTree>
    <p:extLst>
      <p:ext uri="{BB962C8B-B14F-4D97-AF65-F5344CB8AC3E}">
        <p14:creationId xmlns:p14="http://schemas.microsoft.com/office/powerpoint/2010/main" val="2334662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64" y="919865"/>
            <a:ext cx="2447107" cy="1405855"/>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95% Diagnosed</a:t>
            </a:r>
          </a:p>
        </p:txBody>
      </p:sp>
      <p:sp>
        <p:nvSpPr>
          <p:cNvPr id="10" name="Rectangle 9"/>
          <p:cNvSpPr/>
          <p:nvPr/>
        </p:nvSpPr>
        <p:spPr>
          <a:xfrm>
            <a:off x="2988694" y="2874937"/>
            <a:ext cx="2447107" cy="1405855"/>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95%</a:t>
            </a:r>
          </a:p>
          <a:p>
            <a:pPr algn="ctr"/>
            <a:r>
              <a:rPr lang="en-US" sz="2800" dirty="0">
                <a:latin typeface="+mj-lt"/>
              </a:rPr>
              <a:t>On Treatment</a:t>
            </a:r>
          </a:p>
        </p:txBody>
      </p:sp>
      <p:sp>
        <p:nvSpPr>
          <p:cNvPr id="11" name="Rectangle 10"/>
          <p:cNvSpPr/>
          <p:nvPr/>
        </p:nvSpPr>
        <p:spPr>
          <a:xfrm>
            <a:off x="6032340" y="4803886"/>
            <a:ext cx="2447107" cy="1405855"/>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95%</a:t>
            </a:r>
          </a:p>
          <a:p>
            <a:pPr algn="ctr"/>
            <a:r>
              <a:rPr lang="en-US" sz="2400" dirty="0">
                <a:latin typeface="+mj-lt"/>
              </a:rPr>
              <a:t>Virally Suppressed</a:t>
            </a:r>
          </a:p>
        </p:txBody>
      </p:sp>
      <p:sp>
        <p:nvSpPr>
          <p:cNvPr id="12" name="Bent-Up Arrow 11"/>
          <p:cNvSpPr/>
          <p:nvPr/>
        </p:nvSpPr>
        <p:spPr>
          <a:xfrm rot="5400000">
            <a:off x="1584433" y="2566474"/>
            <a:ext cx="727168" cy="1367245"/>
          </a:xfrm>
          <a:prstGeom prst="bentUpArrow">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Bent-Up Arrow 12"/>
          <p:cNvSpPr/>
          <p:nvPr/>
        </p:nvSpPr>
        <p:spPr>
          <a:xfrm rot="5400000">
            <a:off x="4767417" y="4495423"/>
            <a:ext cx="727168" cy="1367245"/>
          </a:xfrm>
          <a:prstGeom prst="bentUpArrow">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
          <p:cNvSpPr txBox="1">
            <a:spLocks noChangeArrowheads="1"/>
          </p:cNvSpPr>
          <p:nvPr/>
        </p:nvSpPr>
        <p:spPr>
          <a:xfrm>
            <a:off x="312516" y="-259117"/>
            <a:ext cx="102030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bg1"/>
                </a:solidFill>
              </a:rPr>
              <a:t>Looking to the Future, Our Goal Is: </a:t>
            </a:r>
          </a:p>
        </p:txBody>
      </p:sp>
      <p:cxnSp>
        <p:nvCxnSpPr>
          <p:cNvPr id="3" name="Straight Connector 2"/>
          <p:cNvCxnSpPr>
            <a:stCxn id="4" idx="3"/>
          </p:cNvCxnSpPr>
          <p:nvPr/>
        </p:nvCxnSpPr>
        <p:spPr>
          <a:xfrm>
            <a:off x="2561971" y="1736983"/>
            <a:ext cx="1169202" cy="10659"/>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731172" y="812223"/>
            <a:ext cx="2447107" cy="1472653"/>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This means that 95% of people living with HIV know their status.</a:t>
            </a:r>
            <a:endParaRPr lang="en-US" sz="1100" dirty="0">
              <a:latin typeface="+mj-lt"/>
            </a:endParaRPr>
          </a:p>
        </p:txBody>
      </p:sp>
      <p:cxnSp>
        <p:nvCxnSpPr>
          <p:cNvPr id="15" name="Straight Connector 14"/>
          <p:cNvCxnSpPr/>
          <p:nvPr/>
        </p:nvCxnSpPr>
        <p:spPr>
          <a:xfrm>
            <a:off x="5435801" y="3692055"/>
            <a:ext cx="1169202" cy="10659"/>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605003" y="2767295"/>
            <a:ext cx="2447107" cy="1472653"/>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This means that 95% of people that know they have HIV are also taking treatment (ART)</a:t>
            </a:r>
            <a:r>
              <a:rPr lang="en-US" sz="1050" dirty="0">
                <a:latin typeface="+mj-lt"/>
              </a:rPr>
              <a:t>.</a:t>
            </a:r>
            <a:endParaRPr lang="en-US" sz="900" dirty="0">
              <a:latin typeface="+mj-lt"/>
            </a:endParaRPr>
          </a:p>
        </p:txBody>
      </p:sp>
      <p:cxnSp>
        <p:nvCxnSpPr>
          <p:cNvPr id="17" name="Straight Connector 16"/>
          <p:cNvCxnSpPr/>
          <p:nvPr/>
        </p:nvCxnSpPr>
        <p:spPr>
          <a:xfrm>
            <a:off x="8479447" y="5602239"/>
            <a:ext cx="1169202" cy="10659"/>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9648649" y="4737088"/>
            <a:ext cx="2447107" cy="1472653"/>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This means that 95% of people on HIV treatment are virally suppressed.</a:t>
            </a:r>
            <a:endParaRPr lang="en-US" sz="900" dirty="0">
              <a:latin typeface="+mj-lt"/>
            </a:endParaRPr>
          </a:p>
        </p:txBody>
      </p:sp>
    </p:spTree>
    <p:extLst>
      <p:ext uri="{BB962C8B-B14F-4D97-AF65-F5344CB8AC3E}">
        <p14:creationId xmlns:p14="http://schemas.microsoft.com/office/powerpoint/2010/main" val="36810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30272" y="1616299"/>
            <a:ext cx="6804398" cy="285273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Best News: Helping People Who Test Negative, Stay Negative</a:t>
            </a:r>
          </a:p>
          <a:p>
            <a:r>
              <a:rPr lang="en-US" sz="4800"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
        <p:nvSpPr>
          <p:cNvPr id="8" name="Text Placeholder 7"/>
          <p:cNvSpPr>
            <a:spLocks noGrp="1"/>
          </p:cNvSpPr>
          <p:nvPr>
            <p:ph type="body" sz="quarter" idx="13"/>
          </p:nvPr>
        </p:nvSpPr>
        <p:spPr>
          <a:xfrm>
            <a:off x="228603" y="6020378"/>
            <a:ext cx="7732820" cy="154907"/>
          </a:xfrm>
        </p:spPr>
        <p:txBody>
          <a:bodyPr>
            <a:normAutofit fontScale="55000" lnSpcReduction="20000"/>
          </a:bodyPr>
          <a:lstStyle/>
          <a:p>
            <a:endParaRPr lang="en-US"/>
          </a:p>
        </p:txBody>
      </p:sp>
    </p:spTree>
    <p:extLst>
      <p:ext uri="{BB962C8B-B14F-4D97-AF65-F5344CB8AC3E}">
        <p14:creationId xmlns:p14="http://schemas.microsoft.com/office/powerpoint/2010/main" val="4110179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28603" y="6020378"/>
            <a:ext cx="7732820" cy="154907"/>
          </a:xfrm>
        </p:spPr>
        <p:txBody>
          <a:bodyPr>
            <a:normAutofit fontScale="55000" lnSpcReduction="20000"/>
          </a:bodyPr>
          <a:lstStyle/>
          <a:p>
            <a:endParaRPr lang="en-US"/>
          </a:p>
        </p:txBody>
      </p:sp>
      <p:sp>
        <p:nvSpPr>
          <p:cNvPr id="2" name="Title 1"/>
          <p:cNvSpPr>
            <a:spLocks noGrp="1"/>
          </p:cNvSpPr>
          <p:nvPr>
            <p:ph type="title" idx="4294967295"/>
          </p:nvPr>
        </p:nvSpPr>
        <p:spPr>
          <a:xfrm>
            <a:off x="228603" y="185622"/>
            <a:ext cx="12076112" cy="1325563"/>
          </a:xfrm>
          <a:prstGeom prst="rect">
            <a:avLst/>
          </a:prstGeom>
        </p:spPr>
        <p:txBody>
          <a:bodyPr>
            <a:normAutofit/>
          </a:bodyPr>
          <a:lstStyle/>
          <a:p>
            <a:r>
              <a:rPr lang="en-US" sz="3500" b="1" dirty="0">
                <a:solidFill>
                  <a:schemeClr val="bg1"/>
                </a:solidFill>
              </a:rPr>
              <a:t>PREVENTION: Voluntary Medical Male Circumcision</a:t>
            </a:r>
          </a:p>
        </p:txBody>
      </p:sp>
      <p:sp>
        <p:nvSpPr>
          <p:cNvPr id="3" name="Rectangle 3"/>
          <p:cNvSpPr txBox="1">
            <a:spLocks noChangeArrowheads="1"/>
          </p:cNvSpPr>
          <p:nvPr/>
        </p:nvSpPr>
        <p:spPr>
          <a:xfrm>
            <a:off x="6096000" y="1087902"/>
            <a:ext cx="5989320" cy="513588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en-US" sz="3200" b="1" dirty="0">
                <a:latin typeface="+mj-lt"/>
              </a:rPr>
              <a:t>Voluntary Medical Male Circumcision </a:t>
            </a:r>
            <a:r>
              <a:rPr lang="en-US" altLang="en-US" sz="3200" dirty="0">
                <a:latin typeface="+mj-lt"/>
              </a:rPr>
              <a:t>(VMMC): </a:t>
            </a:r>
          </a:p>
          <a:p>
            <a:pPr lvl="1">
              <a:lnSpc>
                <a:spcPct val="100000"/>
              </a:lnSpc>
            </a:pPr>
            <a:r>
              <a:rPr lang="en-US" altLang="en-US" sz="2800" dirty="0">
                <a:latin typeface="+mj-lt"/>
              </a:rPr>
              <a:t>lowers the risk of men acquiring HIV through sex</a:t>
            </a:r>
          </a:p>
          <a:p>
            <a:pPr>
              <a:lnSpc>
                <a:spcPct val="100000"/>
              </a:lnSpc>
            </a:pPr>
            <a:r>
              <a:rPr lang="en-US" altLang="en-US" sz="3200" b="1" dirty="0">
                <a:latin typeface="+mj-lt"/>
              </a:rPr>
              <a:t>Other benefits of VMMC</a:t>
            </a:r>
            <a:r>
              <a:rPr lang="en-US" altLang="en-US" sz="3200" dirty="0">
                <a:latin typeface="+mj-lt"/>
              </a:rPr>
              <a:t>:</a:t>
            </a:r>
          </a:p>
          <a:p>
            <a:pPr lvl="1">
              <a:lnSpc>
                <a:spcPct val="100000"/>
              </a:lnSpc>
            </a:pPr>
            <a:r>
              <a:rPr lang="en-US" altLang="en-US" sz="2800" dirty="0">
                <a:latin typeface="+mj-lt"/>
              </a:rPr>
              <a:t>Lowers a man’s chances of getting or transmitting sexually transmitted infections or getting penile cancer</a:t>
            </a:r>
          </a:p>
          <a:p>
            <a:pPr lvl="1">
              <a:lnSpc>
                <a:spcPct val="100000"/>
              </a:lnSpc>
            </a:pPr>
            <a:r>
              <a:rPr lang="en-US" altLang="en-US" sz="2800" dirty="0">
                <a:latin typeface="+mj-lt"/>
              </a:rPr>
              <a:t>Lowers a female partner’s chances of getting cervical cancer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73" y="2108125"/>
            <a:ext cx="5762260" cy="2892030"/>
          </a:xfrm>
          <a:prstGeom prst="rect">
            <a:avLst/>
          </a:prstGeom>
        </p:spPr>
      </p:pic>
    </p:spTree>
    <p:extLst>
      <p:ext uri="{BB962C8B-B14F-4D97-AF65-F5344CB8AC3E}">
        <p14:creationId xmlns:p14="http://schemas.microsoft.com/office/powerpoint/2010/main" val="2778436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822273" y="917368"/>
            <a:ext cx="7043821" cy="5470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en-US" sz="2350" dirty="0"/>
              <a:t>Can be used according to national policy, and is recommended for people at substantial risk of getting HIV (in addition to other prevention services)</a:t>
            </a:r>
          </a:p>
          <a:p>
            <a:pPr>
              <a:lnSpc>
                <a:spcPct val="100000"/>
              </a:lnSpc>
            </a:pPr>
            <a:r>
              <a:rPr lang="en-US" altLang="en-US" sz="2350" dirty="0"/>
              <a:t>Only for people who are HIV-negative, including those whose partner or partners have positive or unknown HIV status</a:t>
            </a:r>
          </a:p>
          <a:p>
            <a:pPr>
              <a:lnSpc>
                <a:spcPct val="100000"/>
              </a:lnSpc>
            </a:pPr>
            <a:r>
              <a:rPr lang="en-US" altLang="en-US" sz="2350" dirty="0"/>
              <a:t>Should be taken once a day at the same time and takes 7 days of treatment for men and 21 days for women </a:t>
            </a:r>
            <a:r>
              <a:rPr lang="en-US" altLang="en-US" sz="2350" i="1" dirty="0"/>
              <a:t>to be fully protected from acquiring HIV</a:t>
            </a:r>
          </a:p>
          <a:p>
            <a:pPr>
              <a:lnSpc>
                <a:spcPct val="100000"/>
              </a:lnSpc>
            </a:pPr>
            <a:r>
              <a:rPr lang="en-US" altLang="en-US" sz="2350" dirty="0"/>
              <a:t>Is considered very safe </a:t>
            </a:r>
          </a:p>
          <a:p>
            <a:pPr>
              <a:lnSpc>
                <a:spcPct val="100000"/>
              </a:lnSpc>
            </a:pPr>
            <a:r>
              <a:rPr lang="en-US" altLang="en-US" sz="2350" dirty="0"/>
              <a:t>Can be used in combination with any  type of contraception</a:t>
            </a:r>
          </a:p>
          <a:p>
            <a:pPr>
              <a:lnSpc>
                <a:spcPct val="100000"/>
              </a:lnSpc>
            </a:pPr>
            <a:endParaRPr lang="en-US" altLang="en-US" sz="2350" b="1" dirty="0">
              <a:latin typeface="+mj-lt"/>
            </a:endParaRPr>
          </a:p>
          <a:p>
            <a:pPr marL="0" indent="0">
              <a:lnSpc>
                <a:spcPct val="100000"/>
              </a:lnSpc>
              <a:buFont typeface="Arial" panose="020B0604020202020204" pitchFamily="34" charset="0"/>
              <a:buNone/>
            </a:pPr>
            <a:endParaRPr lang="en-US" altLang="en-US" dirty="0"/>
          </a:p>
        </p:txBody>
      </p:sp>
      <p:sp>
        <p:nvSpPr>
          <p:cNvPr id="6" name="Title 1"/>
          <p:cNvSpPr>
            <a:spLocks noGrp="1"/>
          </p:cNvSpPr>
          <p:nvPr>
            <p:ph type="title" idx="4294967295"/>
          </p:nvPr>
        </p:nvSpPr>
        <p:spPr>
          <a:xfrm>
            <a:off x="113366" y="254587"/>
            <a:ext cx="11655425" cy="1325563"/>
          </a:xfrm>
          <a:prstGeom prst="rect">
            <a:avLst/>
          </a:prstGeom>
        </p:spPr>
        <p:txBody>
          <a:bodyPr/>
          <a:lstStyle/>
          <a:p>
            <a:r>
              <a:rPr lang="en-US" sz="3500" b="1" dirty="0">
                <a:solidFill>
                  <a:schemeClr val="bg1"/>
                </a:solidFill>
              </a:rPr>
              <a:t>PREVENTION: Pre-Exposure Prophylaxis (PrEP)</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3209" y="1368631"/>
            <a:ext cx="4496367" cy="4572000"/>
          </a:xfrm>
          <a:prstGeom prst="rect">
            <a:avLst/>
          </a:prstGeom>
        </p:spPr>
      </p:pic>
    </p:spTree>
    <p:extLst>
      <p:ext uri="{BB962C8B-B14F-4D97-AF65-F5344CB8AC3E}">
        <p14:creationId xmlns:p14="http://schemas.microsoft.com/office/powerpoint/2010/main" val="1961797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01988"/>
            <a:ext cx="6862763" cy="2200275"/>
          </a:xfrm>
          <a:prstGeom prst="rect">
            <a:avLst/>
          </a:prstGeom>
        </p:spPr>
        <p:txBody>
          <a:bodyPr>
            <a:normAutofit/>
          </a:bodyPr>
          <a:lstStyle/>
          <a:p>
            <a:pPr marL="285750" indent="-285750"/>
            <a:br>
              <a:rPr lang="en-US" sz="1400" dirty="0"/>
            </a:br>
            <a:endParaRPr lang="en-US" sz="1400" dirty="0"/>
          </a:p>
        </p:txBody>
      </p:sp>
      <p:sp>
        <p:nvSpPr>
          <p:cNvPr id="7" name="Title 1"/>
          <p:cNvSpPr txBox="1">
            <a:spLocks/>
          </p:cNvSpPr>
          <p:nvPr/>
        </p:nvSpPr>
        <p:spPr>
          <a:xfrm>
            <a:off x="398815" y="304799"/>
            <a:ext cx="6559033" cy="90711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br>
              <a:rPr lang="en-US" sz="1400" dirty="0"/>
            </a:br>
            <a:endParaRPr lang="en-US" sz="1400" dirty="0"/>
          </a:p>
        </p:txBody>
      </p:sp>
      <p:sp>
        <p:nvSpPr>
          <p:cNvPr id="8" name="Title 1"/>
          <p:cNvSpPr txBox="1">
            <a:spLocks/>
          </p:cNvSpPr>
          <p:nvPr/>
        </p:nvSpPr>
        <p:spPr>
          <a:xfrm>
            <a:off x="186481" y="-392645"/>
            <a:ext cx="11248375" cy="132556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bg1"/>
                </a:solidFill>
              </a:rPr>
              <a:t>New Messages of Hope About HIV</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64257" y="3886790"/>
            <a:ext cx="4457741" cy="3063469"/>
          </a:xfrm>
          <a:prstGeom prst="rect">
            <a:avLst/>
          </a:prstGeom>
        </p:spPr>
      </p:pic>
      <p:sp>
        <p:nvSpPr>
          <p:cNvPr id="10" name="Flowchart: Connector 9"/>
          <p:cNvSpPr/>
          <p:nvPr/>
        </p:nvSpPr>
        <p:spPr>
          <a:xfrm>
            <a:off x="5675067" y="4497616"/>
            <a:ext cx="451413" cy="44268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Callout 17"/>
          <p:cNvSpPr/>
          <p:nvPr/>
        </p:nvSpPr>
        <p:spPr>
          <a:xfrm>
            <a:off x="895427" y="3348583"/>
            <a:ext cx="3136888" cy="1849818"/>
          </a:xfrm>
          <a:prstGeom prst="wedgeEllipseCallout">
            <a:avLst/>
          </a:prstGeom>
          <a:solidFill>
            <a:srgbClr val="C00000"/>
          </a:solidFill>
          <a:ln>
            <a:solidFill>
              <a:srgbClr val="C000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9" name="Oval Callout 18"/>
          <p:cNvSpPr/>
          <p:nvPr/>
        </p:nvSpPr>
        <p:spPr>
          <a:xfrm>
            <a:off x="8387167" y="3180013"/>
            <a:ext cx="3284354" cy="2028008"/>
          </a:xfrm>
          <a:prstGeom prst="wedgeEllipseCallout">
            <a:avLst/>
          </a:prstGeom>
          <a:solidFill>
            <a:srgbClr val="DF9C17"/>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HOPE: Stay on treatment and you won’t spread HIV to people you care about!</a:t>
            </a:r>
            <a:endParaRPr lang="en-US" sz="2000" b="1" dirty="0">
              <a:latin typeface="+mj-lt"/>
            </a:endParaRPr>
          </a:p>
        </p:txBody>
      </p:sp>
      <p:sp>
        <p:nvSpPr>
          <p:cNvPr id="21" name="Oval Callout 20"/>
          <p:cNvSpPr/>
          <p:nvPr/>
        </p:nvSpPr>
        <p:spPr>
          <a:xfrm>
            <a:off x="6126480" y="1630666"/>
            <a:ext cx="3077709" cy="1974292"/>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latin typeface="+mj-lt"/>
              </a:rPr>
              <a:t>NEW TIMING: Start Treatment Right Away!!</a:t>
            </a:r>
            <a:endParaRPr lang="en-US" sz="2000" dirty="0">
              <a:latin typeface="+mj-lt"/>
            </a:endParaRPr>
          </a:p>
        </p:txBody>
      </p:sp>
      <p:sp>
        <p:nvSpPr>
          <p:cNvPr id="23" name="TextBox 22"/>
          <p:cNvSpPr txBox="1"/>
          <p:nvPr/>
        </p:nvSpPr>
        <p:spPr>
          <a:xfrm>
            <a:off x="1264083" y="3628377"/>
            <a:ext cx="2481512" cy="1323439"/>
          </a:xfrm>
          <a:prstGeom prst="rect">
            <a:avLst/>
          </a:prstGeom>
          <a:noFill/>
        </p:spPr>
        <p:txBody>
          <a:bodyPr wrap="square" rtlCol="0">
            <a:spAutoFit/>
          </a:bodyPr>
          <a:lstStyle/>
          <a:p>
            <a:r>
              <a:rPr lang="en-US" sz="2000" b="1" i="1" dirty="0">
                <a:solidFill>
                  <a:schemeClr val="bg1"/>
                </a:solidFill>
                <a:latin typeface="+mj-lt"/>
              </a:rPr>
              <a:t>NEW CHOICES: You can learn your HIV  in the privacy of your own home! </a:t>
            </a:r>
            <a:endParaRPr lang="en-US" sz="2000" dirty="0">
              <a:solidFill>
                <a:schemeClr val="bg1"/>
              </a:solidFill>
              <a:latin typeface="+mj-lt"/>
            </a:endParaRPr>
          </a:p>
        </p:txBody>
      </p:sp>
      <p:sp>
        <p:nvSpPr>
          <p:cNvPr id="12" name="Oval Callout 11"/>
          <p:cNvSpPr/>
          <p:nvPr/>
        </p:nvSpPr>
        <p:spPr>
          <a:xfrm>
            <a:off x="2504839" y="1428832"/>
            <a:ext cx="3136888" cy="1849818"/>
          </a:xfrm>
          <a:prstGeom prst="wedgeEllipseCallout">
            <a:avLst/>
          </a:prstGeom>
          <a:solidFill>
            <a:schemeClr val="accent6">
              <a:lumMod val="75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p:txBody>
      </p:sp>
      <p:sp>
        <p:nvSpPr>
          <p:cNvPr id="13" name="TextBox 12"/>
          <p:cNvSpPr txBox="1"/>
          <p:nvPr/>
        </p:nvSpPr>
        <p:spPr>
          <a:xfrm>
            <a:off x="2967399" y="1729549"/>
            <a:ext cx="2481512" cy="1200329"/>
          </a:xfrm>
          <a:prstGeom prst="rect">
            <a:avLst/>
          </a:prstGeom>
          <a:noFill/>
        </p:spPr>
        <p:txBody>
          <a:bodyPr wrap="square" rtlCol="0">
            <a:spAutoFit/>
          </a:bodyPr>
          <a:lstStyle/>
          <a:p>
            <a:r>
              <a:rPr lang="en-US" b="1" i="1" dirty="0">
                <a:solidFill>
                  <a:schemeClr val="bg1"/>
                </a:solidFill>
                <a:latin typeface="+mj-lt"/>
              </a:rPr>
              <a:t>NEW TREATMENT: With HIV medication, you can live a long, healthy life! </a:t>
            </a:r>
            <a:endParaRPr lang="en-US" dirty="0">
              <a:solidFill>
                <a:schemeClr val="bg1"/>
              </a:solidFill>
              <a:latin typeface="+mj-lt"/>
            </a:endParaRPr>
          </a:p>
        </p:txBody>
      </p:sp>
    </p:spTree>
    <p:extLst>
      <p:ext uri="{BB962C8B-B14F-4D97-AF65-F5344CB8AC3E}">
        <p14:creationId xmlns:p14="http://schemas.microsoft.com/office/powerpoint/2010/main" val="2779820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74893" cy="6913248"/>
          </a:xfrm>
          <a:prstGeom prst="rect">
            <a:avLst/>
          </a:prstGeom>
        </p:spPr>
      </p:pic>
      <p:sp>
        <p:nvSpPr>
          <p:cNvPr id="2" name="Title 1"/>
          <p:cNvSpPr>
            <a:spLocks noGrp="1"/>
          </p:cNvSpPr>
          <p:nvPr>
            <p:ph type="title"/>
          </p:nvPr>
        </p:nvSpPr>
        <p:spPr>
          <a:xfrm>
            <a:off x="195943" y="1576141"/>
            <a:ext cx="11841814" cy="886214"/>
          </a:xfrm>
        </p:spPr>
        <p:txBody>
          <a:bodyPr>
            <a:noAutofit/>
          </a:bodyPr>
          <a:lstStyle/>
          <a:p>
            <a:r>
              <a:rPr lang="en-US" sz="5000" dirty="0">
                <a:solidFill>
                  <a:schemeClr val="bg1"/>
                </a:solidFill>
              </a:rPr>
              <a:t>As leaders in your communities and places of worship, YOU can help spread the GOOD NEWS about epidemic control</a:t>
            </a:r>
          </a:p>
        </p:txBody>
      </p:sp>
      <p:sp>
        <p:nvSpPr>
          <p:cNvPr id="4" name="TextBox 3"/>
          <p:cNvSpPr txBox="1"/>
          <p:nvPr/>
        </p:nvSpPr>
        <p:spPr>
          <a:xfrm>
            <a:off x="1009189" y="3545507"/>
            <a:ext cx="3758060" cy="738664"/>
          </a:xfrm>
          <a:prstGeom prst="rect">
            <a:avLst/>
          </a:prstGeom>
          <a:noFill/>
        </p:spPr>
        <p:txBody>
          <a:bodyPr wrap="square" rtlCol="0">
            <a:spAutoFit/>
          </a:bodyPr>
          <a:lstStyle/>
          <a:p>
            <a:r>
              <a:rPr lang="en-US" sz="4200" dirty="0">
                <a:solidFill>
                  <a:schemeClr val="accent6">
                    <a:lumMod val="75000"/>
                  </a:schemeClr>
                </a:solidFill>
                <a:latin typeface="Berlin Sans FB" panose="020E0602020502020306" pitchFamily="34" charset="0"/>
              </a:rPr>
              <a:t>New Treatment</a:t>
            </a:r>
          </a:p>
        </p:txBody>
      </p:sp>
      <p:sp>
        <p:nvSpPr>
          <p:cNvPr id="5" name="TextBox 4"/>
          <p:cNvSpPr txBox="1"/>
          <p:nvPr/>
        </p:nvSpPr>
        <p:spPr>
          <a:xfrm>
            <a:off x="2888219" y="4465462"/>
            <a:ext cx="3758060" cy="738664"/>
          </a:xfrm>
          <a:prstGeom prst="rect">
            <a:avLst/>
          </a:prstGeom>
          <a:noFill/>
        </p:spPr>
        <p:txBody>
          <a:bodyPr wrap="square" rtlCol="0">
            <a:spAutoFit/>
          </a:bodyPr>
          <a:lstStyle/>
          <a:p>
            <a:r>
              <a:rPr lang="en-US" sz="4200" dirty="0">
                <a:solidFill>
                  <a:schemeClr val="accent5">
                    <a:lumMod val="50000"/>
                  </a:schemeClr>
                </a:solidFill>
                <a:latin typeface="Berlin Sans FB" panose="020E0602020502020306" pitchFamily="34" charset="0"/>
              </a:rPr>
              <a:t>New Timing</a:t>
            </a:r>
          </a:p>
        </p:txBody>
      </p:sp>
      <p:sp>
        <p:nvSpPr>
          <p:cNvPr id="6" name="TextBox 5"/>
          <p:cNvSpPr txBox="1"/>
          <p:nvPr/>
        </p:nvSpPr>
        <p:spPr>
          <a:xfrm>
            <a:off x="4237820" y="5320023"/>
            <a:ext cx="3758060" cy="738664"/>
          </a:xfrm>
          <a:prstGeom prst="rect">
            <a:avLst/>
          </a:prstGeom>
          <a:noFill/>
        </p:spPr>
        <p:txBody>
          <a:bodyPr wrap="square" rtlCol="0">
            <a:spAutoFit/>
          </a:bodyPr>
          <a:lstStyle/>
          <a:p>
            <a:r>
              <a:rPr lang="en-US" sz="4200" dirty="0">
                <a:solidFill>
                  <a:srgbClr val="C00000"/>
                </a:solidFill>
                <a:latin typeface="Berlin Sans FB" panose="020E0602020502020306" pitchFamily="34" charset="0"/>
              </a:rPr>
              <a:t>New Hope</a:t>
            </a:r>
          </a:p>
        </p:txBody>
      </p:sp>
      <p:sp>
        <p:nvSpPr>
          <p:cNvPr id="7" name="TextBox 6"/>
          <p:cNvSpPr txBox="1"/>
          <p:nvPr/>
        </p:nvSpPr>
        <p:spPr>
          <a:xfrm>
            <a:off x="0" y="2717960"/>
            <a:ext cx="3758060" cy="738664"/>
          </a:xfrm>
          <a:prstGeom prst="rect">
            <a:avLst/>
          </a:prstGeom>
          <a:noFill/>
        </p:spPr>
        <p:txBody>
          <a:bodyPr wrap="square" rtlCol="0">
            <a:spAutoFit/>
          </a:bodyPr>
          <a:lstStyle/>
          <a:p>
            <a:r>
              <a:rPr lang="en-US" sz="4200" dirty="0">
                <a:solidFill>
                  <a:srgbClr val="6600CC"/>
                </a:solidFill>
                <a:latin typeface="Berlin Sans FB" panose="020E0602020502020306" pitchFamily="34" charset="0"/>
              </a:rPr>
              <a:t>New Choices</a:t>
            </a:r>
          </a:p>
        </p:txBody>
      </p:sp>
    </p:spTree>
    <p:extLst>
      <p:ext uri="{BB962C8B-B14F-4D97-AF65-F5344CB8AC3E}">
        <p14:creationId xmlns:p14="http://schemas.microsoft.com/office/powerpoint/2010/main" val="1622929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09546"/>
            <a:ext cx="11898313" cy="1865313"/>
          </a:xfrm>
          <a:prstGeom prst="rect">
            <a:avLst/>
          </a:prstGeom>
        </p:spPr>
        <p:txBody>
          <a:bodyPr>
            <a:noAutofit/>
          </a:bodyPr>
          <a:lstStyle/>
          <a:p>
            <a:pPr algn="ctr"/>
            <a:r>
              <a:rPr lang="en-US" sz="4000" b="1" dirty="0">
                <a:solidFill>
                  <a:srgbClr val="FF0000"/>
                </a:solidFill>
              </a:rPr>
              <a:t>This </a:t>
            </a:r>
            <a:r>
              <a:rPr lang="en-US" sz="4000" b="1" i="1" dirty="0">
                <a:solidFill>
                  <a:srgbClr val="FF0000"/>
                </a:solidFill>
              </a:rPr>
              <a:t>HIV Educational Update </a:t>
            </a:r>
            <a:r>
              <a:rPr lang="en-US" sz="4000" b="1" dirty="0">
                <a:solidFill>
                  <a:srgbClr val="FF0000"/>
                </a:solidFill>
              </a:rPr>
              <a:t>slide deck is complete</a:t>
            </a:r>
            <a:br>
              <a:rPr lang="en-US" sz="4000" b="1" dirty="0">
                <a:solidFill>
                  <a:srgbClr val="FF0000"/>
                </a:solidFill>
              </a:rPr>
            </a:br>
            <a:br>
              <a:rPr lang="en-US" sz="4000" b="1" dirty="0">
                <a:solidFill>
                  <a:srgbClr val="FF0000"/>
                </a:solidFill>
              </a:rPr>
            </a:br>
            <a:r>
              <a:rPr lang="en-US" sz="4000" b="1" dirty="0">
                <a:solidFill>
                  <a:srgbClr val="FF0000"/>
                </a:solidFill>
              </a:rPr>
              <a:t>[</a:t>
            </a:r>
            <a:r>
              <a:rPr lang="en-US" sz="3200" b="1" dirty="0">
                <a:solidFill>
                  <a:srgbClr val="FF0000"/>
                </a:solidFill>
              </a:rPr>
              <a:t>An optional Appendix follows for those interested in types of programs that work for reaching men, adolescents, and children living with HIV.]</a:t>
            </a:r>
            <a:br>
              <a:rPr lang="en-US" sz="3200" b="1" dirty="0">
                <a:solidFill>
                  <a:srgbClr val="FF0000"/>
                </a:solidFill>
              </a:rPr>
            </a:br>
            <a:br>
              <a:rPr lang="en-US" sz="3200" b="1" dirty="0">
                <a:solidFill>
                  <a:srgbClr val="FF0000"/>
                </a:solidFill>
              </a:rPr>
            </a:br>
            <a:r>
              <a:rPr lang="en-US" sz="3200" b="1" dirty="0"/>
              <a:t> This slide deck will now be followed now by a second slide deck called  </a:t>
            </a:r>
            <a:br>
              <a:rPr lang="en-US" sz="3200" b="1" dirty="0"/>
            </a:br>
            <a:r>
              <a:rPr lang="en-US" sz="4000" b="1" i="1" dirty="0"/>
              <a:t>Messages of Hope for Men and Children Tool </a:t>
            </a:r>
            <a:br>
              <a:rPr lang="en-US" b="1" i="1" dirty="0"/>
            </a:br>
            <a:br>
              <a:rPr lang="en-US" b="1" i="1" dirty="0"/>
            </a:br>
            <a:br>
              <a:rPr lang="en-US" b="1" i="1" dirty="0"/>
            </a:br>
            <a:endParaRPr lang="en-US" sz="4000" i="1" dirty="0"/>
          </a:p>
        </p:txBody>
      </p:sp>
    </p:spTree>
    <p:extLst>
      <p:ext uri="{BB962C8B-B14F-4D97-AF65-F5344CB8AC3E}">
        <p14:creationId xmlns:p14="http://schemas.microsoft.com/office/powerpoint/2010/main" val="2874425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602" y="1047132"/>
            <a:ext cx="8853117" cy="2852737"/>
          </a:xfrm>
        </p:spPr>
        <p:txBody>
          <a:bodyPr>
            <a:normAutofit/>
          </a:bodyPr>
          <a:lstStyle/>
          <a:p>
            <a:r>
              <a:rPr lang="en-US" sz="4800" dirty="0"/>
              <a:t>Appendix: Model Programs</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
        <p:nvSpPr>
          <p:cNvPr id="5" name="TextBox 4"/>
          <p:cNvSpPr txBox="1"/>
          <p:nvPr/>
        </p:nvSpPr>
        <p:spPr>
          <a:xfrm>
            <a:off x="0" y="6200503"/>
            <a:ext cx="12192000" cy="657497"/>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92720"/>
            <a:ext cx="12192000" cy="657497"/>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889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9472" y="1978742"/>
            <a:ext cx="9144000" cy="2387600"/>
          </a:xfrm>
        </p:spPr>
        <p:txBody>
          <a:bodyPr>
            <a:noAutofit/>
          </a:bodyPr>
          <a:lstStyle/>
          <a:p>
            <a:r>
              <a:rPr lang="en-US" sz="4800" b="1" dirty="0">
                <a:solidFill>
                  <a:schemeClr val="accent1">
                    <a:lumMod val="50000"/>
                  </a:schemeClr>
                </a:solidFill>
              </a:rPr>
              <a:t>Nigeria Baby Shower Initiative:</a:t>
            </a:r>
            <a:br>
              <a:rPr lang="en-US" sz="4800" b="1" dirty="0">
                <a:solidFill>
                  <a:schemeClr val="accent1">
                    <a:lumMod val="50000"/>
                  </a:schemeClr>
                </a:solidFill>
              </a:rPr>
            </a:br>
            <a:r>
              <a:rPr lang="en-US" sz="4400" b="1" dirty="0">
                <a:solidFill>
                  <a:schemeClr val="accent1">
                    <a:lumMod val="50000"/>
                  </a:schemeClr>
                </a:solidFill>
              </a:rPr>
              <a:t>A Church Congregation-Based</a:t>
            </a:r>
            <a:br>
              <a:rPr lang="en-US" sz="4400" b="1" dirty="0">
                <a:solidFill>
                  <a:schemeClr val="accent1">
                    <a:lumMod val="50000"/>
                  </a:schemeClr>
                </a:solidFill>
              </a:rPr>
            </a:br>
            <a:r>
              <a:rPr lang="en-US" sz="4400" b="1" dirty="0">
                <a:solidFill>
                  <a:schemeClr val="accent1">
                    <a:lumMod val="50000"/>
                  </a:schemeClr>
                </a:solidFill>
              </a:rPr>
              <a:t>Approach to Preventing Mother to Child Transmission (PMTCT) Service Delivery</a:t>
            </a:r>
          </a:p>
        </p:txBody>
      </p:sp>
      <p:sp>
        <p:nvSpPr>
          <p:cNvPr id="3" name="Subtitle 2"/>
          <p:cNvSpPr>
            <a:spLocks noGrp="1"/>
          </p:cNvSpPr>
          <p:nvPr>
            <p:ph type="subTitle" idx="1"/>
          </p:nvPr>
        </p:nvSpPr>
        <p:spPr>
          <a:xfrm>
            <a:off x="-65118" y="6475614"/>
            <a:ext cx="12257117" cy="947651"/>
          </a:xfrm>
        </p:spPr>
        <p:txBody>
          <a:bodyPr>
            <a:normAutofit/>
          </a:bodyPr>
          <a:lstStyle/>
          <a:p>
            <a:pPr algn="l"/>
            <a:r>
              <a:rPr lang="en-US" sz="1100" dirty="0"/>
              <a:t>Gbadamosi, S. O., Itanyi, I. U., Menson, W. N. A., Olawepo, J. O., Bruno, T., Ogidi, A. G., ... &amp; Ezeanolue, E. E. (2019). Targeted HIV testing for male partners of HIV-positive pregnant women in a high prevalence setting in Nigeria. </a:t>
            </a:r>
            <a:r>
              <a:rPr lang="en-US" sz="1100" i="1" dirty="0"/>
              <a:t>PloS one</a:t>
            </a:r>
            <a:r>
              <a:rPr lang="en-US" sz="1100" dirty="0"/>
              <a:t>, </a:t>
            </a:r>
            <a:r>
              <a:rPr lang="en-US" sz="1100" i="1" dirty="0"/>
              <a:t>14</a:t>
            </a:r>
            <a:r>
              <a:rPr lang="en-US" sz="1100" dirty="0"/>
              <a:t>(1), e0211022. Website: </a:t>
            </a:r>
            <a:r>
              <a:rPr lang="en-US" sz="1100" dirty="0">
                <a:hlinkClick r:id="rId3"/>
              </a:rPr>
              <a:t>https://journals.plos.org/plosone/article?id=10.1371/journal.pone.0211022</a:t>
            </a:r>
            <a:endParaRPr lang="en-US" sz="1100" dirty="0"/>
          </a:p>
        </p:txBody>
      </p:sp>
    </p:spTree>
    <p:extLst>
      <p:ext uri="{BB962C8B-B14F-4D97-AF65-F5344CB8AC3E}">
        <p14:creationId xmlns:p14="http://schemas.microsoft.com/office/powerpoint/2010/main" val="40597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975" y="1132901"/>
            <a:ext cx="7829970" cy="4887884"/>
          </a:xfrm>
          <a:prstGeom prst="rect">
            <a:avLst/>
          </a:prstGeom>
        </p:spPr>
      </p:pic>
      <p:sp>
        <p:nvSpPr>
          <p:cNvPr id="3" name="Rectangle 2">
            <a:hlinkClick r:id="rId4"/>
          </p:cNvPr>
          <p:cNvSpPr/>
          <p:nvPr/>
        </p:nvSpPr>
        <p:spPr>
          <a:xfrm>
            <a:off x="2148073" y="6020785"/>
            <a:ext cx="329641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https://www.youtube.com/watch?v=guPobd1-cTg</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p:cNvSpPr txBox="1">
            <a:spLocks/>
          </p:cNvSpPr>
          <p:nvPr/>
        </p:nvSpPr>
        <p:spPr>
          <a:xfrm>
            <a:off x="576349" y="240668"/>
            <a:ext cx="11161222" cy="23876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mj-cs"/>
              </a:rPr>
              <a:t>PBS News Hour Video on HIV Program in Nigeria</a:t>
            </a:r>
          </a:p>
        </p:txBody>
      </p:sp>
    </p:spTree>
    <p:extLst>
      <p:ext uri="{BB962C8B-B14F-4D97-AF65-F5344CB8AC3E}">
        <p14:creationId xmlns:p14="http://schemas.microsoft.com/office/powerpoint/2010/main" val="4196740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67" y="126679"/>
            <a:ext cx="6989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 BACKGROUND IN NIGERIA: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81" y="692631"/>
            <a:ext cx="1269431" cy="1729603"/>
          </a:xfrm>
          <a:prstGeom prst="rect">
            <a:avLst/>
          </a:prstGeom>
        </p:spPr>
      </p:pic>
      <p:sp>
        <p:nvSpPr>
          <p:cNvPr id="10" name="TextBox 9"/>
          <p:cNvSpPr txBox="1"/>
          <p:nvPr/>
        </p:nvSpPr>
        <p:spPr>
          <a:xfrm>
            <a:off x="1903064" y="1033619"/>
            <a:ext cx="37846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Low rates of testing amongst men, contributing to high mortality</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280" y="792063"/>
            <a:ext cx="1100938" cy="1647814"/>
          </a:xfrm>
          <a:prstGeom prst="rect">
            <a:avLst/>
          </a:prstGeom>
        </p:spPr>
      </p:pic>
      <p:sp>
        <p:nvSpPr>
          <p:cNvPr id="15" name="TextBox 14"/>
          <p:cNvSpPr txBox="1"/>
          <p:nvPr/>
        </p:nvSpPr>
        <p:spPr>
          <a:xfrm>
            <a:off x="3433182" y="3115547"/>
            <a:ext cx="51633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 IMPLEMENTATION</a:t>
            </a:r>
          </a:p>
        </p:txBody>
      </p:sp>
      <p:sp>
        <p:nvSpPr>
          <p:cNvPr id="19" name="TextBox 18"/>
          <p:cNvSpPr txBox="1"/>
          <p:nvPr/>
        </p:nvSpPr>
        <p:spPr>
          <a:xfrm>
            <a:off x="7423824" y="932783"/>
            <a:ext cx="4349075"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Light" panose="020F0302020204030204"/>
                <a:ea typeface="+mn-ea"/>
                <a:cs typeface="+mn-cs"/>
              </a:rPr>
              <a:t>Low rates of ART coverage amongst pregnant women attributable due poor uptake of pregnancy care and facility based deliveries</a:t>
            </a:r>
            <a:endParaRPr kumimoji="0" lang="en-US" sz="2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26" y="3761878"/>
            <a:ext cx="1812365" cy="2000201"/>
          </a:xfrm>
          <a:prstGeom prst="rect">
            <a:avLst/>
          </a:prstGeom>
        </p:spPr>
      </p:pic>
      <p:cxnSp>
        <p:nvCxnSpPr>
          <p:cNvPr id="30" name="Straight Arrow Connector 29"/>
          <p:cNvCxnSpPr/>
          <p:nvPr/>
        </p:nvCxnSpPr>
        <p:spPr>
          <a:xfrm>
            <a:off x="2507684" y="4966029"/>
            <a:ext cx="681644"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58147" y="4849010"/>
            <a:ext cx="681644"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219" y1="31959" x2="20219" y2="31959"/>
                        <a14:foregroundMark x1="26230" y1="18557" x2="26230" y2="18557"/>
                        <a14:foregroundMark x1="67213" y1="18557" x2="67213" y2="18557"/>
                        <a14:foregroundMark x1="75956" y1="30928" x2="75956" y2="30928"/>
                        <a14:foregroundMark x1="71585" y1="63918" x2="71585" y2="63918"/>
                      </a14:backgroundRemoval>
                    </a14:imgEffect>
                  </a14:imgLayer>
                </a14:imgProps>
              </a:ext>
              <a:ext uri="{28A0092B-C50C-407E-A947-70E740481C1C}">
                <a14:useLocalDpi xmlns:a14="http://schemas.microsoft.com/office/drawing/2010/main" val="0"/>
              </a:ext>
            </a:extLst>
          </a:blip>
          <a:stretch>
            <a:fillRect/>
          </a:stretch>
        </p:blipFill>
        <p:spPr>
          <a:xfrm flipH="1">
            <a:off x="9952430" y="3697390"/>
            <a:ext cx="1820469" cy="2129175"/>
          </a:xfrm>
          <a:prstGeom prst="rect">
            <a:avLst/>
          </a:prstGeom>
        </p:spPr>
      </p:pic>
      <p:cxnSp>
        <p:nvCxnSpPr>
          <p:cNvPr id="29" name="Straight Arrow Connector 28"/>
          <p:cNvCxnSpPr/>
          <p:nvPr/>
        </p:nvCxnSpPr>
        <p:spPr>
          <a:xfrm>
            <a:off x="8946454" y="4832159"/>
            <a:ext cx="681644" cy="0"/>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8815" y="5826565"/>
            <a:ext cx="2666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Participant recruitment and arrival</a:t>
            </a:r>
          </a:p>
        </p:txBody>
      </p:sp>
      <p:sp>
        <p:nvSpPr>
          <p:cNvPr id="34" name="TextBox 33"/>
          <p:cNvSpPr txBox="1"/>
          <p:nvPr/>
        </p:nvSpPr>
        <p:spPr>
          <a:xfrm>
            <a:off x="3562473" y="5826565"/>
            <a:ext cx="2666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Education based and social activities</a:t>
            </a:r>
          </a:p>
        </p:txBody>
      </p:sp>
      <p:sp>
        <p:nvSpPr>
          <p:cNvPr id="35" name="TextBox 34"/>
          <p:cNvSpPr txBox="1"/>
          <p:nvPr/>
        </p:nvSpPr>
        <p:spPr>
          <a:xfrm>
            <a:off x="6694749" y="5919292"/>
            <a:ext cx="2666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Health evaluation and testing</a:t>
            </a:r>
          </a:p>
        </p:txBody>
      </p:sp>
      <p:sp>
        <p:nvSpPr>
          <p:cNvPr id="36" name="TextBox 35"/>
          <p:cNvSpPr txBox="1"/>
          <p:nvPr/>
        </p:nvSpPr>
        <p:spPr>
          <a:xfrm>
            <a:off x="9898407" y="5919292"/>
            <a:ext cx="2666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Sharing results and counseling </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14773">
            <a:off x="7356363" y="4200522"/>
            <a:ext cx="871219" cy="1692060"/>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11626" b="4602"/>
          <a:stretch/>
        </p:blipFill>
        <p:spPr>
          <a:xfrm>
            <a:off x="3287080" y="4119362"/>
            <a:ext cx="2811886" cy="1672182"/>
          </a:xfrm>
          <a:prstGeom prst="rect">
            <a:avLst/>
          </a:prstGeom>
        </p:spPr>
      </p:pic>
    </p:spTree>
    <p:extLst>
      <p:ext uri="{BB962C8B-B14F-4D97-AF65-F5344CB8AC3E}">
        <p14:creationId xmlns:p14="http://schemas.microsoft.com/office/powerpoint/2010/main" val="4037001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30272" y="1616299"/>
            <a:ext cx="6804398"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t>HIV: the Basics</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353" r="89568"/>
                    </a14:imgEffect>
                  </a14:imgLayer>
                </a14:imgProps>
              </a:ext>
              <a:ext uri="{28A0092B-C50C-407E-A947-70E740481C1C}">
                <a14:useLocalDpi xmlns:a14="http://schemas.microsoft.com/office/drawing/2010/main" val="0"/>
              </a:ext>
            </a:extLst>
          </a:blip>
          <a:stretch>
            <a:fillRect/>
          </a:stretch>
        </p:blipFill>
        <p:spPr>
          <a:xfrm>
            <a:off x="92264" y="1329091"/>
            <a:ext cx="2648320" cy="2962688"/>
          </a:xfrm>
          <a:prstGeom prst="rect">
            <a:avLst/>
          </a:prstGeom>
        </p:spPr>
      </p:pic>
    </p:spTree>
    <p:extLst>
      <p:ext uri="{BB962C8B-B14F-4D97-AF65-F5344CB8AC3E}">
        <p14:creationId xmlns:p14="http://schemas.microsoft.com/office/powerpoint/2010/main" val="3777427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646" y="0"/>
            <a:ext cx="3247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 OUTCOMES</a:t>
            </a:r>
          </a:p>
        </p:txBody>
      </p:sp>
      <p:sp>
        <p:nvSpPr>
          <p:cNvPr id="9" name="TextBox 8"/>
          <p:cNvSpPr txBox="1"/>
          <p:nvPr/>
        </p:nvSpPr>
        <p:spPr>
          <a:xfrm>
            <a:off x="193646" y="646331"/>
            <a:ext cx="116602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Male partners in the baby shower group were </a:t>
            </a:r>
            <a:r>
              <a:rPr kumimoji="0" lang="en-US" sz="3200" b="0" i="0" u="none" strike="noStrike" kern="1200" cap="none" spc="0" normalizeH="0" baseline="0" noProof="0" dirty="0">
                <a:ln>
                  <a:noFill/>
                </a:ln>
                <a:solidFill>
                  <a:srgbClr val="7030A0"/>
                </a:solidFill>
                <a:effectLst/>
                <a:uLnTx/>
                <a:uFillTx/>
                <a:latin typeface="Calibri Light" panose="020F0302020204030204"/>
                <a:ea typeface="+mn-ea"/>
                <a:cs typeface="+mn-cs"/>
              </a:rPr>
              <a:t>12 times more likely </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to have had an HIV test compared to male partners of pregnant women in the control group.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720" y="2817235"/>
            <a:ext cx="5900106" cy="3649550"/>
          </a:xfrm>
          <a:prstGeom prst="rect">
            <a:avLst/>
          </a:prstGeom>
        </p:spPr>
      </p:pic>
    </p:spTree>
    <p:extLst>
      <p:ext uri="{BB962C8B-B14F-4D97-AF65-F5344CB8AC3E}">
        <p14:creationId xmlns:p14="http://schemas.microsoft.com/office/powerpoint/2010/main" val="3978955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733" y="1680165"/>
            <a:ext cx="10778316" cy="2957150"/>
          </a:xfrm>
        </p:spPr>
        <p:txBody>
          <a:bodyPr>
            <a:noAutofit/>
          </a:bodyPr>
          <a:lstStyle/>
          <a:p>
            <a:r>
              <a:rPr lang="en-US" sz="5400" b="1" dirty="0">
                <a:solidFill>
                  <a:schemeClr val="accent1">
                    <a:lumMod val="50000"/>
                  </a:schemeClr>
                </a:solidFill>
              </a:rPr>
              <a:t>Circle of Hope </a:t>
            </a:r>
            <a:br>
              <a:rPr lang="en-US" sz="5400" b="1" dirty="0">
                <a:solidFill>
                  <a:schemeClr val="accent1">
                    <a:lumMod val="50000"/>
                  </a:schemeClr>
                </a:solidFill>
              </a:rPr>
            </a:br>
            <a:r>
              <a:rPr lang="en-US" sz="4800" b="1" dirty="0">
                <a:solidFill>
                  <a:schemeClr val="accent1">
                    <a:lumMod val="50000"/>
                  </a:schemeClr>
                </a:solidFill>
              </a:rPr>
              <a:t>is an initiative that partnered with faith-based communities in a city with high rates of HIV, to increase HIV testing, care, and treatment</a:t>
            </a:r>
            <a:endParaRPr lang="en-US" sz="3600" b="1" dirty="0">
              <a:solidFill>
                <a:schemeClr val="accent1">
                  <a:lumMod val="50000"/>
                </a:schemeClr>
              </a:solidFill>
            </a:endParaRPr>
          </a:p>
        </p:txBody>
      </p:sp>
      <p:sp>
        <p:nvSpPr>
          <p:cNvPr id="3" name="Subtitle 2"/>
          <p:cNvSpPr>
            <a:spLocks noGrp="1"/>
          </p:cNvSpPr>
          <p:nvPr>
            <p:ph type="subTitle" idx="1"/>
          </p:nvPr>
        </p:nvSpPr>
        <p:spPr>
          <a:xfrm>
            <a:off x="-65118" y="6475615"/>
            <a:ext cx="12257117" cy="382386"/>
          </a:xfrm>
        </p:spPr>
        <p:txBody>
          <a:bodyPr>
            <a:normAutofit/>
          </a:bodyPr>
          <a:lstStyle/>
          <a:p>
            <a:pPr algn="l"/>
            <a:r>
              <a:rPr lang="en-US" sz="900" dirty="0"/>
              <a:t>Zulu, I., Shah, M., Essiet-Gibson, I., Boyd, M., Hassani, A.S., Nkwemu., Mweebo, K., Kancheya, N., Mwila, A., Medely., Ellerbrock, T., Agolor, S. Centers for Disease Control and Prevention. (2019). Circle of Hope: Using faith-based community outreach posts in high activity locations and densely populated areas to increase HIV case finding, linkage and retention to treatment in urban settings. </a:t>
            </a:r>
            <a:r>
              <a:rPr lang="en-US" sz="900" i="1" dirty="0"/>
              <a:t>PEPFAR Solutions Template Version 2.0. </a:t>
            </a:r>
            <a:endParaRPr lang="en-US" sz="900" dirty="0"/>
          </a:p>
        </p:txBody>
      </p:sp>
    </p:spTree>
    <p:extLst>
      <p:ext uri="{BB962C8B-B14F-4D97-AF65-F5344CB8AC3E}">
        <p14:creationId xmlns:p14="http://schemas.microsoft.com/office/powerpoint/2010/main" val="2273165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67" y="126679"/>
            <a:ext cx="8318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 BACKGROUND IN ZAMBIA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3910" r="19880"/>
          <a:stretch/>
        </p:blipFill>
        <p:spPr>
          <a:xfrm>
            <a:off x="25834" y="1462254"/>
            <a:ext cx="1250303" cy="318888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64" t="-2178" r="2414" b="2178"/>
          <a:stretch/>
        </p:blipFill>
        <p:spPr>
          <a:xfrm>
            <a:off x="5731275" y="2218782"/>
            <a:ext cx="2391567" cy="2466352"/>
          </a:xfrm>
          <a:prstGeom prst="rect">
            <a:avLst/>
          </a:prstGeom>
        </p:spPr>
      </p:pic>
      <p:sp>
        <p:nvSpPr>
          <p:cNvPr id="34" name="TextBox 33"/>
          <p:cNvSpPr txBox="1"/>
          <p:nvPr/>
        </p:nvSpPr>
        <p:spPr>
          <a:xfrm>
            <a:off x="8927358" y="3672990"/>
            <a:ext cx="27616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In 2017, only 64% of HIV infected children  were on ART</a:t>
            </a:r>
          </a:p>
        </p:txBody>
      </p:sp>
      <p:sp>
        <p:nvSpPr>
          <p:cNvPr id="38" name="TextBox 37"/>
          <p:cNvSpPr txBox="1"/>
          <p:nvPr/>
        </p:nvSpPr>
        <p:spPr>
          <a:xfrm>
            <a:off x="8796234" y="2623930"/>
            <a:ext cx="31799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In 2017, 72,000 children (aged 0-14 years) were living with HIV</a:t>
            </a:r>
          </a:p>
        </p:txBody>
      </p:sp>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r="1098" b="2070"/>
          <a:stretch/>
        </p:blipFill>
        <p:spPr>
          <a:xfrm>
            <a:off x="8122842" y="2683952"/>
            <a:ext cx="617789" cy="745485"/>
          </a:xfrm>
          <a:prstGeom prst="rect">
            <a:avLst/>
          </a:prstGeom>
        </p:spPr>
      </p:pic>
      <p:sp>
        <p:nvSpPr>
          <p:cNvPr id="40" name="TextBox 39"/>
          <p:cNvSpPr txBox="1"/>
          <p:nvPr/>
        </p:nvSpPr>
        <p:spPr>
          <a:xfrm>
            <a:off x="1874695" y="3586169"/>
            <a:ext cx="37846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Studies found that men were less likely to test for HIV when testing was offered through household testing campaigns, because they were away from home or out at work.</a:t>
            </a:r>
          </a:p>
        </p:txBody>
      </p:sp>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r="1098" b="2070"/>
          <a:stretch/>
        </p:blipFill>
        <p:spPr>
          <a:xfrm>
            <a:off x="1257093" y="2200179"/>
            <a:ext cx="702332" cy="847503"/>
          </a:xfrm>
          <a:prstGeom prst="rect">
            <a:avLst/>
          </a:prstGeom>
        </p:spPr>
      </p:pic>
      <p:sp>
        <p:nvSpPr>
          <p:cNvPr id="43" name="TextBox 42"/>
          <p:cNvSpPr txBox="1"/>
          <p:nvPr/>
        </p:nvSpPr>
        <p:spPr>
          <a:xfrm>
            <a:off x="1874695" y="2215568"/>
            <a:ext cx="37846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It is estimated that 8.8% of men aged 15 and over are infected with HIV</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1978" y="3773480"/>
            <a:ext cx="608653" cy="61159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2911" y="3629900"/>
            <a:ext cx="446222" cy="866643"/>
          </a:xfrm>
          <a:prstGeom prst="rect">
            <a:avLst/>
          </a:prstGeom>
        </p:spPr>
      </p:pic>
    </p:spTree>
    <p:extLst>
      <p:ext uri="{BB962C8B-B14F-4D97-AF65-F5344CB8AC3E}">
        <p14:creationId xmlns:p14="http://schemas.microsoft.com/office/powerpoint/2010/main" val="2974374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49CA-2A58-4DD7-8EAD-47584353484B}"/>
              </a:ext>
            </a:extLst>
          </p:cNvPr>
          <p:cNvSpPr>
            <a:spLocks noGrp="1"/>
          </p:cNvSpPr>
          <p:nvPr>
            <p:ph type="ctrTitle"/>
          </p:nvPr>
        </p:nvSpPr>
        <p:spPr>
          <a:xfrm>
            <a:off x="533472" y="1627582"/>
            <a:ext cx="7001301" cy="2923710"/>
          </a:xfrm>
        </p:spPr>
        <p:txBody>
          <a:bodyPr anchor="ctr">
            <a:normAutofit fontScale="90000"/>
          </a:bodyPr>
          <a:lstStyle/>
          <a:p>
            <a:r>
              <a:rPr lang="en-US" sz="4200" dirty="0"/>
              <a:t>“</a:t>
            </a:r>
            <a:r>
              <a:rPr lang="en-US" sz="4900" b="1" dirty="0"/>
              <a:t>Working with local communities</a:t>
            </a:r>
            <a:br>
              <a:rPr lang="en-US" sz="4900" b="1" dirty="0"/>
            </a:br>
            <a:r>
              <a:rPr lang="en-US" sz="4900" b="1" dirty="0"/>
              <a:t>&amp; the</a:t>
            </a:r>
            <a:br>
              <a:rPr lang="en-US" sz="4900" b="1" dirty="0"/>
            </a:br>
            <a:r>
              <a:rPr lang="en-US" sz="4900" b="1" dirty="0"/>
              <a:t> faith Community : </a:t>
            </a:r>
            <a:br>
              <a:rPr lang="en-US" sz="4900" b="1" dirty="0"/>
            </a:br>
            <a:r>
              <a:rPr lang="en-US" sz="4900" b="1" dirty="0"/>
              <a:t>from 20 a month to 70 a day</a:t>
            </a:r>
            <a:r>
              <a:rPr lang="en-US" sz="4200" dirty="0"/>
              <a:t>”</a:t>
            </a:r>
          </a:p>
        </p:txBody>
      </p:sp>
      <p:sp>
        <p:nvSpPr>
          <p:cNvPr id="3" name="Subtitle 2">
            <a:extLst>
              <a:ext uri="{FF2B5EF4-FFF2-40B4-BE49-F238E27FC236}">
                <a16:creationId xmlns:a16="http://schemas.microsoft.com/office/drawing/2014/main" id="{A48B5804-9997-4502-80B8-AB4097828827}"/>
              </a:ext>
            </a:extLst>
          </p:cNvPr>
          <p:cNvSpPr>
            <a:spLocks noGrp="1"/>
          </p:cNvSpPr>
          <p:nvPr>
            <p:ph type="subTitle" idx="1"/>
          </p:nvPr>
        </p:nvSpPr>
        <p:spPr>
          <a:xfrm>
            <a:off x="8001022" y="4485012"/>
            <a:ext cx="3258675" cy="1737360"/>
          </a:xfrm>
        </p:spPr>
        <p:txBody>
          <a:bodyPr anchor="ctr">
            <a:normAutofit fontScale="92500" lnSpcReduction="20000"/>
          </a:bodyPr>
          <a:lstStyle/>
          <a:p>
            <a:pPr algn="l"/>
            <a:r>
              <a:rPr lang="en-US" sz="1800" dirty="0"/>
              <a:t>Gibstar Makangila</a:t>
            </a:r>
          </a:p>
          <a:p>
            <a:pPr algn="l"/>
            <a:r>
              <a:rPr lang="en-US" sz="1800" dirty="0"/>
              <a:t>Executive Director</a:t>
            </a:r>
          </a:p>
          <a:p>
            <a:pPr algn="l"/>
            <a:r>
              <a:rPr lang="en-US" sz="1800" dirty="0"/>
              <a:t>Circle of Hope, Lusaka Zambia</a:t>
            </a:r>
          </a:p>
          <a:p>
            <a:pPr algn="l"/>
            <a:r>
              <a:rPr lang="en-US" sz="1800" dirty="0"/>
              <a:t>PEPFAR CDC Presentations, Lusaka</a:t>
            </a:r>
          </a:p>
          <a:p>
            <a:pPr algn="l"/>
            <a:r>
              <a:rPr lang="en-US" sz="1800" dirty="0"/>
              <a:t>August 2019</a:t>
            </a:r>
          </a:p>
          <a:p>
            <a:pPr algn="l"/>
            <a:endParaRPr lang="en-US" sz="1800" dirty="0"/>
          </a:p>
        </p:txBody>
      </p:sp>
      <p:pic>
        <p:nvPicPr>
          <p:cNvPr id="11" name="Picture 10">
            <a:extLst>
              <a:ext uri="{FF2B5EF4-FFF2-40B4-BE49-F238E27FC236}">
                <a16:creationId xmlns:a16="http://schemas.microsoft.com/office/drawing/2014/main" id="{E4DD2E5B-0BBA-47AA-A339-8A83DFC5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325" y="5967160"/>
            <a:ext cx="876220" cy="939800"/>
          </a:xfrm>
          <a:prstGeom prst="rect">
            <a:avLst/>
          </a:prstGeom>
        </p:spPr>
      </p:pic>
      <p:pic>
        <p:nvPicPr>
          <p:cNvPr id="12" name="Picture 11">
            <a:extLst>
              <a:ext uri="{FF2B5EF4-FFF2-40B4-BE49-F238E27FC236}">
                <a16:creationId xmlns:a16="http://schemas.microsoft.com/office/drawing/2014/main" id="{A1232BDE-9F30-4BC9-B0CC-D3B0B6C9C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962" y="6086328"/>
            <a:ext cx="1244487" cy="701463"/>
          </a:xfrm>
          <a:prstGeom prst="rect">
            <a:avLst/>
          </a:prstGeom>
        </p:spPr>
      </p:pic>
      <p:pic>
        <p:nvPicPr>
          <p:cNvPr id="13" name="Picture 12">
            <a:extLst>
              <a:ext uri="{FF2B5EF4-FFF2-40B4-BE49-F238E27FC236}">
                <a16:creationId xmlns:a16="http://schemas.microsoft.com/office/drawing/2014/main" id="{1A356832-FEC7-43CE-937E-746C6AD3E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3262" y="6058679"/>
            <a:ext cx="1596768" cy="756762"/>
          </a:xfrm>
          <a:prstGeom prst="rect">
            <a:avLst/>
          </a:prstGeom>
        </p:spPr>
      </p:pic>
      <p:pic>
        <p:nvPicPr>
          <p:cNvPr id="14" name="Picture 13">
            <a:extLst>
              <a:ext uri="{FF2B5EF4-FFF2-40B4-BE49-F238E27FC236}">
                <a16:creationId xmlns:a16="http://schemas.microsoft.com/office/drawing/2014/main" id="{33493455-91E2-405D-A15F-4AE23D2A9005}"/>
              </a:ext>
            </a:extLst>
          </p:cNvPr>
          <p:cNvPicPr/>
          <p:nvPr/>
        </p:nvPicPr>
        <p:blipFill>
          <a:blip r:embed="rId6" cstate="print"/>
          <a:srcRect/>
          <a:stretch>
            <a:fillRect/>
          </a:stretch>
        </p:blipFill>
        <p:spPr bwMode="auto">
          <a:xfrm>
            <a:off x="7716042" y="143647"/>
            <a:ext cx="3239443" cy="2899804"/>
          </a:xfrm>
          <a:prstGeom prst="rect">
            <a:avLst/>
          </a:prstGeom>
          <a:noFill/>
          <a:ln w="9525">
            <a:noFill/>
            <a:miter lim="800000"/>
            <a:headEnd/>
            <a:tailEnd/>
          </a:ln>
        </p:spPr>
      </p:pic>
    </p:spTree>
    <p:extLst>
      <p:ext uri="{BB962C8B-B14F-4D97-AF65-F5344CB8AC3E}">
        <p14:creationId xmlns:p14="http://schemas.microsoft.com/office/powerpoint/2010/main" val="3799800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3296" y="114014"/>
            <a:ext cx="51633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 IMPLEMENTATION</a:t>
            </a:r>
          </a:p>
        </p:txBody>
      </p:sp>
      <p:sp>
        <p:nvSpPr>
          <p:cNvPr id="23" name="TextBox 22"/>
          <p:cNvSpPr txBox="1"/>
          <p:nvPr/>
        </p:nvSpPr>
        <p:spPr>
          <a:xfrm>
            <a:off x="163296" y="3852496"/>
            <a:ext cx="3348831"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Decentralization of HIV Services From Facility to Community Posts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This includes: HIV counseling, testing, treatment initiation and viral load testing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Primary Health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TB screening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Light" panose="020F0302020204030204"/>
                <a:ea typeface="+mn-ea"/>
                <a:cs typeface="+mn-cs"/>
              </a:rPr>
              <a:t>And many more.. </a:t>
            </a:r>
          </a:p>
        </p:txBody>
      </p:sp>
      <p:sp>
        <p:nvSpPr>
          <p:cNvPr id="24" name="TextBox 23"/>
          <p:cNvSpPr txBox="1"/>
          <p:nvPr/>
        </p:nvSpPr>
        <p:spPr>
          <a:xfrm>
            <a:off x="3769668" y="3890875"/>
            <a:ext cx="378466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Community Posts in Busy Urban Settings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In settings such as markets, bus stations, etc. that are accessible and time efficient, making them more appealing to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rPr>
              <a:t>Minimal marketing or signs on door to ensure privacy and anonymity of service delivery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8" name="TextBox 27"/>
          <p:cNvSpPr txBox="1"/>
          <p:nvPr/>
        </p:nvSpPr>
        <p:spPr>
          <a:xfrm>
            <a:off x="7992684" y="3843747"/>
            <a:ext cx="378466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Key Components of Model</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&gt;90% of staff are trusted leaders and individuals from faith community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Daily feedback to team on progress: incentives through daily support and celebration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rPr>
              <a:t>Targeting individuals based on sociologic risk “markers” known through church relationships. Sociological risk “markers” include: attends healing services, recent family death and marriage problems</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9067" y="1215307"/>
            <a:ext cx="3625869" cy="239563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06" y="1103347"/>
            <a:ext cx="2794799" cy="2610237"/>
          </a:xfrm>
          <a:prstGeom prst="rect">
            <a:avLst/>
          </a:prstGeom>
        </p:spPr>
      </p:pic>
      <p:pic>
        <p:nvPicPr>
          <p:cNvPr id="33" name="Picture 3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992684" y="1215307"/>
            <a:ext cx="3954688" cy="2311664"/>
          </a:xfrm>
          <a:prstGeom prst="rect">
            <a:avLst/>
          </a:prstGeom>
        </p:spPr>
      </p:pic>
    </p:spTree>
    <p:extLst>
      <p:ext uri="{BB962C8B-B14F-4D97-AF65-F5344CB8AC3E}">
        <p14:creationId xmlns:p14="http://schemas.microsoft.com/office/powerpoint/2010/main" val="110311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244009" y="1020725"/>
          <a:ext cx="10047768" cy="519932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244009" y="303768"/>
            <a:ext cx="10047768" cy="736355"/>
          </a:xfrm>
          <a:prstGeom prst="rect">
            <a:avLst/>
          </a:prstGeom>
          <a:ln>
            <a:solidFill>
              <a:schemeClr val="tx1"/>
            </a:solidFill>
            <a:prstDash val="solid"/>
          </a:ln>
        </p:spPr>
        <p:txBody>
          <a:bodyPr wrap="square">
            <a:spAutoFit/>
          </a:bodyPr>
          <a:lstStyle/>
          <a:p>
            <a:pPr marL="0" marR="0" lvl="0" indent="0" algn="l" defTabSz="457200" rtl="0" eaLnBrk="0" fontAlgn="base" latinLnBrk="0" hangingPunct="0">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Monthly HTS_POS reported by Circle of Hope to PEPFAR before (October 2017 – February 2018) and after (March 2018 – March 2019) the introduction of community posts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05657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637" y="21249"/>
            <a:ext cx="32480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Calibri Light" panose="020F0302020204030204"/>
                <a:ea typeface="+mn-ea"/>
                <a:cs typeface="+mn-cs"/>
              </a:rPr>
              <a:t>THE OUTCOMES</a:t>
            </a:r>
          </a:p>
        </p:txBody>
      </p:sp>
      <p:sp>
        <p:nvSpPr>
          <p:cNvPr id="9" name="TextBox 8"/>
          <p:cNvSpPr txBox="1"/>
          <p:nvPr/>
        </p:nvSpPr>
        <p:spPr>
          <a:xfrm>
            <a:off x="401851" y="1514100"/>
            <a:ext cx="5557636"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After COH implemented Community Posts, there was a immediate and sustained increase in case identification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Light" panose="020F0302020204030204"/>
                <a:ea typeface="+mn-ea"/>
                <a:cs typeface="+mn-cs"/>
              </a:rPr>
              <a:t>Unprecedented yield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 this program found more HIV positive individuals then any other strategy before COH.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Nearly all those who were identified as HIV positive were linked to HIV treatment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7672" t="-1" r="31555" b="2877"/>
          <a:stretch/>
        </p:blipFill>
        <p:spPr>
          <a:xfrm>
            <a:off x="6568499" y="1909516"/>
            <a:ext cx="5088217" cy="2970813"/>
          </a:xfrm>
          <a:prstGeom prst="rect">
            <a:avLst/>
          </a:prstGeom>
        </p:spPr>
      </p:pic>
    </p:spTree>
    <p:extLst>
      <p:ext uri="{BB962C8B-B14F-4D97-AF65-F5344CB8AC3E}">
        <p14:creationId xmlns:p14="http://schemas.microsoft.com/office/powerpoint/2010/main" val="3814048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49522" y="139861"/>
            <a:ext cx="10515600" cy="3717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Zimbabwe: Community Adolescent Treatment Solution (CATS)</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9" name="Title 1"/>
          <p:cNvSpPr txBox="1">
            <a:spLocks/>
          </p:cNvSpPr>
          <p:nvPr/>
        </p:nvSpPr>
        <p:spPr>
          <a:xfrm>
            <a:off x="6196366" y="1081099"/>
            <a:ext cx="5891462" cy="4567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10" name="TextBox 9"/>
          <p:cNvSpPr txBox="1"/>
          <p:nvPr/>
        </p:nvSpPr>
        <p:spPr>
          <a:xfrm>
            <a:off x="0" y="6529251"/>
            <a:ext cx="12192000" cy="657497"/>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51362" y="1532297"/>
            <a:ext cx="6535838"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This program provides tailored care for children, adolescents and young people living with HIV (YLHIV) -  aged 6–24 years. CATS offers a comprehensive range of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CATS facilitators act as positive role models to strengthen existing networks of social protection.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Monthly community-based support groups facilitate learning, confidence building, and socializing. Community outreach teams provide more advanced care in the homes of YLHIV.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Centers provide safe spaces for clinical and social services, linking adolescents to other forms of assistance, while educating individuals on sexual and reproductive health and life skills.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403" y="1964311"/>
            <a:ext cx="4205457" cy="2801073"/>
          </a:xfrm>
          <a:prstGeom prst="rect">
            <a:avLst/>
          </a:prstGeom>
        </p:spPr>
      </p:pic>
    </p:spTree>
    <p:extLst>
      <p:ext uri="{BB962C8B-B14F-4D97-AF65-F5344CB8AC3E}">
        <p14:creationId xmlns:p14="http://schemas.microsoft.com/office/powerpoint/2010/main" val="2629389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8741" y="269047"/>
            <a:ext cx="10515600" cy="3717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Kenya: Operation Triple Zero</a:t>
            </a:r>
            <a:endParaRPr kumimoji="0" 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54" y="1879204"/>
            <a:ext cx="5518275" cy="3329403"/>
          </a:xfrm>
          <a:prstGeom prst="rect">
            <a:avLst/>
          </a:prstGeom>
        </p:spPr>
      </p:pic>
      <p:sp>
        <p:nvSpPr>
          <p:cNvPr id="9" name="Title 1"/>
          <p:cNvSpPr txBox="1">
            <a:spLocks/>
          </p:cNvSpPr>
          <p:nvPr/>
        </p:nvSpPr>
        <p:spPr>
          <a:xfrm>
            <a:off x="6196366" y="1081099"/>
            <a:ext cx="5891462" cy="45674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Operation Triple Zero engages adolescent and young people living with HIV by promoting a responsive service delivery model. </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Operation Triple Zero clubs offer a comprehensive HIV treatment literacy package, empowering members to take charge of their health, take control of their decisions, receive support from fellow peers, and identify with peers who are doing well.</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They commit to a simple treatment goal of achieving </a:t>
            </a:r>
            <a:r>
              <a:rPr kumimoji="0" lang="en-US" sz="2400" b="0" i="0" u="none" strike="noStrike" kern="1200" cap="none" spc="0" normalizeH="0" baseline="0" noProof="0" dirty="0">
                <a:ln>
                  <a:noFill/>
                </a:ln>
                <a:solidFill>
                  <a:srgbClr val="FF0000"/>
                </a:solidFill>
                <a:effectLst/>
                <a:uLnTx/>
                <a:uFillTx/>
                <a:latin typeface="Calibri Light" panose="020F0302020204030204"/>
                <a:ea typeface="+mj-ea"/>
                <a:cs typeface="+mj-cs"/>
              </a:rPr>
              <a:t>“three zeroes”: zero missed appointments, zero missed drugs/medications, and zero viral load (VL).</a:t>
            </a: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a:t>
            </a:r>
          </a:p>
        </p:txBody>
      </p:sp>
      <p:sp>
        <p:nvSpPr>
          <p:cNvPr id="10" name="TextBox 9"/>
          <p:cNvSpPr txBox="1"/>
          <p:nvPr/>
        </p:nvSpPr>
        <p:spPr>
          <a:xfrm>
            <a:off x="0" y="6529251"/>
            <a:ext cx="12192000" cy="657497"/>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79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638300"/>
            <a:ext cx="6858000" cy="1790700"/>
          </a:xfrm>
        </p:spPr>
        <p:txBody>
          <a:bodyPr>
            <a:normAutofit fontScale="90000"/>
          </a:bodyPr>
          <a:lstStyle/>
          <a:p>
            <a:r>
              <a:rPr lang="en-US" b="1" dirty="0" err="1">
                <a:solidFill>
                  <a:schemeClr val="accent1">
                    <a:lumMod val="50000"/>
                  </a:schemeClr>
                </a:solidFill>
              </a:rPr>
              <a:t>Eswatini</a:t>
            </a:r>
            <a:r>
              <a:rPr lang="en-US" b="1" dirty="0">
                <a:solidFill>
                  <a:schemeClr val="accent1">
                    <a:lumMod val="50000"/>
                  </a:schemeClr>
                </a:solidFill>
              </a:rPr>
              <a:t> – Promising Model to be evaluated in FY2020</a:t>
            </a:r>
          </a:p>
        </p:txBody>
      </p:sp>
      <p:sp>
        <p:nvSpPr>
          <p:cNvPr id="4" name="Subtitle 3"/>
          <p:cNvSpPr>
            <a:spLocks noGrp="1"/>
          </p:cNvSpPr>
          <p:nvPr>
            <p:ph type="subTitle" idx="1"/>
          </p:nvPr>
        </p:nvSpPr>
        <p:spPr>
          <a:xfrm>
            <a:off x="2667000" y="4142678"/>
            <a:ext cx="6858000" cy="1655762"/>
          </a:xfrm>
        </p:spPr>
        <p:txBody>
          <a:bodyPr>
            <a:normAutofit fontScale="92500"/>
          </a:bodyPr>
          <a:lstStyle/>
          <a:p>
            <a:r>
              <a:rPr lang="en-US" sz="2700" dirty="0">
                <a:solidFill>
                  <a:schemeClr val="accent5">
                    <a:lumMod val="50000"/>
                  </a:schemeClr>
                </a:solidFill>
              </a:rPr>
              <a:t>Analyzing distribution of HIV self-tests through existing FBO Mother Body and inter-faith structures to enhance HIV case-finding, care, treatment, adherence, and prevention</a:t>
            </a:r>
          </a:p>
        </p:txBody>
      </p:sp>
    </p:spTree>
    <p:extLst>
      <p:ext uri="{BB962C8B-B14F-4D97-AF65-F5344CB8AC3E}">
        <p14:creationId xmlns:p14="http://schemas.microsoft.com/office/powerpoint/2010/main" val="95653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body" sz="quarter" idx="13"/>
          </p:nvPr>
        </p:nvSpPr>
        <p:spPr>
          <a:xfrm>
            <a:off x="873301" y="1625312"/>
            <a:ext cx="7045325" cy="4351337"/>
          </a:xfrm>
        </p:spPr>
        <p:txBody>
          <a:bodyPr>
            <a:noAutofit/>
          </a:bodyPr>
          <a:lstStyle/>
          <a:p>
            <a:pPr marL="0" indent="0">
              <a:buSzPct val="50000"/>
              <a:buNone/>
            </a:pPr>
            <a:r>
              <a:rPr lang="en-US" altLang="en-US" sz="4000" dirty="0">
                <a:solidFill>
                  <a:schemeClr val="tx1"/>
                </a:solidFill>
                <a:latin typeface="+mj-lt"/>
              </a:rPr>
              <a:t>HIV (Human Immunodeficiency Virus) is a virus that attacks the cells that help the body fight infections. This then, makes it easier for a person to get sick from infections and diseases.</a:t>
            </a:r>
          </a:p>
        </p:txBody>
      </p:sp>
      <p:sp>
        <p:nvSpPr>
          <p:cNvPr id="4" name="Slide Number Placeholder 3"/>
          <p:cNvSpPr>
            <a:spLocks noGrp="1"/>
          </p:cNvSpPr>
          <p:nvPr>
            <p:ph type="sldNum" sz="quarter" idx="4294967295"/>
          </p:nvPr>
        </p:nvSpPr>
        <p:spPr>
          <a:xfrm>
            <a:off x="0" y="6356350"/>
            <a:ext cx="2743200" cy="365125"/>
          </a:xfrm>
        </p:spPr>
        <p:txBody>
          <a:bodyPr/>
          <a:lstStyle/>
          <a:p>
            <a:pPr>
              <a:defRPr/>
            </a:pPr>
            <a:fld id="{A2B4460D-6B8A-4915-827D-31A39C692053}" type="slidenum">
              <a:rPr lang="en-US" altLang="en-US"/>
              <a:pPr>
                <a:defRPr/>
              </a:pPr>
              <a:t>7</a:t>
            </a:fld>
            <a:endParaRPr lang="en-US" altLang="en-US" dirty="0"/>
          </a:p>
        </p:txBody>
      </p:sp>
      <p:sp>
        <p:nvSpPr>
          <p:cNvPr id="9219" name="Rectangle 2"/>
          <p:cNvSpPr>
            <a:spLocks noGrp="1" noChangeArrowheads="1"/>
          </p:cNvSpPr>
          <p:nvPr>
            <p:ph type="title" idx="4294967295"/>
          </p:nvPr>
        </p:nvSpPr>
        <p:spPr>
          <a:xfrm>
            <a:off x="304800" y="28719"/>
            <a:ext cx="10515600" cy="1325563"/>
          </a:xfrm>
          <a:prstGeom prst="rect">
            <a:avLst/>
          </a:prstGeom>
        </p:spPr>
        <p:txBody>
          <a:bodyPr/>
          <a:lstStyle/>
          <a:p>
            <a:pPr eaLnBrk="1" hangingPunct="1"/>
            <a:r>
              <a:rPr lang="en-US" altLang="en-US" b="1" dirty="0">
                <a:solidFill>
                  <a:schemeClr val="bg1"/>
                </a:solidFill>
              </a:rPr>
              <a:t>What is HIV?</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486" r="22839"/>
          <a:stretch/>
        </p:blipFill>
        <p:spPr>
          <a:xfrm>
            <a:off x="7796037" y="881351"/>
            <a:ext cx="2664823" cy="4564427"/>
          </a:xfrm>
          <a:prstGeom prst="rect">
            <a:avLst/>
          </a:prstGeom>
        </p:spPr>
      </p:pic>
      <p:sp>
        <p:nvSpPr>
          <p:cNvPr id="20" name="Explosion 2 19"/>
          <p:cNvSpPr/>
          <p:nvPr/>
        </p:nvSpPr>
        <p:spPr>
          <a:xfrm>
            <a:off x="8931830" y="2630438"/>
            <a:ext cx="196618" cy="214867"/>
          </a:xfrm>
          <a:prstGeom prst="irregularSeal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Explosion 2 22"/>
          <p:cNvSpPr/>
          <p:nvPr/>
        </p:nvSpPr>
        <p:spPr>
          <a:xfrm>
            <a:off x="9302250" y="2999951"/>
            <a:ext cx="271542" cy="346846"/>
          </a:xfrm>
          <a:prstGeom prst="irregularSeal2">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3646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85" y="471685"/>
            <a:ext cx="10693973" cy="1325563"/>
          </a:xfrm>
        </p:spPr>
        <p:txBody>
          <a:bodyPr>
            <a:normAutofit/>
          </a:bodyPr>
          <a:lstStyle/>
          <a:p>
            <a:r>
              <a:rPr lang="en-US" sz="3500" b="1" dirty="0">
                <a:solidFill>
                  <a:srgbClr val="FF0000"/>
                </a:solidFill>
              </a:rPr>
              <a:t>Phases of the program and evaluation, </a:t>
            </a:r>
            <a:r>
              <a:rPr lang="en-US" sz="3500" b="1" dirty="0" err="1">
                <a:solidFill>
                  <a:srgbClr val="FF0000"/>
                </a:solidFill>
              </a:rPr>
              <a:t>Eswatini</a:t>
            </a:r>
            <a:endParaRPr lang="en-US" sz="3500" b="1" dirty="0">
              <a:solidFill>
                <a:srgbClr val="FF0000"/>
              </a:solidFill>
            </a:endParaRPr>
          </a:p>
        </p:txBody>
      </p:sp>
      <p:sp>
        <p:nvSpPr>
          <p:cNvPr id="3" name="Content Placeholder 2"/>
          <p:cNvSpPr>
            <a:spLocks noGrp="1"/>
          </p:cNvSpPr>
          <p:nvPr>
            <p:ph idx="1"/>
          </p:nvPr>
        </p:nvSpPr>
        <p:spPr>
          <a:xfrm>
            <a:off x="380578" y="1797248"/>
            <a:ext cx="5985076" cy="3263504"/>
          </a:xfrm>
        </p:spPr>
        <p:txBody>
          <a:bodyPr>
            <a:noAutofit/>
          </a:bodyPr>
          <a:lstStyle/>
          <a:p>
            <a:r>
              <a:rPr lang="en-US" sz="1800" b="1" u="sng" dirty="0"/>
              <a:t>PHASE 1</a:t>
            </a:r>
            <a:r>
              <a:rPr lang="en-US" sz="1800" b="1" dirty="0"/>
              <a:t>:</a:t>
            </a:r>
            <a:r>
              <a:rPr lang="en-US" sz="1800" dirty="0"/>
              <a:t> Train  </a:t>
            </a:r>
          </a:p>
          <a:p>
            <a:pPr lvl="1"/>
            <a:r>
              <a:rPr lang="en-US" sz="1800" dirty="0"/>
              <a:t>Faith leaders in Messages of Hope and targeted HIVST kit distribution</a:t>
            </a:r>
          </a:p>
          <a:p>
            <a:pPr lvl="1"/>
            <a:r>
              <a:rPr lang="en-US" sz="1800" dirty="0"/>
              <a:t>Expert clients and community health workers within faith communities on Messages of Hope, case finding, linkage, retention, data collection</a:t>
            </a:r>
          </a:p>
          <a:p>
            <a:r>
              <a:rPr lang="en-US" sz="1800" b="1" u="sng" dirty="0"/>
              <a:t>PHASE 2</a:t>
            </a:r>
            <a:r>
              <a:rPr lang="en-US" sz="1800" b="1" dirty="0"/>
              <a:t>:</a:t>
            </a:r>
            <a:r>
              <a:rPr lang="en-US" sz="1800" dirty="0"/>
              <a:t> </a:t>
            </a:r>
            <a:r>
              <a:rPr lang="en-US" sz="1800" dirty="0" err="1"/>
              <a:t>DisseminateMessages</a:t>
            </a:r>
            <a:r>
              <a:rPr lang="en-US" sz="1800" dirty="0"/>
              <a:t> &amp; HIVST kits </a:t>
            </a:r>
          </a:p>
          <a:p>
            <a:pPr lvl="1"/>
            <a:r>
              <a:rPr lang="en-US" sz="1800" dirty="0"/>
              <a:t>Messages of hope in talks for congregation and interest groups; and</a:t>
            </a:r>
          </a:p>
          <a:p>
            <a:pPr lvl="1"/>
            <a:r>
              <a:rPr lang="en-US" sz="1800" dirty="0"/>
              <a:t>HIVST kits to participants in faith community activities</a:t>
            </a:r>
          </a:p>
          <a:p>
            <a:r>
              <a:rPr lang="en-US" sz="1800" b="1" u="sng" dirty="0"/>
              <a:t>PHASE 3</a:t>
            </a:r>
            <a:r>
              <a:rPr lang="en-US" sz="1800" b="1" dirty="0"/>
              <a:t>:</a:t>
            </a:r>
            <a:r>
              <a:rPr lang="en-US" sz="1800" dirty="0"/>
              <a:t> Posttest ecological evaluation of MER &amp; program indicators, compared to baseline values </a:t>
            </a:r>
          </a:p>
          <a:p>
            <a:endParaRPr lang="en-US" sz="1800" dirty="0"/>
          </a:p>
        </p:txBody>
      </p:sp>
      <p:pic>
        <p:nvPicPr>
          <p:cNvPr id="4" name="Picture 3"/>
          <p:cNvPicPr>
            <a:picLocks noChangeAspect="1"/>
          </p:cNvPicPr>
          <p:nvPr/>
        </p:nvPicPr>
        <p:blipFill rotWithShape="1">
          <a:blip r:embed="rId2"/>
          <a:srcRect l="10748" r="14896"/>
          <a:stretch/>
        </p:blipFill>
        <p:spPr>
          <a:xfrm>
            <a:off x="6597570" y="1516284"/>
            <a:ext cx="4780344" cy="4340998"/>
          </a:xfrm>
          <a:prstGeom prst="rect">
            <a:avLst/>
          </a:prstGeom>
        </p:spPr>
      </p:pic>
    </p:spTree>
    <p:extLst>
      <p:ext uri="{BB962C8B-B14F-4D97-AF65-F5344CB8AC3E}">
        <p14:creationId xmlns:p14="http://schemas.microsoft.com/office/powerpoint/2010/main" val="22819439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641" y="365127"/>
            <a:ext cx="9491240" cy="1325563"/>
          </a:xfrm>
        </p:spPr>
        <p:txBody>
          <a:bodyPr>
            <a:noAutofit/>
          </a:bodyPr>
          <a:lstStyle/>
          <a:p>
            <a:r>
              <a:rPr lang="en-US" sz="2000" b="1" dirty="0" err="1">
                <a:solidFill>
                  <a:srgbClr val="FF0000"/>
                </a:solidFill>
              </a:rPr>
              <a:t>Eswatini</a:t>
            </a:r>
            <a:r>
              <a:rPr lang="en-US" sz="2000" b="1" dirty="0">
                <a:solidFill>
                  <a:srgbClr val="FF0000"/>
                </a:solidFill>
              </a:rPr>
              <a:t>-specific sources to monitor referrals to facilities of those using self-tests (positives- confirmation and ARV initiation; negatives- </a:t>
            </a:r>
            <a:r>
              <a:rPr lang="en-US" sz="2000" b="1" dirty="0" err="1">
                <a:solidFill>
                  <a:srgbClr val="FF0000"/>
                </a:solidFill>
              </a:rPr>
              <a:t>PrEP</a:t>
            </a:r>
            <a:r>
              <a:rPr lang="en-US" sz="2000" b="1" dirty="0">
                <a:solidFill>
                  <a:srgbClr val="FF0000"/>
                </a:solidFill>
              </a:rPr>
              <a:t>/VMMC) </a:t>
            </a:r>
          </a:p>
        </p:txBody>
      </p:sp>
      <p:sp>
        <p:nvSpPr>
          <p:cNvPr id="3" name="Content Placeholder 2"/>
          <p:cNvSpPr>
            <a:spLocks noGrp="1"/>
          </p:cNvSpPr>
          <p:nvPr>
            <p:ph idx="1"/>
          </p:nvPr>
        </p:nvSpPr>
        <p:spPr>
          <a:xfrm>
            <a:off x="1261641" y="1213624"/>
            <a:ext cx="9688010" cy="3263504"/>
          </a:xfrm>
        </p:spPr>
        <p:txBody>
          <a:bodyPr>
            <a:noAutofit/>
          </a:bodyPr>
          <a:lstStyle/>
          <a:p>
            <a:pPr lvl="0"/>
            <a:r>
              <a:rPr lang="en-US" sz="2400" b="1" u="sng" dirty="0"/>
              <a:t>Added to national program activities</a:t>
            </a:r>
            <a:r>
              <a:rPr lang="en-US" sz="2400" dirty="0"/>
              <a:t>:</a:t>
            </a:r>
          </a:p>
          <a:p>
            <a:pPr lvl="1"/>
            <a:r>
              <a:rPr lang="en-US" sz="2400" i="1" dirty="0"/>
              <a:t>HTS Register </a:t>
            </a:r>
            <a:r>
              <a:rPr lang="en-US" sz="2400" dirty="0"/>
              <a:t>- added a FBO-specific question to the national HTS register</a:t>
            </a:r>
          </a:p>
          <a:p>
            <a:pPr lvl="1"/>
            <a:r>
              <a:rPr lang="en-US" sz="2400" i="1" dirty="0"/>
              <a:t>Custom reporting tool</a:t>
            </a:r>
            <a:r>
              <a:rPr lang="en-US" sz="2400" dirty="0"/>
              <a:t> for Expert Client (ECs)/</a:t>
            </a:r>
            <a:r>
              <a:rPr lang="en-ZA" sz="2400" dirty="0"/>
              <a:t>community health worker -</a:t>
            </a:r>
            <a:r>
              <a:rPr lang="en-US" sz="2400" dirty="0"/>
              <a:t>Intake form will capture distribution, linkage, and retention, for use by denomination specific EC/community health worker</a:t>
            </a:r>
          </a:p>
          <a:p>
            <a:pPr lvl="0"/>
            <a:r>
              <a:rPr lang="en-US" sz="2400" b="1" u="sng" dirty="0"/>
              <a:t>Under consideration</a:t>
            </a:r>
            <a:r>
              <a:rPr lang="en-US" sz="2400" dirty="0"/>
              <a:t>: </a:t>
            </a:r>
          </a:p>
          <a:p>
            <a:pPr lvl="1"/>
            <a:r>
              <a:rPr lang="en-US" sz="2400" i="1" dirty="0"/>
              <a:t>SMS or WhatsApp messaging </a:t>
            </a:r>
            <a:r>
              <a:rPr lang="en-US" sz="2400" dirty="0"/>
              <a:t>as part of the communication strategy, including national toll-free line (hotline)</a:t>
            </a:r>
          </a:p>
          <a:p>
            <a:pPr lvl="1"/>
            <a:r>
              <a:rPr lang="en-US" sz="2400" i="1" dirty="0"/>
              <a:t>Development of an FBO sticker to paste on HIVST kits </a:t>
            </a:r>
            <a:r>
              <a:rPr lang="en-US" sz="2400" dirty="0"/>
              <a:t>with information for reporting during confirmatory testing</a:t>
            </a:r>
          </a:p>
        </p:txBody>
      </p:sp>
    </p:spTree>
    <p:extLst>
      <p:ext uri="{BB962C8B-B14F-4D97-AF65-F5344CB8AC3E}">
        <p14:creationId xmlns:p14="http://schemas.microsoft.com/office/powerpoint/2010/main" val="2092632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862"/>
            <a:ext cx="10515600" cy="1325563"/>
          </a:xfrm>
        </p:spPr>
        <p:txBody>
          <a:bodyPr/>
          <a:lstStyle/>
          <a:p>
            <a:r>
              <a:rPr lang="en-US" dirty="0"/>
              <a:t>Content References</a:t>
            </a:r>
          </a:p>
        </p:txBody>
      </p:sp>
      <p:sp>
        <p:nvSpPr>
          <p:cNvPr id="3" name="Content Placeholder 2"/>
          <p:cNvSpPr>
            <a:spLocks noGrp="1"/>
          </p:cNvSpPr>
          <p:nvPr>
            <p:ph idx="1"/>
          </p:nvPr>
        </p:nvSpPr>
        <p:spPr>
          <a:xfrm>
            <a:off x="838200" y="1091698"/>
            <a:ext cx="10515600" cy="5477543"/>
          </a:xfrm>
        </p:spPr>
        <p:txBody>
          <a:bodyPr>
            <a:normAutofit fontScale="62500" lnSpcReduction="20000"/>
          </a:bodyPr>
          <a:lstStyle/>
          <a:p>
            <a:r>
              <a:rPr lang="en-US" sz="1600" dirty="0">
                <a:latin typeface="+mj-lt"/>
              </a:rPr>
              <a:t>Avert. (2019) HIV and AIDS in Zambia. Retreived from:https://www.avert.org/professionals/hiv-around-world/sub-saharan-africa/zambia</a:t>
            </a:r>
          </a:p>
          <a:p>
            <a:r>
              <a:rPr lang="en-US" sz="1600" dirty="0">
                <a:latin typeface="+mj-lt"/>
              </a:rPr>
              <a:t>Camlin, C. S., Ssemmondo, E., Chamie, G., El Ayadi, A. M., Kwarisiima, D., Sang, N., ... &amp; Bukusi, E. A. (2016). Men “missing” from population-based HIV testing: insights from qualitative research. </a:t>
            </a:r>
            <a:r>
              <a:rPr lang="en-US" sz="1600" i="1" dirty="0">
                <a:latin typeface="+mj-lt"/>
              </a:rPr>
              <a:t>AIDS care</a:t>
            </a:r>
            <a:r>
              <a:rPr lang="en-US" sz="1600" dirty="0">
                <a:latin typeface="+mj-lt"/>
              </a:rPr>
              <a:t>, </a:t>
            </a:r>
            <a:r>
              <a:rPr lang="en-US" sz="1600" i="1" dirty="0">
                <a:latin typeface="+mj-lt"/>
              </a:rPr>
              <a:t>28</a:t>
            </a:r>
            <a:r>
              <a:rPr lang="en-US" sz="1600" dirty="0">
                <a:latin typeface="+mj-lt"/>
              </a:rPr>
              <a:t>(sup3), 67-73.</a:t>
            </a:r>
          </a:p>
          <a:p>
            <a:r>
              <a:rPr lang="en-US" sz="1600" dirty="0">
                <a:latin typeface="+mj-lt"/>
              </a:rPr>
              <a:t>Centers for Disease Control and Prevention (2019) U=U Empowering People Living with HIV to Achieve and Maintain in Viral Suppression. Retrieved directly from author.</a:t>
            </a:r>
          </a:p>
          <a:p>
            <a:r>
              <a:rPr lang="en-US" sz="1600" dirty="0">
                <a:latin typeface="+mj-lt"/>
              </a:rPr>
              <a:t>Centers for Disease Control and Prevention (2019) HIV/AIDS: Home Tests. Retrieved from: https://www.cdc.gov/hiv/testing/hometests.html</a:t>
            </a:r>
          </a:p>
          <a:p>
            <a:r>
              <a:rPr lang="en-US" sz="1600" dirty="0">
                <a:latin typeface="+mj-lt"/>
              </a:rPr>
              <a:t>Gbadamosi, S. O., Itanyi, I. U., Menson, W. N. A., Olawepo, J. O., Bruno, T., Ogidi, A. G., ... &amp; Ezeanolue, E. E. (2019). Targeted HIV testing for male partners of HIV-positive pregnant women in a high prevalence setting in Nigeria. </a:t>
            </a:r>
            <a:r>
              <a:rPr lang="en-US" sz="1600" i="1" dirty="0">
                <a:latin typeface="+mj-lt"/>
              </a:rPr>
              <a:t>PloS one</a:t>
            </a:r>
            <a:r>
              <a:rPr lang="en-US" sz="1600" dirty="0">
                <a:latin typeface="+mj-lt"/>
              </a:rPr>
              <a:t>, </a:t>
            </a:r>
            <a:r>
              <a:rPr lang="en-US" sz="1600" i="1" dirty="0">
                <a:latin typeface="+mj-lt"/>
              </a:rPr>
              <a:t>14</a:t>
            </a:r>
            <a:r>
              <a:rPr lang="en-US" sz="1600" dirty="0">
                <a:latin typeface="+mj-lt"/>
              </a:rPr>
              <a:t>(1), e0211022. Website: </a:t>
            </a:r>
            <a:r>
              <a:rPr lang="en-US" sz="1600" dirty="0">
                <a:latin typeface="+mj-lt"/>
                <a:hlinkClick r:id="rId3"/>
              </a:rPr>
              <a:t>https://journals.plos.org/plosone/article?id=10.1371/journal.pone.0211022</a:t>
            </a:r>
            <a:endParaRPr lang="en-US" sz="1600" dirty="0">
              <a:latin typeface="+mj-lt"/>
            </a:endParaRPr>
          </a:p>
          <a:p>
            <a:r>
              <a:rPr lang="en-US" sz="1600" dirty="0">
                <a:latin typeface="+mj-lt"/>
              </a:rPr>
              <a:t>Grillo, M.P. </a:t>
            </a:r>
            <a:r>
              <a:rPr lang="en-US" altLang="en-US" sz="1600" dirty="0">
                <a:latin typeface="+mj-lt"/>
                <a:ea typeface="ＭＳ Ｐゴシック" panose="020B0600070205080204" pitchFamily="34" charset="-128"/>
              </a:rPr>
              <a:t>San Diego State University</a:t>
            </a:r>
            <a:r>
              <a:rPr lang="en-US" sz="1600" dirty="0">
                <a:latin typeface="+mj-lt"/>
              </a:rPr>
              <a:t> (2018</a:t>
            </a:r>
            <a:r>
              <a:rPr lang="en-US" sz="1600" i="1" dirty="0">
                <a:latin typeface="+mj-lt"/>
              </a:rPr>
              <a:t>) </a:t>
            </a:r>
            <a:r>
              <a:rPr lang="en-US" altLang="en-US" sz="1600" i="1" dirty="0">
                <a:latin typeface="+mj-lt"/>
                <a:ea typeface="ＭＳ Ｐゴシック" panose="020B0600070205080204" pitchFamily="34" charset="-128"/>
              </a:rPr>
              <a:t>HIV Infection Transmission, Virology, Pathogenesis, and Immunology</a:t>
            </a:r>
            <a:r>
              <a:rPr lang="en-US" altLang="en-US" sz="1600" dirty="0">
                <a:latin typeface="+mj-lt"/>
                <a:ea typeface="ＭＳ Ｐゴシック" panose="020B0600070205080204" pitchFamily="34" charset="-128"/>
              </a:rPr>
              <a:t>. [PowerPoint slides] </a:t>
            </a:r>
          </a:p>
          <a:p>
            <a:r>
              <a:rPr lang="en-US" sz="1600" dirty="0">
                <a:latin typeface="+mj-lt"/>
                <a:ea typeface="ＭＳ Ｐゴシック" panose="020B0600070205080204" pitchFamily="34" charset="-128"/>
              </a:rPr>
              <a:t>Hillis, S. Centers for Disease Control and Prevention (2019) </a:t>
            </a:r>
            <a:r>
              <a:rPr lang="en-US" sz="1600" i="1" dirty="0">
                <a:latin typeface="+mj-lt"/>
                <a:ea typeface="ＭＳ Ｐゴシック" panose="020B0600070205080204" pitchFamily="34" charset="-128"/>
              </a:rPr>
              <a:t>Engaging Faith Communities to Find Men and Children: Messages of Hope for Men and Children Tool. </a:t>
            </a:r>
            <a:r>
              <a:rPr lang="en-US" sz="1600" dirty="0">
                <a:latin typeface="+mj-lt"/>
                <a:ea typeface="ＭＳ Ｐゴシック" panose="020B0600070205080204" pitchFamily="34" charset="-128"/>
              </a:rPr>
              <a:t>[PowerPoint slides]. Retrieved directly from author.</a:t>
            </a:r>
          </a:p>
          <a:p>
            <a:r>
              <a:rPr lang="en-US" sz="1600" dirty="0">
                <a:latin typeface="+mj-lt"/>
                <a:ea typeface="ＭＳ Ｐゴシック" panose="020B0600070205080204" pitchFamily="34" charset="-128"/>
              </a:rPr>
              <a:t>Hillis, S. Centers for Disease Control and Prevention (2019) </a:t>
            </a:r>
            <a:r>
              <a:rPr lang="en-US" sz="1600" i="1" dirty="0">
                <a:latin typeface="+mj-lt"/>
                <a:ea typeface="ＭＳ Ｐゴシック" panose="020B0600070205080204" pitchFamily="34" charset="-128"/>
              </a:rPr>
              <a:t>Overview of HIV Infection </a:t>
            </a:r>
            <a:r>
              <a:rPr lang="en-US" sz="1600" dirty="0">
                <a:latin typeface="+mj-lt"/>
                <a:ea typeface="ＭＳ Ｐゴシック" panose="020B0600070205080204" pitchFamily="34" charset="-128"/>
              </a:rPr>
              <a:t>[PowerPoint slides]. Retrieved directly from author.</a:t>
            </a:r>
          </a:p>
          <a:p>
            <a:r>
              <a:rPr lang="en-US" sz="1600" dirty="0">
                <a:latin typeface="+mj-lt"/>
                <a:ea typeface="ＭＳ Ｐゴシック" panose="020B0600070205080204" pitchFamily="34" charset="-128"/>
              </a:rPr>
              <a:t>International AIDS Society (2017) </a:t>
            </a:r>
            <a:r>
              <a:rPr lang="en-US" sz="1600" i="1" dirty="0">
                <a:latin typeface="+mj-lt"/>
                <a:ea typeface="ＭＳ Ｐゴシック" panose="020B0600070205080204" pitchFamily="34" charset="-128"/>
              </a:rPr>
              <a:t>International Framework for ART Delivery </a:t>
            </a:r>
            <a:r>
              <a:rPr lang="en-US" sz="1600" dirty="0">
                <a:latin typeface="+mj-lt"/>
                <a:ea typeface="ＭＳ Ｐゴシック" panose="020B0600070205080204" pitchFamily="34" charset="-128"/>
              </a:rPr>
              <a:t>Retrieved from: </a:t>
            </a:r>
            <a:r>
              <a:rPr lang="en-US" sz="1600" dirty="0">
                <a:latin typeface="+mj-lt"/>
                <a:hlinkClick r:id="rId4"/>
              </a:rPr>
              <a:t>http://www.differentiatedcare.org/Guidance</a:t>
            </a:r>
            <a:endParaRPr lang="en-US" sz="1600" dirty="0">
              <a:latin typeface="+mj-lt"/>
            </a:endParaRPr>
          </a:p>
          <a:p>
            <a:r>
              <a:rPr lang="en-US" sz="1600" dirty="0">
                <a:latin typeface="+mj-lt"/>
              </a:rPr>
              <a:t>Johnson, C., Medley, A., Wong, V., Gross, J., Grillo, M. (2019) Partner and Family-Based Index Case Testing </a:t>
            </a:r>
            <a:r>
              <a:rPr lang="en-US" sz="1600" i="1" dirty="0">
                <a:latin typeface="+mj-lt"/>
              </a:rPr>
              <a:t>Standard Operating Procedure </a:t>
            </a:r>
            <a:r>
              <a:rPr lang="en-US" sz="1600" dirty="0">
                <a:latin typeface="+mj-lt"/>
              </a:rPr>
              <a:t>Retrieved from: </a:t>
            </a:r>
            <a:r>
              <a:rPr lang="en-US" sz="1600" dirty="0">
                <a:latin typeface="+mj-lt"/>
                <a:hlinkClick r:id="rId5"/>
              </a:rPr>
              <a:t>https://static1.squarespace.com/static/5a29b53af9a61e9d04a1cb10/t/5bcf3f4324a69482bb98d34f/1540308814679/Index+Testing+SOP+slides+_v12+October+10+2018.pdf</a:t>
            </a:r>
            <a:endParaRPr lang="en-US" sz="1600" dirty="0">
              <a:latin typeface="+mj-lt"/>
            </a:endParaRPr>
          </a:p>
          <a:p>
            <a:r>
              <a:rPr lang="en-US" sz="1600" dirty="0">
                <a:latin typeface="+mj-lt"/>
                <a:hlinkClick r:id="rId6"/>
              </a:rPr>
              <a:t>Operation Triple Zero: Empowering Adolescents and Young People Living with HIV to Take Control of Their Health in Kenya</a:t>
            </a:r>
            <a:r>
              <a:rPr lang="en-US" sz="1600" dirty="0">
                <a:latin typeface="+mj-lt"/>
              </a:rPr>
              <a:t>. (November, 2018) PEPFAR Solutions Platform. Retrieved from: </a:t>
            </a:r>
            <a:r>
              <a:rPr lang="en-US" sz="1600" dirty="0">
                <a:latin typeface="+mj-lt"/>
                <a:hlinkClick r:id="rId6"/>
              </a:rPr>
              <a:t>https://www.pepfarsolutions.org/solutions/2018/10/30/operation-triple-zero-empowering-adolescents-and-young-people-living-with-hiv-to-take-control-of-their-own-health?rq=Operation%20Triple%20Zero</a:t>
            </a:r>
            <a:endParaRPr lang="en-US" sz="1600" dirty="0">
              <a:latin typeface="+mj-lt"/>
            </a:endParaRPr>
          </a:p>
          <a:p>
            <a:r>
              <a:rPr lang="en-US" sz="1600" dirty="0">
                <a:latin typeface="+mj-lt"/>
              </a:rPr>
              <a:t>Republic of South Africa: Department of Health (2019) </a:t>
            </a:r>
            <a:r>
              <a:rPr lang="en-US" sz="1600" i="1" dirty="0">
                <a:latin typeface="+mj-lt"/>
              </a:rPr>
              <a:t>What is PrEP? </a:t>
            </a:r>
            <a:r>
              <a:rPr lang="en-US" sz="1600" dirty="0">
                <a:latin typeface="+mj-lt"/>
              </a:rPr>
              <a:t>[Online Brochure] Retrieved from: </a:t>
            </a:r>
          </a:p>
          <a:p>
            <a:r>
              <a:rPr lang="en-US" sz="1600" dirty="0">
                <a:latin typeface="+mj-lt"/>
              </a:rPr>
              <a:t>Pathmanathan, I. Centers for Disease Control and Prevention (2018) </a:t>
            </a:r>
            <a:r>
              <a:rPr lang="en-US" sz="1600" i="1" dirty="0">
                <a:latin typeface="+mj-lt"/>
              </a:rPr>
              <a:t>Test and Start</a:t>
            </a:r>
            <a:r>
              <a:rPr lang="en-US" sz="1600" dirty="0">
                <a:latin typeface="+mj-lt"/>
              </a:rPr>
              <a:t>. [PowerPoint slides]</a:t>
            </a:r>
            <a:r>
              <a:rPr lang="en-US" sz="1600" i="1" dirty="0">
                <a:latin typeface="+mj-lt"/>
              </a:rPr>
              <a:t>. </a:t>
            </a:r>
            <a:r>
              <a:rPr lang="en-US" sz="1600" dirty="0">
                <a:latin typeface="+mj-lt"/>
              </a:rPr>
              <a:t>Retrieved directly from author.</a:t>
            </a:r>
          </a:p>
          <a:p>
            <a:r>
              <a:rPr lang="en-US" sz="1600" dirty="0">
                <a:latin typeface="+mj-lt"/>
              </a:rPr>
              <a:t>Pathmanathan, I. Centers for Disease Control and Prevention(2018) </a:t>
            </a:r>
            <a:r>
              <a:rPr lang="en-US" sz="1600" i="1" dirty="0">
                <a:latin typeface="+mj-lt"/>
              </a:rPr>
              <a:t>Same Day and Rapid ART. </a:t>
            </a:r>
            <a:r>
              <a:rPr lang="en-US" sz="1600" dirty="0">
                <a:latin typeface="+mj-lt"/>
              </a:rPr>
              <a:t>[PowerPoint slides]</a:t>
            </a:r>
            <a:r>
              <a:rPr lang="en-US" sz="1600" i="1" dirty="0">
                <a:latin typeface="+mj-lt"/>
              </a:rPr>
              <a:t>. </a:t>
            </a:r>
            <a:r>
              <a:rPr lang="en-US" sz="1600" dirty="0">
                <a:latin typeface="+mj-lt"/>
              </a:rPr>
              <a:t>Retrieved directly from author.</a:t>
            </a:r>
          </a:p>
          <a:p>
            <a:r>
              <a:rPr lang="en-US" sz="1600" dirty="0">
                <a:latin typeface="+mj-lt"/>
              </a:rPr>
              <a:t>PEPFAR (2018, November) </a:t>
            </a:r>
            <a:r>
              <a:rPr lang="en-US" sz="1600" i="1" dirty="0">
                <a:latin typeface="+mj-lt"/>
              </a:rPr>
              <a:t>PEPFAR Latest Global Results. </a:t>
            </a:r>
            <a:r>
              <a:rPr lang="en-US" sz="1600" dirty="0">
                <a:latin typeface="+mj-lt"/>
              </a:rPr>
              <a:t>Retrieved September 3, 2019 from: </a:t>
            </a:r>
            <a:r>
              <a:rPr lang="en-US" sz="1600" dirty="0">
                <a:latin typeface="+mj-lt"/>
                <a:hlinkClick r:id="rId7"/>
              </a:rPr>
              <a:t>https://www.pepfar.gov/documents/organization/287811.pdf</a:t>
            </a:r>
            <a:endParaRPr lang="en-US" sz="1600" dirty="0">
              <a:latin typeface="+mj-lt"/>
            </a:endParaRPr>
          </a:p>
          <a:p>
            <a:r>
              <a:rPr lang="en-US" sz="1600" dirty="0">
                <a:latin typeface="+mj-lt"/>
              </a:rPr>
              <a:t>PEPFAR Solutions Circle of Hope: Using faith-based community outreach posts to increase case-finding, linkage, and retention, in urban and rural settings in Zambia. </a:t>
            </a:r>
            <a:r>
              <a:rPr lang="en-US" sz="1600" dirty="0">
                <a:latin typeface="+mj-lt"/>
                <a:hlinkClick r:id="rId8"/>
              </a:rPr>
              <a:t>https://static1.squarespace.com/static/5a29b53af9a61e9d04a1cb10/t/5d921e29c044835be9269a0d/1569857066369/Circle+of+Hope_long+form_17Sept.pdf</a:t>
            </a:r>
            <a:r>
              <a:rPr lang="en-US" sz="1600" dirty="0">
                <a:latin typeface="+mj-lt"/>
              </a:rPr>
              <a:t> .</a:t>
            </a:r>
          </a:p>
          <a:p>
            <a:r>
              <a:rPr lang="en-US" sz="1600" dirty="0">
                <a:latin typeface="+mj-lt"/>
              </a:rPr>
              <a:t>PEPFAR Solutions. (n.d.) </a:t>
            </a:r>
            <a:r>
              <a:rPr lang="en-US" sz="1600" i="1" dirty="0">
                <a:latin typeface="+mj-lt"/>
              </a:rPr>
              <a:t>Zvandiri: Peer Counseling to Improve Adolescent HIV Care and Support. </a:t>
            </a:r>
            <a:r>
              <a:rPr lang="en-US" sz="1600" dirty="0">
                <a:latin typeface="+mj-lt"/>
              </a:rPr>
              <a:t>Retrieved from: https://static1.squarespace.com/static/5a29b53af9a61e9d04a1cb10/t/5a5a6ca353450a8d5ab40fd7/1515875502345/2.17+-+Zimbabwe+CATS+-+long+form+-+1.13.18.pdf</a:t>
            </a:r>
            <a:br>
              <a:rPr lang="en-US" sz="1600" dirty="0">
                <a:latin typeface="+mj-lt"/>
              </a:rPr>
            </a:br>
            <a:endParaRPr lang="en-US" sz="1600" dirty="0">
              <a:latin typeface="+mj-lt"/>
            </a:endParaRPr>
          </a:p>
          <a:p>
            <a:endParaRPr lang="en-US" sz="1100" dirty="0"/>
          </a:p>
          <a:p>
            <a:pPr marL="0" indent="0">
              <a:buNone/>
            </a:pPr>
            <a:endParaRPr lang="en-US" sz="1100" dirty="0"/>
          </a:p>
        </p:txBody>
      </p:sp>
    </p:spTree>
    <p:extLst>
      <p:ext uri="{BB962C8B-B14F-4D97-AF65-F5344CB8AC3E}">
        <p14:creationId xmlns:p14="http://schemas.microsoft.com/office/powerpoint/2010/main" val="514001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References</a:t>
            </a:r>
          </a:p>
        </p:txBody>
      </p:sp>
      <p:sp>
        <p:nvSpPr>
          <p:cNvPr id="3" name="Content Placeholder 2"/>
          <p:cNvSpPr>
            <a:spLocks noGrp="1"/>
          </p:cNvSpPr>
          <p:nvPr>
            <p:ph idx="1"/>
          </p:nvPr>
        </p:nvSpPr>
        <p:spPr>
          <a:xfrm>
            <a:off x="838200" y="1368425"/>
            <a:ext cx="10515600" cy="4984250"/>
          </a:xfrm>
        </p:spPr>
        <p:txBody>
          <a:bodyPr>
            <a:normAutofit/>
          </a:bodyPr>
          <a:lstStyle/>
          <a:p>
            <a:r>
              <a:rPr lang="en-US" sz="1100" dirty="0">
                <a:latin typeface="+mj-lt"/>
              </a:rPr>
              <a:t>Shah, M. Centers for Disease Control and Prevention. (2019) </a:t>
            </a:r>
            <a:r>
              <a:rPr lang="en-US" sz="1100" i="1" dirty="0">
                <a:latin typeface="+mj-lt"/>
              </a:rPr>
              <a:t>U=U Technical Considerations. </a:t>
            </a:r>
            <a:r>
              <a:rPr lang="en-US" sz="1100" dirty="0">
                <a:latin typeface="+mj-lt"/>
              </a:rPr>
              <a:t>[PowerPoint slides]. Retrieved directly from author.</a:t>
            </a:r>
          </a:p>
          <a:p>
            <a:r>
              <a:rPr lang="en-US" sz="1100" dirty="0">
                <a:latin typeface="+mj-lt"/>
              </a:rPr>
              <a:t>Shanaube, K., Schaap, A., Floyd, S., Phiri, M., Griffith, S., Chaila, J., … HPTN 071 (PopART) Study Team (2017). What works - reaching universal HIV testing: lessons from HPTN 071 (PopART) trial in Zambia. </a:t>
            </a:r>
            <a:r>
              <a:rPr lang="en-US" sz="1100" i="1" dirty="0">
                <a:latin typeface="+mj-lt"/>
              </a:rPr>
              <a:t>AIDS (London, England)</a:t>
            </a:r>
            <a:r>
              <a:rPr lang="en-US" sz="1100" dirty="0">
                <a:latin typeface="+mj-lt"/>
              </a:rPr>
              <a:t>, </a:t>
            </a:r>
            <a:r>
              <a:rPr lang="en-US" sz="1100" i="1" dirty="0">
                <a:latin typeface="+mj-lt"/>
              </a:rPr>
              <a:t>31</a:t>
            </a:r>
            <a:r>
              <a:rPr lang="en-US" sz="1100" dirty="0">
                <a:latin typeface="+mj-lt"/>
              </a:rPr>
              <a:t>(11), 1555–1564. doi:10.1097/QAD.0000000000001514</a:t>
            </a:r>
          </a:p>
          <a:p>
            <a:r>
              <a:rPr lang="en-US" sz="1100" dirty="0">
                <a:latin typeface="+mj-lt"/>
              </a:rPr>
              <a:t>Shand, T., Thomson‐de Boor, H., van den Berg, W., Peacock, D., &amp; Pascoe, L. (2014). The HIV Blind Spot: Men and HIV Testing, Treatment and Care in Sub‐Saharan Africa. </a:t>
            </a:r>
            <a:r>
              <a:rPr lang="en-US" sz="1100" i="1" dirty="0">
                <a:latin typeface="+mj-lt"/>
              </a:rPr>
              <a:t>IDS Bulletin</a:t>
            </a:r>
            <a:r>
              <a:rPr lang="en-US" sz="1100" dirty="0">
                <a:latin typeface="+mj-lt"/>
              </a:rPr>
              <a:t>, </a:t>
            </a:r>
            <a:r>
              <a:rPr lang="en-US" sz="1100" i="1" dirty="0">
                <a:latin typeface="+mj-lt"/>
              </a:rPr>
              <a:t>45</a:t>
            </a:r>
            <a:r>
              <a:rPr lang="en-US" sz="1100" dirty="0">
                <a:latin typeface="+mj-lt"/>
              </a:rPr>
              <a:t>(1), 53-60.</a:t>
            </a:r>
          </a:p>
          <a:p>
            <a:r>
              <a:rPr lang="en-US" sz="1100" dirty="0">
                <a:latin typeface="+mj-lt"/>
              </a:rPr>
              <a:t>UNAIDS. (2018) Knowledge is Power Report. Retrieved from: </a:t>
            </a:r>
            <a:r>
              <a:rPr lang="en-US" sz="1100" dirty="0">
                <a:latin typeface="+mj-lt"/>
                <a:hlinkClick r:id="rId3"/>
              </a:rPr>
              <a:t>https://www.unaids.org/en/resources/documents/2018/knowledge-is-power-report</a:t>
            </a:r>
            <a:endParaRPr lang="en-US" sz="1100" dirty="0">
              <a:latin typeface="+mj-lt"/>
            </a:endParaRPr>
          </a:p>
          <a:p>
            <a:r>
              <a:rPr lang="en-US" sz="1100" dirty="0">
                <a:latin typeface="+mj-lt"/>
              </a:rPr>
              <a:t>UNAIDS (2018) UNAIDS Special Analysis. [PowerPoint Slides] Retrieved June 26, 2019</a:t>
            </a:r>
          </a:p>
          <a:p>
            <a:r>
              <a:rPr lang="en-US" sz="1100" dirty="0">
                <a:latin typeface="+mj-lt"/>
              </a:rPr>
              <a:t>UNAIDS (2018) Miles to Go Report[PDF] Retrieved June 26, 2019 from: UNAIDS (2018) UNAIDS Special Analysis. [PowerPoint Slides] Retrieved June 26, 2019</a:t>
            </a:r>
          </a:p>
          <a:p>
            <a:r>
              <a:rPr lang="en-US" sz="1100" dirty="0">
                <a:latin typeface="+mj-lt"/>
              </a:rPr>
              <a:t>UNAIDS (2018) [Graphic illustrating gaps in Viral Suppression] Retrieved June 26, 2019. Retrieved from: </a:t>
            </a:r>
            <a:r>
              <a:rPr lang="en-US" sz="1100" dirty="0">
                <a:latin typeface="+mj-lt"/>
                <a:hlinkClick r:id="rId3"/>
              </a:rPr>
              <a:t>https://www.unaids.org/en/resources/documents/2018/knowledge-is-power-report</a:t>
            </a:r>
            <a:endParaRPr lang="en-US" sz="1100" dirty="0">
              <a:latin typeface="+mj-lt"/>
            </a:endParaRPr>
          </a:p>
          <a:p>
            <a:r>
              <a:rPr lang="en-US" sz="1100" dirty="0">
                <a:latin typeface="+mj-lt"/>
              </a:rPr>
              <a:t>UNAIDS (2017) </a:t>
            </a:r>
            <a:r>
              <a:rPr lang="en-US" sz="1100" i="1" dirty="0">
                <a:latin typeface="+mj-lt"/>
              </a:rPr>
              <a:t>Ending AIDS: Progress Towards the 90-90-90 Targets. </a:t>
            </a:r>
            <a:r>
              <a:rPr lang="en-US" sz="1100" dirty="0">
                <a:latin typeface="+mj-lt"/>
              </a:rPr>
              <a:t>Retrieved June 26, 2019. Retrieved from: </a:t>
            </a:r>
            <a:r>
              <a:rPr lang="en-US" sz="1100" dirty="0">
                <a:latin typeface="+mj-lt"/>
                <a:hlinkClick r:id="rId4"/>
              </a:rPr>
              <a:t>https://www.unaids.org/sites/default/files/media_asset/Global_AIDS_update_2017_en.pdf</a:t>
            </a:r>
            <a:endParaRPr lang="en-US" sz="1100" dirty="0">
              <a:latin typeface="+mj-lt"/>
            </a:endParaRPr>
          </a:p>
          <a:p>
            <a:r>
              <a:rPr lang="en-US" sz="1100" dirty="0">
                <a:latin typeface="+mj-lt"/>
              </a:rPr>
              <a:t>Zulu, I., Shah, M., Essiet-Gibson, I., Boyd, M., Hassani, A.S., Nkwemu., Mweebo, K., Kancheya, N., Mwila, A., Medely., Ellerbrock, T., Agolor, S. Centers for Disease Control and Prevention. (2019). Circle of Hope: Using faith-based community outreach posts in high activity locations and densely populated areas to increase HIV case finding, linkage and retention to treatment in urban settings. </a:t>
            </a:r>
            <a:r>
              <a:rPr lang="en-US" sz="1100" i="1" dirty="0">
                <a:latin typeface="+mj-lt"/>
              </a:rPr>
              <a:t>PEPFAR Solutions Template Version 2.0. </a:t>
            </a:r>
          </a:p>
          <a:p>
            <a:pPr marL="0" indent="0">
              <a:buNone/>
            </a:pPr>
            <a:endParaRPr lang="en-US" sz="1100" dirty="0"/>
          </a:p>
        </p:txBody>
      </p:sp>
    </p:spTree>
    <p:extLst>
      <p:ext uri="{BB962C8B-B14F-4D97-AF65-F5344CB8AC3E}">
        <p14:creationId xmlns:p14="http://schemas.microsoft.com/office/powerpoint/2010/main" val="12393849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&amp; Graphics References</a:t>
            </a:r>
          </a:p>
        </p:txBody>
      </p:sp>
      <p:sp>
        <p:nvSpPr>
          <p:cNvPr id="3" name="Content Placeholder 2"/>
          <p:cNvSpPr>
            <a:spLocks noGrp="1"/>
          </p:cNvSpPr>
          <p:nvPr>
            <p:ph idx="1"/>
          </p:nvPr>
        </p:nvSpPr>
        <p:spPr>
          <a:xfrm>
            <a:off x="838200" y="1368424"/>
            <a:ext cx="11353800" cy="5340193"/>
          </a:xfrm>
        </p:spPr>
        <p:txBody>
          <a:bodyPr numCol="2">
            <a:noAutofit/>
          </a:bodyPr>
          <a:lstStyle/>
          <a:p>
            <a:r>
              <a:rPr lang="en-US" sz="1100" dirty="0">
                <a:latin typeface="+mj-lt"/>
              </a:rPr>
              <a:t>AIDSInfo (2018) [Table] Global Factsheets 2018. </a:t>
            </a:r>
            <a:r>
              <a:rPr lang="en-US" sz="1100" i="1" dirty="0">
                <a:latin typeface="+mj-lt"/>
              </a:rPr>
              <a:t>UNAIDS. </a:t>
            </a:r>
            <a:r>
              <a:rPr lang="en-US" sz="1100" dirty="0">
                <a:latin typeface="+mj-lt"/>
              </a:rPr>
              <a:t>Retrieved from: </a:t>
            </a:r>
            <a:r>
              <a:rPr lang="en-US" sz="1100" dirty="0">
                <a:latin typeface="+mj-lt"/>
                <a:hlinkClick r:id="rId3"/>
              </a:rPr>
              <a:t>http://aidsinfo.unaids.org</a:t>
            </a:r>
            <a:endParaRPr lang="en-US" sz="1100" dirty="0">
              <a:latin typeface="+mj-lt"/>
            </a:endParaRPr>
          </a:p>
          <a:p>
            <a:r>
              <a:rPr lang="en-US" sz="1100" dirty="0">
                <a:latin typeface="+mj-lt"/>
              </a:rPr>
              <a:t>Alarm Clock Vector Graphic [Online Image] </a:t>
            </a:r>
            <a:r>
              <a:rPr lang="en-US" sz="1100" i="1" dirty="0">
                <a:latin typeface="+mj-lt"/>
              </a:rPr>
              <a:t>Good Free Photos. </a:t>
            </a:r>
            <a:r>
              <a:rPr lang="en-US" sz="1100" dirty="0">
                <a:latin typeface="+mj-lt"/>
              </a:rPr>
              <a:t>Retrieved August 29, 2019 from: </a:t>
            </a:r>
            <a:r>
              <a:rPr lang="en-US" sz="1100" dirty="0">
                <a:latin typeface="+mj-lt"/>
                <a:hlinkClick r:id="rId4"/>
              </a:rPr>
              <a:t>https://www.goodfreephotos.com/vector-images/alarm-clock-vector-graphic.png.php</a:t>
            </a:r>
            <a:endParaRPr lang="en-US" sz="1100" dirty="0">
              <a:latin typeface="+mj-lt"/>
            </a:endParaRPr>
          </a:p>
          <a:p>
            <a:r>
              <a:rPr lang="en-US" sz="1100" dirty="0">
                <a:latin typeface="+mj-lt"/>
              </a:rPr>
              <a:t>Africaid Zvadiri (2018) [Online Graphic] Retrieved on September 3, 2019 from: https://www.africaid-zvandiri.org/success-stories</a:t>
            </a:r>
          </a:p>
          <a:p>
            <a:r>
              <a:rPr lang="en-US" sz="1100" dirty="0">
                <a:latin typeface="+mj-lt"/>
              </a:rPr>
              <a:t>Autotest HIV. [Online image]. </a:t>
            </a:r>
            <a:r>
              <a:rPr lang="en-US" sz="1100" i="1" dirty="0">
                <a:latin typeface="+mj-lt"/>
              </a:rPr>
              <a:t>Wikimedia</a:t>
            </a:r>
            <a:r>
              <a:rPr lang="en-US" sz="1100" dirty="0">
                <a:latin typeface="+mj-lt"/>
              </a:rPr>
              <a:t>. Retrieved August 29, 2019  from: </a:t>
            </a:r>
            <a:r>
              <a:rPr lang="en-US" sz="1100" dirty="0">
                <a:latin typeface="+mj-lt"/>
                <a:hlinkClick r:id="rId5"/>
              </a:rPr>
              <a:t>https://commons.wikimedia.org/wiki/File:Autotest_HIV-P4280354.JPG</a:t>
            </a:r>
            <a:endParaRPr lang="en-US" sz="1100" dirty="0">
              <a:latin typeface="+mj-lt"/>
            </a:endParaRPr>
          </a:p>
          <a:p>
            <a:r>
              <a:rPr lang="en-US" sz="1100" dirty="0">
                <a:latin typeface="+mj-lt"/>
              </a:rPr>
              <a:t>Avert. (January 20, 2019) “Financial incentives for men in sub-Saharan </a:t>
            </a:r>
            <a:r>
              <a:rPr lang="en-US" sz="1100" dirty="0">
                <a:latin typeface="+mj-lt"/>
                <a:hlinkClick r:id="rId6"/>
              </a:rPr>
              <a:t>#Africa</a:t>
            </a:r>
            <a:r>
              <a:rPr lang="en-US" sz="1100" dirty="0">
                <a:latin typeface="+mj-lt"/>
              </a:rPr>
              <a:t> can significantly improve linkages to </a:t>
            </a:r>
            <a:r>
              <a:rPr lang="en-US" sz="1100" dirty="0">
                <a:latin typeface="+mj-lt"/>
                <a:hlinkClick r:id="rId7"/>
              </a:rPr>
              <a:t>#HIV</a:t>
            </a:r>
            <a:r>
              <a:rPr lang="en-US" sz="1100" dirty="0">
                <a:latin typeface="+mj-lt"/>
              </a:rPr>
              <a:t> prevention and treatment services after self-testing </a:t>
            </a:r>
            <a:r>
              <a:rPr lang="en-US" sz="1100" dirty="0">
                <a:latin typeface="+mj-lt"/>
                <a:hlinkClick r:id="rId8" tooltip="http://www.avert.org/news/financial-incentives-improve-hiv-self-testing-outcomes-malawian-men"/>
              </a:rPr>
              <a:t>http://www.avert.org/news/financial-incentives-improve-hiv-self-testing-outcomes-malawian-men …</a:t>
            </a:r>
            <a:r>
              <a:rPr lang="en-US" sz="1100" dirty="0">
                <a:latin typeface="+mj-lt"/>
              </a:rPr>
              <a:t> </a:t>
            </a:r>
            <a:r>
              <a:rPr lang="en-US" sz="1100" dirty="0">
                <a:latin typeface="+mj-lt"/>
                <a:hlinkClick r:id="rId9"/>
              </a:rPr>
              <a:t>#AvertNews</a:t>
            </a:r>
            <a:r>
              <a:rPr lang="en-US" sz="1100" dirty="0">
                <a:latin typeface="+mj-lt"/>
              </a:rPr>
              <a:t>” [Twitter Post]. Retrieved from: </a:t>
            </a:r>
            <a:r>
              <a:rPr lang="en-US" sz="1100" dirty="0">
                <a:latin typeface="+mj-lt"/>
                <a:hlinkClick r:id="rId10"/>
              </a:rPr>
              <a:t>https://twitter.com/Avert_org/status/1084104211422474240</a:t>
            </a:r>
            <a:endParaRPr lang="en-US" sz="1100" dirty="0">
              <a:latin typeface="+mj-lt"/>
            </a:endParaRPr>
          </a:p>
          <a:p>
            <a:r>
              <a:rPr lang="en-US" sz="1100" dirty="0">
                <a:latin typeface="+mj-lt"/>
              </a:rPr>
              <a:t>Baby Icon [Online image]. </a:t>
            </a:r>
            <a:r>
              <a:rPr lang="en-US" sz="1100" i="1" dirty="0">
                <a:latin typeface="+mj-lt"/>
              </a:rPr>
              <a:t>The Noun Project</a:t>
            </a:r>
            <a:r>
              <a:rPr lang="en-US" sz="1100" dirty="0">
                <a:latin typeface="+mj-lt"/>
              </a:rPr>
              <a:t>. Retrieved August 29, 2019  from </a:t>
            </a:r>
            <a:r>
              <a:rPr lang="en-US" sz="1100" dirty="0">
                <a:latin typeface="+mj-lt"/>
                <a:hlinkClick r:id="rId11"/>
              </a:rPr>
              <a:t>https://thenounproject.com/term/baby/</a:t>
            </a:r>
            <a:endParaRPr lang="en-US" sz="1100" dirty="0">
              <a:latin typeface="+mj-lt"/>
            </a:endParaRPr>
          </a:p>
          <a:p>
            <a:r>
              <a:rPr lang="en-US" sz="1100" dirty="0">
                <a:latin typeface="+mj-lt"/>
              </a:rPr>
              <a:t>Back Line Background. [Online image]. </a:t>
            </a:r>
            <a:r>
              <a:rPr lang="en-US" sz="1100" i="1" dirty="0">
                <a:latin typeface="+mj-lt"/>
              </a:rPr>
              <a:t>Kiss Clipart</a:t>
            </a:r>
            <a:r>
              <a:rPr lang="en-US" sz="1100" dirty="0">
                <a:latin typeface="+mj-lt"/>
              </a:rPr>
              <a:t>. Retrieved August 29, 2019  from </a:t>
            </a:r>
            <a:r>
              <a:rPr lang="en-US" sz="1100" dirty="0">
                <a:latin typeface="+mj-lt"/>
                <a:hlinkClick r:id="rId12"/>
              </a:rPr>
              <a:t>https://www.kissclipart.com/drowning-man-vector-clipart-drowning-swimming-pool-z13hb5/</a:t>
            </a:r>
            <a:endParaRPr lang="en-US" sz="1100" dirty="0">
              <a:latin typeface="+mj-lt"/>
            </a:endParaRPr>
          </a:p>
          <a:p>
            <a:r>
              <a:rPr lang="en-US" sz="1100" dirty="0">
                <a:latin typeface="+mj-lt"/>
              </a:rPr>
              <a:t>Blood Test Tube. [Online image]. </a:t>
            </a:r>
            <a:r>
              <a:rPr lang="en-US" sz="1100" i="1" dirty="0">
                <a:latin typeface="+mj-lt"/>
              </a:rPr>
              <a:t>Kiss Clipart</a:t>
            </a:r>
            <a:r>
              <a:rPr lang="en-US" sz="1100" dirty="0">
                <a:latin typeface="+mj-lt"/>
              </a:rPr>
              <a:t>. Retrieved August 29, 2019 from: </a:t>
            </a:r>
            <a:r>
              <a:rPr lang="en-US" sz="1100" dirty="0">
                <a:latin typeface="+mj-lt"/>
                <a:hlinkClick r:id="rId13"/>
              </a:rPr>
              <a:t>https://www.kissclipart.com/blood-test-tube-png-clipart-blood-test-test-tubes-du4v22/</a:t>
            </a:r>
            <a:endParaRPr lang="en-US" sz="1100" dirty="0">
              <a:latin typeface="+mj-lt"/>
              <a:hlinkClick r:id="rId14"/>
            </a:endParaRPr>
          </a:p>
          <a:p>
            <a:r>
              <a:rPr lang="en-US" sz="1100" dirty="0">
                <a:latin typeface="+mj-lt"/>
              </a:rPr>
              <a:t>Children Icon [Online image]. </a:t>
            </a:r>
            <a:r>
              <a:rPr lang="en-US" sz="1100" i="1" dirty="0">
                <a:latin typeface="+mj-lt"/>
              </a:rPr>
              <a:t>Free Icons Library</a:t>
            </a:r>
            <a:r>
              <a:rPr lang="en-US" sz="1100" dirty="0">
                <a:latin typeface="+mj-lt"/>
              </a:rPr>
              <a:t>. Retrieved August 29, 2019  from: </a:t>
            </a:r>
            <a:r>
              <a:rPr lang="en-US" sz="1100" dirty="0">
                <a:latin typeface="+mj-lt"/>
                <a:hlinkClick r:id="rId15"/>
              </a:rPr>
              <a:t>https://icon-library.net/icon/child-icon-png-20.htm</a:t>
            </a:r>
            <a:endParaRPr lang="en-US" sz="1100" dirty="0">
              <a:latin typeface="+mj-lt"/>
            </a:endParaRPr>
          </a:p>
          <a:p>
            <a:r>
              <a:rPr lang="en-US" sz="1100" dirty="0">
                <a:latin typeface="+mj-lt"/>
              </a:rPr>
              <a:t>Condom [Online image]. </a:t>
            </a:r>
            <a:r>
              <a:rPr lang="en-US" sz="1100" i="1" dirty="0">
                <a:latin typeface="+mj-lt"/>
              </a:rPr>
              <a:t>Wikimedia</a:t>
            </a:r>
            <a:r>
              <a:rPr lang="en-US" sz="1100" dirty="0">
                <a:latin typeface="+mj-lt"/>
              </a:rPr>
              <a:t>. Retrieved August 29, 2019  from: </a:t>
            </a:r>
            <a:r>
              <a:rPr lang="en-US" sz="1100" dirty="0">
                <a:latin typeface="+mj-lt"/>
                <a:hlinkClick r:id="rId16"/>
              </a:rPr>
              <a:t>https://commons.wikimedia.org/wiki/File:Condom_-_The_Noun_Project.svg</a:t>
            </a:r>
            <a:endParaRPr lang="en-US" sz="1100" dirty="0">
              <a:latin typeface="+mj-lt"/>
            </a:endParaRPr>
          </a:p>
          <a:p>
            <a:r>
              <a:rPr lang="en-US" sz="1100" dirty="0">
                <a:latin typeface="+mj-lt"/>
              </a:rPr>
              <a:t>Counseling [Online image]. </a:t>
            </a:r>
            <a:r>
              <a:rPr lang="en-US" sz="1100" i="1" dirty="0">
                <a:latin typeface="+mj-lt"/>
              </a:rPr>
              <a:t>The Noun Project</a:t>
            </a:r>
            <a:r>
              <a:rPr lang="en-US" sz="1100" dirty="0">
                <a:latin typeface="+mj-lt"/>
              </a:rPr>
              <a:t>. Retrieved August 29, 2019  from: </a:t>
            </a:r>
            <a:r>
              <a:rPr lang="en-US" sz="1100" dirty="0">
                <a:latin typeface="+mj-lt"/>
                <a:hlinkClick r:id="rId17"/>
              </a:rPr>
              <a:t>https://thenounproject.com/term/counseling/</a:t>
            </a:r>
            <a:endParaRPr lang="en-US" sz="1100" dirty="0">
              <a:latin typeface="+mj-lt"/>
            </a:endParaRPr>
          </a:p>
          <a:p>
            <a:r>
              <a:rPr lang="en-US" sz="1100" dirty="0">
                <a:latin typeface="+mj-lt"/>
              </a:rPr>
              <a:t>Decentralization. [Online Image] </a:t>
            </a:r>
            <a:r>
              <a:rPr lang="en-US" sz="1100" i="1" dirty="0">
                <a:latin typeface="+mj-lt"/>
              </a:rPr>
              <a:t>The Noun Project. </a:t>
            </a:r>
            <a:r>
              <a:rPr lang="en-US" sz="1100" dirty="0">
                <a:latin typeface="+mj-lt"/>
              </a:rPr>
              <a:t>Retrieved Jun 23, 2019 from: </a:t>
            </a:r>
            <a:r>
              <a:rPr lang="en-US" sz="1100" dirty="0">
                <a:latin typeface="+mj-lt"/>
                <a:hlinkClick r:id="rId18"/>
              </a:rPr>
              <a:t>https://thenounproject.com/term/decentralized/</a:t>
            </a:r>
            <a:endParaRPr lang="en-US" sz="1100" dirty="0">
              <a:latin typeface="+mj-lt"/>
            </a:endParaRPr>
          </a:p>
          <a:p>
            <a:r>
              <a:rPr lang="en-US" sz="1100" dirty="0">
                <a:latin typeface="+mj-lt"/>
              </a:rPr>
              <a:t>Doctor Nurse Stethoscope [Online image].</a:t>
            </a:r>
            <a:r>
              <a:rPr lang="en-US" sz="1100" i="1" dirty="0">
                <a:latin typeface="+mj-lt"/>
              </a:rPr>
              <a:t>SVG SILH</a:t>
            </a:r>
            <a:r>
              <a:rPr lang="en-US" sz="1100" dirty="0">
                <a:latin typeface="+mj-lt"/>
              </a:rPr>
              <a:t>. Retrieved August 29, 2019  from: </a:t>
            </a:r>
            <a:r>
              <a:rPr lang="en-US" sz="1100" dirty="0">
                <a:latin typeface="+mj-lt"/>
                <a:hlinkClick r:id="rId19"/>
              </a:rPr>
              <a:t>https://svgsilh.com/image/2753756.html</a:t>
            </a:r>
            <a:endParaRPr lang="en-US" sz="1100" dirty="0">
              <a:latin typeface="+mj-lt"/>
            </a:endParaRPr>
          </a:p>
          <a:p>
            <a:r>
              <a:rPr lang="en-US" sz="1100" dirty="0">
                <a:latin typeface="+mj-lt"/>
              </a:rPr>
              <a:t>Estey, J [Online Image] GIS Mapping Helps Provide Access to HIV-Prevention Services for 220,000 More Men. </a:t>
            </a:r>
            <a:r>
              <a:rPr lang="en-US" sz="1100" i="1" dirty="0">
                <a:latin typeface="+mj-lt"/>
              </a:rPr>
              <a:t> IntraHealth International. </a:t>
            </a:r>
            <a:r>
              <a:rPr lang="en-US" sz="1100" dirty="0">
                <a:latin typeface="+mj-lt"/>
              </a:rPr>
              <a:t>Retrieved September 3, 2019 from: </a:t>
            </a:r>
            <a:r>
              <a:rPr lang="en-US" sz="1100" dirty="0">
                <a:latin typeface="+mj-lt"/>
                <a:hlinkClick r:id="rId20"/>
              </a:rPr>
              <a:t>https://www.intrahealth.org/news/gis-mapping-helps-provide-access-hiv-prevention-services-220000-more-men</a:t>
            </a:r>
            <a:endParaRPr lang="en-US" sz="1100" dirty="0">
              <a:latin typeface="+mj-lt"/>
            </a:endParaRPr>
          </a:p>
          <a:p>
            <a:r>
              <a:rPr lang="en-US" sz="1100" dirty="0">
                <a:latin typeface="+mj-lt"/>
              </a:rPr>
              <a:t>Fishing Icon. [Online Image] </a:t>
            </a:r>
            <a:r>
              <a:rPr lang="en-US" sz="1100" i="1" dirty="0">
                <a:latin typeface="+mj-lt"/>
              </a:rPr>
              <a:t>Free Icons Library. </a:t>
            </a:r>
            <a:r>
              <a:rPr lang="en-US" sz="1100" dirty="0">
                <a:latin typeface="+mj-lt"/>
              </a:rPr>
              <a:t>Retrieved August 29, 2019 from: </a:t>
            </a:r>
            <a:r>
              <a:rPr lang="en-US" sz="1100" dirty="0">
                <a:latin typeface="+mj-lt"/>
                <a:hlinkClick r:id="rId21"/>
              </a:rPr>
              <a:t>https://icon-library.net/icon/fishing-icon-png-11.html</a:t>
            </a:r>
            <a:endParaRPr lang="en-US" sz="1100" dirty="0">
              <a:latin typeface="+mj-lt"/>
            </a:endParaRPr>
          </a:p>
          <a:p>
            <a:r>
              <a:rPr lang="en-US" sz="1100" dirty="0">
                <a:latin typeface="+mj-lt"/>
              </a:rPr>
              <a:t>Go Together, Know Together: Couples HIV Counseling and Testing in Uganda. [Online image]. </a:t>
            </a:r>
            <a:r>
              <a:rPr lang="en-US" sz="1100" i="1" dirty="0">
                <a:latin typeface="+mj-lt"/>
              </a:rPr>
              <a:t>Johns Hopkins Center For Communication Programs</a:t>
            </a:r>
            <a:r>
              <a:rPr lang="en-US" sz="1100" dirty="0">
                <a:latin typeface="+mj-lt"/>
              </a:rPr>
              <a:t>. Retrieved August 29, 2019  from: </a:t>
            </a:r>
            <a:r>
              <a:rPr lang="en-US" sz="1100" dirty="0">
                <a:latin typeface="+mj-lt"/>
                <a:hlinkClick r:id="rId22"/>
              </a:rPr>
              <a:t>https://ccp.jhu.edu/2010/11/30/go-together-know-together-couples-hiv-counseling-and-testing-in-uganda/</a:t>
            </a:r>
            <a:endParaRPr lang="en-US" sz="1100" dirty="0">
              <a:latin typeface="+mj-lt"/>
            </a:endParaRPr>
          </a:p>
          <a:p>
            <a:r>
              <a:rPr lang="en-US" sz="1100" dirty="0">
                <a:latin typeface="+mj-lt"/>
              </a:rPr>
              <a:t>Happy Person [Online Image] </a:t>
            </a:r>
            <a:r>
              <a:rPr lang="en-US" sz="1100" i="1" dirty="0">
                <a:latin typeface="+mj-lt"/>
              </a:rPr>
              <a:t>Adioma. </a:t>
            </a:r>
            <a:r>
              <a:rPr lang="en-US" sz="1100" dirty="0">
                <a:latin typeface="+mj-lt"/>
              </a:rPr>
              <a:t>Retrieved August 29, 2019 from: </a:t>
            </a:r>
            <a:r>
              <a:rPr lang="en-US" sz="1100" u="sng" dirty="0">
                <a:latin typeface="+mj-lt"/>
                <a:hlinkClick r:id="rId23"/>
              </a:rPr>
              <a:t>https://adioma.com/icons/happy-person</a:t>
            </a:r>
            <a:endParaRPr lang="en-US" sz="1100" u="sng" dirty="0">
              <a:latin typeface="+mj-lt"/>
            </a:endParaRPr>
          </a:p>
          <a:p>
            <a:r>
              <a:rPr lang="en-US" sz="1100" dirty="0">
                <a:latin typeface="+mj-lt"/>
              </a:rPr>
              <a:t>Mosque in Africa. [Online Image] </a:t>
            </a:r>
            <a:r>
              <a:rPr lang="en-US" sz="1100" i="1" dirty="0" err="1">
                <a:latin typeface="+mj-lt"/>
              </a:rPr>
              <a:t>HaunsInAfrica</a:t>
            </a:r>
            <a:r>
              <a:rPr lang="en-US" sz="1100" i="1" dirty="0">
                <a:latin typeface="+mj-lt"/>
              </a:rPr>
              <a:t>.</a:t>
            </a:r>
            <a:r>
              <a:rPr lang="en-US" sz="1100" dirty="0">
                <a:latin typeface="+mj-lt"/>
              </a:rPr>
              <a:t> </a:t>
            </a:r>
            <a:r>
              <a:rPr lang="en-US" sz="1100" dirty="0" err="1">
                <a:latin typeface="+mj-lt"/>
              </a:rPr>
              <a:t>Retreived</a:t>
            </a:r>
            <a:r>
              <a:rPr lang="en-US" sz="1100" dirty="0">
                <a:latin typeface="+mj-lt"/>
              </a:rPr>
              <a:t> August 29, 2019 from: https://haunsinafrica.com/2018/06/06/ghana-historic-mud-mosque-wuriyanga/</a:t>
            </a:r>
          </a:p>
          <a:p>
            <a:r>
              <a:rPr lang="en-US" sz="1100" dirty="0">
                <a:latin typeface="+mj-lt"/>
              </a:rPr>
              <a:t>Hillis, S &amp; Saul, J. Centers for Disease Control and Prevention (2018) Forced or coerced sex at sexual initiation among females and males ages 13-24.  </a:t>
            </a:r>
            <a:r>
              <a:rPr lang="en-US" sz="1100" i="1" dirty="0">
                <a:latin typeface="+mj-lt"/>
              </a:rPr>
              <a:t>PEPFAR Faith And Community Initiative</a:t>
            </a:r>
            <a:r>
              <a:rPr lang="en-US" sz="1100" dirty="0">
                <a:latin typeface="+mj-lt"/>
              </a:rPr>
              <a:t>. [Graph]</a:t>
            </a:r>
            <a:r>
              <a:rPr lang="en-US" sz="1100" i="1" dirty="0">
                <a:latin typeface="+mj-lt"/>
              </a:rPr>
              <a:t>. </a:t>
            </a:r>
            <a:r>
              <a:rPr lang="en-US" sz="1100" dirty="0">
                <a:latin typeface="+mj-lt"/>
              </a:rPr>
              <a:t>Retrieved directly from author.</a:t>
            </a:r>
          </a:p>
          <a:p>
            <a:r>
              <a:rPr lang="en-US" sz="1100" dirty="0">
                <a:latin typeface="+mj-lt"/>
              </a:rPr>
              <a:t>Hillis, S &amp; Saul, J. Centers for Disease Control and Prevention (2018) Early Sexual Debut by Sex among Females and Males ages 16-24.  </a:t>
            </a:r>
            <a:r>
              <a:rPr lang="en-US" sz="1100" i="1" dirty="0">
                <a:latin typeface="+mj-lt"/>
              </a:rPr>
              <a:t>PEPFAR Faith And Community Initiative</a:t>
            </a:r>
            <a:r>
              <a:rPr lang="en-US" sz="1100" dirty="0">
                <a:latin typeface="+mj-lt"/>
              </a:rPr>
              <a:t>. [Graph]</a:t>
            </a:r>
            <a:r>
              <a:rPr lang="en-US" sz="1100" i="1" dirty="0">
                <a:latin typeface="+mj-lt"/>
              </a:rPr>
              <a:t>. </a:t>
            </a:r>
            <a:r>
              <a:rPr lang="en-US" sz="1100" dirty="0">
                <a:latin typeface="+mj-lt"/>
              </a:rPr>
              <a:t>Retrieved directly from author.</a:t>
            </a:r>
          </a:p>
          <a:p>
            <a:r>
              <a:rPr lang="en-US" sz="1100" dirty="0">
                <a:latin typeface="+mj-lt"/>
              </a:rPr>
              <a:t>Image of Church [Online image]. </a:t>
            </a:r>
            <a:r>
              <a:rPr lang="en-US" sz="1100" i="1" dirty="0">
                <a:latin typeface="+mj-lt"/>
              </a:rPr>
              <a:t>Clipart Library</a:t>
            </a:r>
            <a:r>
              <a:rPr lang="en-US" sz="1100" dirty="0">
                <a:latin typeface="+mj-lt"/>
              </a:rPr>
              <a:t>. Retrieved August 29, 2019  from: </a:t>
            </a:r>
            <a:r>
              <a:rPr lang="en-US" sz="1100" dirty="0">
                <a:latin typeface="+mj-lt"/>
                <a:hlinkClick r:id="rId24"/>
              </a:rPr>
              <a:t>http://clipart-library.com/images-of-church.html</a:t>
            </a:r>
            <a:endParaRPr lang="en-US" sz="1100" dirty="0">
              <a:latin typeface="+mj-lt"/>
            </a:endParaRPr>
          </a:p>
          <a:p>
            <a:r>
              <a:rPr lang="en-US" sz="1100" dirty="0">
                <a:latin typeface="+mj-lt"/>
              </a:rPr>
              <a:t>I’m Ending AIDS with ART Campaign [Online image] </a:t>
            </a:r>
            <a:r>
              <a:rPr lang="en-US" sz="1100" i="1" dirty="0">
                <a:latin typeface="+mj-lt"/>
              </a:rPr>
              <a:t>Zambia Ending AIDS. </a:t>
            </a:r>
            <a:r>
              <a:rPr lang="en-US" sz="1100" dirty="0">
                <a:latin typeface="+mj-lt"/>
              </a:rPr>
              <a:t>Retrieved August 29, 2019 from </a:t>
            </a:r>
            <a:r>
              <a:rPr lang="en-US" sz="1100" dirty="0">
                <a:latin typeface="+mj-lt"/>
                <a:hlinkClick r:id="rId25"/>
              </a:rPr>
              <a:t>www.ZambiaEndingAIDS.org</a:t>
            </a:r>
            <a:endParaRPr lang="en-US" sz="1100" dirty="0">
              <a:latin typeface="+mj-lt"/>
            </a:endParaRPr>
          </a:p>
        </p:txBody>
      </p:sp>
    </p:spTree>
    <p:extLst>
      <p:ext uri="{BB962C8B-B14F-4D97-AF65-F5344CB8AC3E}">
        <p14:creationId xmlns:p14="http://schemas.microsoft.com/office/powerpoint/2010/main" val="3316022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&amp; Graphics References</a:t>
            </a:r>
          </a:p>
        </p:txBody>
      </p:sp>
      <p:sp>
        <p:nvSpPr>
          <p:cNvPr id="3" name="Content Placeholder 2"/>
          <p:cNvSpPr>
            <a:spLocks noGrp="1"/>
          </p:cNvSpPr>
          <p:nvPr>
            <p:ph idx="1"/>
          </p:nvPr>
        </p:nvSpPr>
        <p:spPr>
          <a:xfrm>
            <a:off x="838200" y="1368425"/>
            <a:ext cx="10515600" cy="4984250"/>
          </a:xfrm>
        </p:spPr>
        <p:txBody>
          <a:bodyPr>
            <a:normAutofit/>
          </a:bodyPr>
          <a:lstStyle/>
          <a:p>
            <a:endParaRPr lang="en-US" sz="1100" dirty="0"/>
          </a:p>
          <a:p>
            <a:endParaRPr lang="en-US" sz="1100" dirty="0"/>
          </a:p>
        </p:txBody>
      </p:sp>
      <p:sp>
        <p:nvSpPr>
          <p:cNvPr id="5" name="Content Placeholder 2"/>
          <p:cNvSpPr txBox="1">
            <a:spLocks/>
          </p:cNvSpPr>
          <p:nvPr/>
        </p:nvSpPr>
        <p:spPr>
          <a:xfrm>
            <a:off x="990600" y="1520825"/>
            <a:ext cx="10515600" cy="4984250"/>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Content Placeholder 2"/>
          <p:cNvSpPr txBox="1">
            <a:spLocks/>
          </p:cNvSpPr>
          <p:nvPr/>
        </p:nvSpPr>
        <p:spPr>
          <a:xfrm>
            <a:off x="838200" y="1368424"/>
            <a:ext cx="10515600" cy="5340193"/>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Kissing Couple.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SVG SILH</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https://svgsilh.com/image/308377.html</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Malawi population-nosed HIV impact Assessment: summary sheet: preliminary findings/ New York: PHIA Project, December 2016. Zambia population based assessment. 2015-2016. Summary sheet: preliminary findings. Ne York: PHIA Project, 2016. Zimbabwe population based assessment. 2015-2016. Summary sheet: preliminary findings. Ne York: PHIA Project, 2016. Retrieved from: https://www.unaids.org/sites/default/files/media_asset/UNAIDS_2017_ENDINGAIDS_Slides_en.pdf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Man In Canoe Free Icon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FlatIcon.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https://www.flaticon.com/free-icon/man-in-canoe_71428</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Medication Free Icon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Online Web Fonts</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5"/>
              </a:rPr>
              <a:t>https://www.onlinewebfonts.com/icon/324755</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Medical Research Blood Tube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SVG SILH</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6"/>
              </a:rPr>
              <a:t>https://svgsilh.com/image/1297583.html</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Medicine Cartoon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Kiss Clipart</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https://www.kissclipart.com/blood-transfusion-icon-png-clipart-blood-transfusi-tglqf2/ Transfusion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Men at Barea Clinic.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EGPAF.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http://www.pedaids.org/2018/09/05/mens-clinics-bring-health-services-closer-to-men-in-the-mountainous-kingdom-of-lesotho/</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Men’s clinics bring health services closer to men in the mountainous Kingdom of Lesotho (September, 2018) Elizabeth Glaser Pediatric AIDS Foundation. Retrieved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7"/>
              </a:rPr>
              <a:t>http://www.pedaids.org/2018/09/05/mens-clinics-bring-health-services-closer-to-men-in-the-mountainous-kingdom-of-lesotho/</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Mills, A. Untitled Image of Pills. [Online image].</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 Centers for Disease Control and Prevention: PHIL #13548.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Retrieved August 29, 2019 from: https://phil.cdc.gov/Details.aspx?pid=13548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Nursery Icon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Wikimedia</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8"/>
              </a:rPr>
              <a:t>https://commons.wikimedia.org/wiki/File:Nursery_icon.svg</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Operation Triple Zero Benchmarking Visit by CDC- Kituti County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Centre for Health Solutions- Kenya</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9"/>
              </a:rPr>
              <a:t>https://www.chskenya.org/media_centre/operation-triple-zero-benchmarking-visit-by-cdc-kitui-county/</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PBS NewsHour.(2018, June 13). Why Nigeria has more HIV-positive infants than anywhere else</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[Video file]. Retrieved on September 3,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10"/>
              </a:rPr>
              <a:t>https://www.youtube.com/watch?v=guPobd1-cTg</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PHIA Impact Studies 2016-2017 (July, 2018) [Graph] Achieving Epidemic Control.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PEPFAR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Retrieved from: https://www.pepfar.gov/documents/organization/285496.pdf</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Pregnant Woman Icon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Free Icons Library</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11"/>
              </a:rPr>
              <a:t>https://icon-library.net/icon/pregnant-woman-icon-26.html</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Pregnant Woman Icon.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Free Icons Library.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11"/>
              </a:rPr>
              <a:t>https://icon-library.net/icon/pregnant-woman-icon-26.html</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Razor Shave [Online image].</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SVG SILH</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12"/>
              </a:rPr>
              <a:t>https://svgsilh.com/image/311071.html</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Reaching Families through Index Case Testing in Malawi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Moving Minds, Malawi.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13"/>
              </a:rPr>
              <a:t>https://medium.com/@MSHHealthImpact/reaching-families-through-index-case-testing-in-malawi-f47f14046af3</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4424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&amp; Graphics References</a:t>
            </a:r>
          </a:p>
        </p:txBody>
      </p:sp>
      <p:sp>
        <p:nvSpPr>
          <p:cNvPr id="3" name="Content Placeholder 2"/>
          <p:cNvSpPr>
            <a:spLocks noGrp="1"/>
          </p:cNvSpPr>
          <p:nvPr>
            <p:ph idx="1"/>
          </p:nvPr>
        </p:nvSpPr>
        <p:spPr>
          <a:xfrm>
            <a:off x="838200" y="1421394"/>
            <a:ext cx="10515600" cy="4755569"/>
          </a:xfrm>
        </p:spPr>
        <p:txBody>
          <a:bodyPr numCol="2">
            <a:normAutofit/>
          </a:bodyPr>
          <a:lstStyle/>
          <a:p>
            <a:pPr lvl="1"/>
            <a:endParaRPr lang="en-US" sz="1300" dirty="0">
              <a:latin typeface="+mj-lt"/>
            </a:endParaRPr>
          </a:p>
          <a:p>
            <a:endParaRPr lang="en-US" dirty="0"/>
          </a:p>
        </p:txBody>
      </p:sp>
      <p:sp>
        <p:nvSpPr>
          <p:cNvPr id="4" name="Content Placeholder 2"/>
          <p:cNvSpPr txBox="1">
            <a:spLocks/>
          </p:cNvSpPr>
          <p:nvPr/>
        </p:nvSpPr>
        <p:spPr>
          <a:xfrm>
            <a:off x="838200" y="1368424"/>
            <a:ext cx="10515600" cy="5340193"/>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Review HIV, ARC and AIDS-related Encounters.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Advancing the Business of Healthcare.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August 29, 2019 from: https://www.aapc.com/blog/28940-review-hiv-arc-and-aids-related-encounters/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Sick Cliparts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Clipart Library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August 29,2019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http://clipart-library.com/clipart/503591.htm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Settergren, S. K., Phillipe, R., &amp; St. Louis, J. V. (2018). Monitoring Outcomes of PEPFAR Orphans and Vulnerable Children Programs in Haiti: Bien Et ak Santé Timoun (BEST) 2018 Survey Findings. Chapel Hill, NC, USA: MEASURE Evaluation, University of North Carolina. Retrieved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https://www.measureevaluation.org/resources/publications/tr-18-287</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Standing Up Man Icon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FlatIcon.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August 29, 2019 from: </a:t>
            </a:r>
            <a:r>
              <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rPr>
              <a:t>https://www.flaticon.com/free-icon/standing-up-man_10522</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#TakeIt; I’m Prep’d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Equality California.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August 29,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https://www.eqca.org/takeit/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Toilets Unisex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Wikimedia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August 29, 2019  from: https://commons.wikimedia.org/wiki/File:Toilets_unisex.svg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Top 170 Famous Success Quotes and Sayings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Quote Ambition.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http://www.quoteambition.com/famous-success-quotes-sayings/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HIV/AIDS Image.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Cleveland Health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http://www.clevelandhealth.info/aids-definition-is-different-from-hiv/</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Syringe.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Torange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June 19,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https://torange.biz/danger-19271</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illustration of men shaking hands.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Pixabay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June 19, 2019 from: </a:t>
            </a:r>
            <a:r>
              <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hlinkClick r:id="rId9"/>
              </a:rPr>
              <a:t>https://pixabay.com/vectors/silhouette-shaking-hands-business-3186564/</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illustration of toilet.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Pixabay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June 19, 2019 from: </a:t>
            </a:r>
            <a:r>
              <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hlinkClick r:id="rId10"/>
              </a:rPr>
              <a:t>https://pixabay.com/vectors/toilet-man-sitting-bathroom-29907/</a:t>
            </a:r>
            <a:endPar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Untitled Image of HIV Testing for Men [Online image]. </a:t>
            </a:r>
            <a:r>
              <a:rPr kumimoji="0" lang="en-US" sz="1100" b="0" i="1" u="none" strike="noStrike" kern="1200" cap="none" spc="0" normalizeH="0" baseline="0" noProof="0" dirty="0">
                <a:ln>
                  <a:noFill/>
                </a:ln>
                <a:solidFill>
                  <a:prstClr val="black"/>
                </a:solidFill>
                <a:effectLst/>
                <a:uLnTx/>
                <a:uFillTx/>
                <a:latin typeface="Calibri Light" panose="020F0302020204030204"/>
                <a:ea typeface="+mn-ea"/>
                <a:cs typeface="+mn-cs"/>
              </a:rPr>
              <a:t>UNAIDS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2018) Retrieved August 29, 2019  from: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11"/>
              </a:rPr>
              <a:t>https://www.unaids.org/en/file/111992/download?token=HCocZ_Hh</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pills in pillbox.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POZ Magazine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CDM Publishing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Woman with Sign.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Differentiated Service Delivery.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September 3, 2019 from: Differentiatedcare.org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Sunshine.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Clipart.info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https://clipart.info/sunshine-free-sun-clipart-public-domain-sun-clip-art-images-and-2216</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Networking [Online Image] Top 3 Conversation Starters for Networking.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Vuelio.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from August 29, 2019 from: https://www.vuelio.com/uk/blog/top-3-conversation-starters-for-networking/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Wave Border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Discount School Supply. Retrieved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August 29,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https://www.discountschoolsupply.com/p/37318?cfr=true&amp;Product=37318</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Untitled Image of Boat.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Public Domain Files.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Retrieved September 4, 2019 </a:t>
            </a:r>
            <a:r>
              <a:rPr kumimoji="0" lang="en-US" sz="1100" b="0" i="0" u="none" strike="noStrike" kern="1200" cap="none" spc="0" normalizeH="0" baseline="0" noProof="0" dirty="0">
                <a:ln>
                  <a:noFill/>
                </a:ln>
                <a:solidFill>
                  <a:prstClr val="black"/>
                </a:solidFill>
                <a:effectLst/>
                <a:uLnTx/>
                <a:uFillTx/>
                <a:latin typeface="Calibri Light" panose="020F0302020204030204"/>
                <a:ea typeface="+mn-ea"/>
                <a:cs typeface="+mn-cs"/>
              </a:rPr>
              <a:t>from: www.publicdomainfiles.com/show_file.php?id=13922049024288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(Westfrisco) Toothbrush Toothpaste Dental Free Picture. [Online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Pixabay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June 19,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14"/>
              </a:rPr>
              <a:t>https://www.needpix.com/photo/950189/toothbrush-toothpaste-dental-care-hygiene-health-clean-oral-brush</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Wingate, C. [Online Image] Voluntary Medical Male Circumcision for HIV Prevention.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AVERT.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September 3,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15"/>
              </a:rPr>
              <a:t>https://www.avert.org/professionals/hiv-programming/prevention/voluntary-medical-male-circumcision</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World AIDS Day Ribbon[Online image].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Wikimedia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Retrieved August 29, 2019  from: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16"/>
              </a:rPr>
              <a:t>https://commons.wikimedia.org/wiki/File:World_Aids_Day_Ribbon.png</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Zulu, I., Shah, M., Essiet-Gibson, I., Boyd, M., Hassani, A.S., Nkwemu., Mweebo, K., Kancheya, N., Mwila, A., Medely., Ellerbrock, T., Agolor, S. Centers for Disease Control and Prevention. (2019). Circle of Hope: Using faith-based community outreach posts in high activity locations and densely populated areas to increase HIV case finding, linkage and retention to treatment in urban settings.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PEPFAR Solutions Template Version 2.0. </a:t>
            </a:r>
          </a:p>
        </p:txBody>
      </p:sp>
    </p:spTree>
    <p:extLst>
      <p:ext uri="{BB962C8B-B14F-4D97-AF65-F5344CB8AC3E}">
        <p14:creationId xmlns:p14="http://schemas.microsoft.com/office/powerpoint/2010/main" val="70777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body" sz="quarter" idx="13"/>
          </p:nvPr>
        </p:nvSpPr>
        <p:spPr>
          <a:xfrm>
            <a:off x="361950" y="1325000"/>
            <a:ext cx="6932613" cy="4351337"/>
          </a:xfrm>
        </p:spPr>
        <p:txBody>
          <a:bodyPr>
            <a:noAutofit/>
          </a:bodyPr>
          <a:lstStyle/>
          <a:p>
            <a:pPr marL="0" indent="0">
              <a:buSzPct val="50000"/>
              <a:buNone/>
            </a:pPr>
            <a:r>
              <a:rPr lang="en-US" altLang="en-US" sz="3100" dirty="0">
                <a:solidFill>
                  <a:schemeClr val="tx1"/>
                </a:solidFill>
                <a:latin typeface="+mj-lt"/>
              </a:rPr>
              <a:t>AIDS stands for Acquired Immunodeficiency Syndrome. AIDS is the late stage of the HIV infection that occurs when the body’s ability to fight off infections is badly damaged because of the virus.</a:t>
            </a:r>
          </a:p>
          <a:p>
            <a:pPr marL="0" indent="0">
              <a:buSzPct val="50000"/>
              <a:buNone/>
            </a:pPr>
            <a:r>
              <a:rPr lang="en-US" altLang="en-US" sz="3100" dirty="0">
                <a:solidFill>
                  <a:schemeClr val="tx1"/>
                </a:solidFill>
                <a:latin typeface="+mj-lt"/>
              </a:rPr>
              <a:t>HIV  progresses to AIDS when people living with HIV don't take their medication to control the amount of HIV in their blood.</a:t>
            </a:r>
          </a:p>
        </p:txBody>
      </p:sp>
      <p:sp>
        <p:nvSpPr>
          <p:cNvPr id="4" name="Slide Number Placeholder 3"/>
          <p:cNvSpPr>
            <a:spLocks noGrp="1"/>
          </p:cNvSpPr>
          <p:nvPr>
            <p:ph type="sldNum" sz="quarter" idx="4294967295"/>
          </p:nvPr>
        </p:nvSpPr>
        <p:spPr>
          <a:xfrm>
            <a:off x="0" y="6356350"/>
            <a:ext cx="2743200" cy="365125"/>
          </a:xfrm>
        </p:spPr>
        <p:txBody>
          <a:bodyPr/>
          <a:lstStyle/>
          <a:p>
            <a:pPr>
              <a:defRPr/>
            </a:pPr>
            <a:fld id="{A2B4460D-6B8A-4915-827D-31A39C692053}" type="slidenum">
              <a:rPr lang="en-US" altLang="en-US"/>
              <a:pPr>
                <a:defRPr/>
              </a:pPr>
              <a:t>8</a:t>
            </a:fld>
            <a:endParaRPr lang="en-US" altLang="en-US" dirty="0"/>
          </a:p>
        </p:txBody>
      </p:sp>
      <p:sp>
        <p:nvSpPr>
          <p:cNvPr id="9219" name="Rectangle 2"/>
          <p:cNvSpPr>
            <a:spLocks noGrp="1" noChangeArrowheads="1"/>
          </p:cNvSpPr>
          <p:nvPr>
            <p:ph type="title" idx="4294967295"/>
          </p:nvPr>
        </p:nvSpPr>
        <p:spPr>
          <a:xfrm>
            <a:off x="0" y="38100"/>
            <a:ext cx="10364788" cy="1325563"/>
          </a:xfrm>
          <a:prstGeom prst="rect">
            <a:avLst/>
          </a:prstGeom>
        </p:spPr>
        <p:txBody>
          <a:bodyPr/>
          <a:lstStyle/>
          <a:p>
            <a:pPr eaLnBrk="1" hangingPunct="1"/>
            <a:r>
              <a:rPr lang="en-US" altLang="en-US" b="1" dirty="0">
                <a:solidFill>
                  <a:schemeClr val="bg1"/>
                </a:solidFill>
              </a:rPr>
              <a:t>What is AIDS?</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547" y="1706974"/>
            <a:ext cx="4517954" cy="3587390"/>
          </a:xfrm>
          <a:prstGeom prst="rect">
            <a:avLst/>
          </a:prstGeom>
        </p:spPr>
      </p:pic>
    </p:spTree>
    <p:extLst>
      <p:ext uri="{BB962C8B-B14F-4D97-AF65-F5344CB8AC3E}">
        <p14:creationId xmlns:p14="http://schemas.microsoft.com/office/powerpoint/2010/main" val="617748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9448800" y="6356350"/>
            <a:ext cx="2743200" cy="365125"/>
          </a:xfrm>
        </p:spPr>
        <p:txBody>
          <a:bodyPr/>
          <a:lstStyle/>
          <a:p>
            <a:pPr>
              <a:defRPr/>
            </a:pPr>
            <a:fld id="{F96C9CFB-AFEB-4DEC-9642-33B27CAA949C}" type="slidenum">
              <a:rPr lang="en-US" altLang="en-US"/>
              <a:pPr>
                <a:defRPr/>
              </a:pPr>
              <a:t>9</a:t>
            </a:fld>
            <a:endParaRPr lang="en-US" altLang="en-US" dirty="0"/>
          </a:p>
        </p:txBody>
      </p:sp>
      <p:sp>
        <p:nvSpPr>
          <p:cNvPr id="18435" name="Rectangle 2"/>
          <p:cNvSpPr>
            <a:spLocks noGrp="1" noChangeArrowheads="1"/>
          </p:cNvSpPr>
          <p:nvPr>
            <p:ph type="title" idx="4294967295"/>
          </p:nvPr>
        </p:nvSpPr>
        <p:spPr>
          <a:xfrm>
            <a:off x="111512" y="136525"/>
            <a:ext cx="12611100" cy="1143000"/>
          </a:xfrm>
          <a:prstGeom prst="rect">
            <a:avLst/>
          </a:prstGeom>
        </p:spPr>
        <p:txBody>
          <a:bodyPr>
            <a:normAutofit/>
          </a:bodyPr>
          <a:lstStyle/>
          <a:p>
            <a:pPr eaLnBrk="1" hangingPunct="1"/>
            <a:r>
              <a:rPr lang="en-US" altLang="en-US" sz="3200" b="1" dirty="0">
                <a:solidFill>
                  <a:schemeClr val="bg1"/>
                </a:solidFill>
              </a:rPr>
              <a:t>Ways HIV Can Be Passed From One Person to Another</a:t>
            </a:r>
          </a:p>
        </p:txBody>
      </p:sp>
      <p:sp>
        <p:nvSpPr>
          <p:cNvPr id="3" name="TextBox 2"/>
          <p:cNvSpPr txBox="1"/>
          <p:nvPr/>
        </p:nvSpPr>
        <p:spPr>
          <a:xfrm>
            <a:off x="1894114" y="2556984"/>
            <a:ext cx="3183533" cy="541046"/>
          </a:xfrm>
          <a:prstGeom prst="rect">
            <a:avLst/>
          </a:prstGeom>
          <a:noFill/>
        </p:spPr>
        <p:txBody>
          <a:bodyPr wrap="square" rtlCol="0">
            <a:spAutoFit/>
          </a:bodyPr>
          <a:lstStyle/>
          <a:p>
            <a:pPr>
              <a:lnSpc>
                <a:spcPct val="80000"/>
              </a:lnSpc>
            </a:pPr>
            <a:r>
              <a:rPr lang="en-US" altLang="en-US" u="sng" dirty="0">
                <a:latin typeface="+mj-lt"/>
              </a:rPr>
              <a:t>Unprotected</a:t>
            </a:r>
            <a:r>
              <a:rPr lang="en-US" altLang="en-US" b="1" dirty="0">
                <a:latin typeface="+mj-lt"/>
              </a:rPr>
              <a:t> </a:t>
            </a:r>
            <a:r>
              <a:rPr lang="en-US" altLang="en-US" dirty="0">
                <a:latin typeface="+mj-lt"/>
              </a:rPr>
              <a:t>sex with someone who has HIV</a:t>
            </a:r>
          </a:p>
        </p:txBody>
      </p:sp>
      <p:sp>
        <p:nvSpPr>
          <p:cNvPr id="9" name="TextBox 8"/>
          <p:cNvSpPr txBox="1"/>
          <p:nvPr/>
        </p:nvSpPr>
        <p:spPr>
          <a:xfrm>
            <a:off x="6961727" y="5190670"/>
            <a:ext cx="3297746" cy="541046"/>
          </a:xfrm>
          <a:prstGeom prst="rect">
            <a:avLst/>
          </a:prstGeom>
          <a:noFill/>
        </p:spPr>
        <p:txBody>
          <a:bodyPr wrap="square" rtlCol="0">
            <a:spAutoFit/>
          </a:bodyPr>
          <a:lstStyle/>
          <a:p>
            <a:pPr>
              <a:lnSpc>
                <a:spcPct val="80000"/>
              </a:lnSpc>
            </a:pPr>
            <a:r>
              <a:rPr lang="en-US" altLang="en-US" dirty="0">
                <a:latin typeface="+mj-lt"/>
              </a:rPr>
              <a:t>Transfusion with HIV-infected blood</a:t>
            </a:r>
          </a:p>
        </p:txBody>
      </p:sp>
      <p:sp>
        <p:nvSpPr>
          <p:cNvPr id="10" name="TextBox 9"/>
          <p:cNvSpPr txBox="1"/>
          <p:nvPr/>
        </p:nvSpPr>
        <p:spPr>
          <a:xfrm>
            <a:off x="1894114" y="5181647"/>
            <a:ext cx="3350240" cy="757130"/>
          </a:xfrm>
          <a:prstGeom prst="rect">
            <a:avLst/>
          </a:prstGeom>
          <a:noFill/>
        </p:spPr>
        <p:txBody>
          <a:bodyPr wrap="square" rtlCol="0">
            <a:spAutoFit/>
          </a:bodyPr>
          <a:lstStyle/>
          <a:p>
            <a:pPr>
              <a:lnSpc>
                <a:spcPct val="80000"/>
              </a:lnSpc>
            </a:pPr>
            <a:r>
              <a:rPr lang="en-US" altLang="en-US" dirty="0">
                <a:latin typeface="+mj-lt"/>
              </a:rPr>
              <a:t>Sharing needles, or other injection or skin-piercing equipment with someone who has HIV </a:t>
            </a:r>
          </a:p>
        </p:txBody>
      </p:sp>
      <p:sp>
        <p:nvSpPr>
          <p:cNvPr id="11" name="TextBox 10"/>
          <p:cNvSpPr txBox="1"/>
          <p:nvPr/>
        </p:nvSpPr>
        <p:spPr>
          <a:xfrm>
            <a:off x="6837945" y="2450867"/>
            <a:ext cx="3545310" cy="541046"/>
          </a:xfrm>
          <a:prstGeom prst="rect">
            <a:avLst/>
          </a:prstGeom>
          <a:noFill/>
        </p:spPr>
        <p:txBody>
          <a:bodyPr wrap="square" rtlCol="0">
            <a:spAutoFit/>
          </a:bodyPr>
          <a:lstStyle/>
          <a:p>
            <a:pPr>
              <a:lnSpc>
                <a:spcPct val="80000"/>
              </a:lnSpc>
            </a:pPr>
            <a:r>
              <a:rPr lang="en-US" altLang="en-US" dirty="0">
                <a:latin typeface="+mj-lt"/>
              </a:rPr>
              <a:t>From a mother to her child during pregnancy, delivery or breastfeeding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13763" y="3557780"/>
            <a:ext cx="1344233" cy="163752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3886" y="1423784"/>
            <a:ext cx="471572" cy="904057"/>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9205" y="1313374"/>
            <a:ext cx="759982" cy="113749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1707" y="3786573"/>
            <a:ext cx="974978" cy="1179934"/>
          </a:xfrm>
          <a:prstGeom prst="rect">
            <a:avLst/>
          </a:prstGeom>
        </p:spPr>
      </p:pic>
    </p:spTree>
    <p:extLst>
      <p:ext uri="{BB962C8B-B14F-4D97-AF65-F5344CB8AC3E}">
        <p14:creationId xmlns:p14="http://schemas.microsoft.com/office/powerpoint/2010/main" val="2556956057"/>
      </p:ext>
    </p:extLst>
  </p:cSld>
  <p:clrMapOvr>
    <a:masterClrMapping/>
  </p:clrMapOvr>
</p:sld>
</file>

<file path=ppt/theme/theme1.xml><?xml version="1.0" encoding="utf-8"?>
<a:theme xmlns:a="http://schemas.openxmlformats.org/drawingml/2006/main" name="Theme1">
  <a:themeElements>
    <a:clrScheme name="PEPFAR">
      <a:dk1>
        <a:srgbClr val="16181A"/>
      </a:dk1>
      <a:lt1>
        <a:srgbClr val="FFFFFF"/>
      </a:lt1>
      <a:dk2>
        <a:srgbClr val="468CA8"/>
      </a:dk2>
      <a:lt2>
        <a:srgbClr val="16181A"/>
      </a:lt2>
      <a:accent1>
        <a:srgbClr val="B64C4B"/>
      </a:accent1>
      <a:accent2>
        <a:srgbClr val="468CA8"/>
      </a:accent2>
      <a:accent3>
        <a:srgbClr val="7F7F7F"/>
      </a:accent3>
      <a:accent4>
        <a:srgbClr val="F47C20"/>
      </a:accent4>
      <a:accent5>
        <a:srgbClr val="009999"/>
      </a:accent5>
      <a:accent6>
        <a:srgbClr val="047AAA"/>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0389A668-A094-48DE-892A-E4C2CD8E95CE}" vid="{8E736656-F8FD-4D96-B727-4BF59CA29287}"/>
    </a:ext>
  </a:extLst>
</a:theme>
</file>

<file path=ppt/theme/theme2.xml><?xml version="1.0" encoding="utf-8"?>
<a:theme xmlns:a="http://schemas.openxmlformats.org/drawingml/2006/main" name="The Stories, Science &amp; Solutions">
  <a:themeElements>
    <a:clrScheme name="DGHT">
      <a:dk1>
        <a:sysClr val="windowText" lastClr="000000"/>
      </a:dk1>
      <a:lt1>
        <a:sysClr val="window" lastClr="FFFFFF"/>
      </a:lt1>
      <a:dk2>
        <a:srgbClr val="4B94DD"/>
      </a:dk2>
      <a:lt2>
        <a:srgbClr val="D5E6F7"/>
      </a:lt2>
      <a:accent1>
        <a:srgbClr val="005EAA"/>
      </a:accent1>
      <a:accent2>
        <a:srgbClr val="4B94DD"/>
      </a:accent2>
      <a:accent3>
        <a:srgbClr val="B81020"/>
      </a:accent3>
      <a:accent4>
        <a:srgbClr val="FF6D82"/>
      </a:accent4>
      <a:accent5>
        <a:srgbClr val="7F7F7F"/>
      </a:accent5>
      <a:accent6>
        <a:srgbClr val="3E3E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 Stories, Science &amp; Solutions" id="{5AA9B941-EAC6-4BE0-88A9-5796B1F6B8DB}" vid="{1EB030F6-A8D9-44AF-9D68-62D4D29E0A2A}"/>
    </a:ext>
  </a:extLst>
</a:theme>
</file>

<file path=ppt/theme/theme3.xml><?xml version="1.0" encoding="utf-8"?>
<a:theme xmlns:a="http://schemas.openxmlformats.org/drawingml/2006/main" name="1_PEPFAR Theme">
  <a:themeElements>
    <a:clrScheme name="PEPFAR">
      <a:dk1>
        <a:srgbClr val="16181A"/>
      </a:dk1>
      <a:lt1>
        <a:srgbClr val="FFFFFF"/>
      </a:lt1>
      <a:dk2>
        <a:srgbClr val="468CA8"/>
      </a:dk2>
      <a:lt2>
        <a:srgbClr val="16181A"/>
      </a:lt2>
      <a:accent1>
        <a:srgbClr val="B64C4B"/>
      </a:accent1>
      <a:accent2>
        <a:srgbClr val="468CA8"/>
      </a:accent2>
      <a:accent3>
        <a:srgbClr val="7F7F7F"/>
      </a:accent3>
      <a:accent4>
        <a:srgbClr val="F47C20"/>
      </a:accent4>
      <a:accent5>
        <a:srgbClr val="009999"/>
      </a:accent5>
      <a:accent6>
        <a:srgbClr val="047AAA"/>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FAR Theme" id="{D554F53B-AEC7-4F82-A0D6-B045BF4FA345}" vid="{26E8B40A-6C7F-4326-89A2-440D0D9D6250}"/>
    </a:ext>
  </a:extLst>
</a:theme>
</file>

<file path=ppt/theme/theme4.xml><?xml version="1.0" encoding="utf-8"?>
<a:theme xmlns:a="http://schemas.openxmlformats.org/drawingml/2006/main" name="3_PEPFAR Theme">
  <a:themeElements>
    <a:clrScheme name="PEPFAR">
      <a:dk1>
        <a:srgbClr val="16181A"/>
      </a:dk1>
      <a:lt1>
        <a:srgbClr val="FFFFFF"/>
      </a:lt1>
      <a:dk2>
        <a:srgbClr val="468CA8"/>
      </a:dk2>
      <a:lt2>
        <a:srgbClr val="16181A"/>
      </a:lt2>
      <a:accent1>
        <a:srgbClr val="B64C4B"/>
      </a:accent1>
      <a:accent2>
        <a:srgbClr val="468CA8"/>
      </a:accent2>
      <a:accent3>
        <a:srgbClr val="7F7F7F"/>
      </a:accent3>
      <a:accent4>
        <a:srgbClr val="F47C20"/>
      </a:accent4>
      <a:accent5>
        <a:srgbClr val="009999"/>
      </a:accent5>
      <a:accent6>
        <a:srgbClr val="047AAA"/>
      </a:accent6>
      <a:hlink>
        <a:srgbClr val="0563C1"/>
      </a:hlink>
      <a:folHlink>
        <a:srgbClr val="954F72"/>
      </a:folHlink>
    </a:clrScheme>
    <a:fontScheme name="PEPFAR">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PFAR Theme" id="{D554F53B-AEC7-4F82-A0D6-B045BF4FA345}" vid="{26E8B40A-6C7F-4326-89A2-440D0D9D6250}"/>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e2704de-b15d-4d5f-8e9b-6303b2f1b4e2">
      <UserInfo>
        <DisplayName>Everyone</DisplayName>
        <AccountId>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9DC922C44BA54AB6EC0AE6C79BBAC7" ma:contentTypeVersion="1" ma:contentTypeDescription="Create a new document." ma:contentTypeScope="" ma:versionID="3fab49dd148b5295e943787fa8452607">
  <xsd:schema xmlns:xsd="http://www.w3.org/2001/XMLSchema" xmlns:xs="http://www.w3.org/2001/XMLSchema" xmlns:p="http://schemas.microsoft.com/office/2006/metadata/properties" xmlns:ns2="8e2704de-b15d-4d5f-8e9b-6303b2f1b4e2" targetNamespace="http://schemas.microsoft.com/office/2006/metadata/properties" ma:root="true" ma:fieldsID="9155a3435fb21f82514ef4c0d0b532c0" ns2:_="">
    <xsd:import namespace="8e2704de-b15d-4d5f-8e9b-6303b2f1b4e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2704de-b15d-4d5f-8e9b-6303b2f1b4e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A7E0E-D4B3-4BA9-B5A7-49F3BA83A2CA}">
  <ds:schemaRefs>
    <ds:schemaRef ds:uri="http://schemas.microsoft.com/sharepoint/v3/contenttype/forms"/>
  </ds:schemaRefs>
</ds:datastoreItem>
</file>

<file path=customXml/itemProps2.xml><?xml version="1.0" encoding="utf-8"?>
<ds:datastoreItem xmlns:ds="http://schemas.openxmlformats.org/officeDocument/2006/customXml" ds:itemID="{DBE63B94-03CE-44E1-B29B-992E591FA429}">
  <ds:schemaRefs>
    <ds:schemaRef ds:uri="http://purl.org/dc/elements/1.1/"/>
    <ds:schemaRef ds:uri="http://schemas.microsoft.com/office/2006/documentManagement/types"/>
    <ds:schemaRef ds:uri="http://purl.org/dc/dcmitype/"/>
    <ds:schemaRef ds:uri="2df172ae-0a2a-4634-8ad7-83f9b02fa473"/>
    <ds:schemaRef ds:uri="http://purl.org/dc/terms/"/>
    <ds:schemaRef ds:uri="http://schemas.microsoft.com/office/infopath/2007/PartnerControls"/>
    <ds:schemaRef ds:uri="http://schemas.openxmlformats.org/package/2006/metadata/core-properties"/>
    <ds:schemaRef ds:uri="2bcba8e5-f2ac-4ae6-9ab6-15ec63b77eb2"/>
    <ds:schemaRef ds:uri="http://schemas.microsoft.com/office/2006/metadata/properties"/>
    <ds:schemaRef ds:uri="http://www.w3.org/XML/1998/namespace"/>
    <ds:schemaRef ds:uri="8e2704de-b15d-4d5f-8e9b-6303b2f1b4e2"/>
  </ds:schemaRefs>
</ds:datastoreItem>
</file>

<file path=customXml/itemProps3.xml><?xml version="1.0" encoding="utf-8"?>
<ds:datastoreItem xmlns:ds="http://schemas.openxmlformats.org/officeDocument/2006/customXml" ds:itemID="{EC01C332-6FD2-4043-8182-D8405E15F9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2704de-b15d-4d5f-8e9b-6303b2f1b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1468</TotalTime>
  <Words>10770</Words>
  <Application>Microsoft Office PowerPoint</Application>
  <PresentationFormat>Widescreen</PresentationFormat>
  <Paragraphs>680</Paragraphs>
  <Slides>76</Slides>
  <Notes>72</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76</vt:i4>
      </vt:variant>
    </vt:vector>
  </HeadingPairs>
  <TitlesOfParts>
    <vt:vector size="93" baseType="lpstr">
      <vt:lpstr>Arial</vt:lpstr>
      <vt:lpstr>Berlin Sans FB</vt:lpstr>
      <vt:lpstr>Calibri</vt:lpstr>
      <vt:lpstr>Calibri Light</vt:lpstr>
      <vt:lpstr>Century Gothic</vt:lpstr>
      <vt:lpstr>Courier New</vt:lpstr>
      <vt:lpstr>Noto Sans Symbols</vt:lpstr>
      <vt:lpstr>Quattrocento Sans</vt:lpstr>
      <vt:lpstr>Segoe UI</vt:lpstr>
      <vt:lpstr>Symbol</vt:lpstr>
      <vt:lpstr>Wingdings</vt:lpstr>
      <vt:lpstr>Theme1</vt:lpstr>
      <vt:lpstr>The Stories, Science &amp; Solutions</vt:lpstr>
      <vt:lpstr>1_PEPFAR Theme</vt:lpstr>
      <vt:lpstr>3_PEPFAR Theme</vt:lpstr>
      <vt:lpstr>2_Office Theme</vt:lpstr>
      <vt:lpstr>3_Office Theme</vt:lpstr>
      <vt:lpstr>PowerPoint Presentation</vt:lpstr>
      <vt:lpstr>This HIV Educational Update slide deck   will be followed by a second slide deck called   Messages of Hope for Men and Children Tool    This HIV Educational Update reviews the latest knowledge about HIV; the information provides essential background for understanding the basis for the key Messages of Hope for Men and Children    </vt:lpstr>
      <vt:lpstr> </vt:lpstr>
      <vt:lpstr>Encouraging Accomplishments On The Way</vt:lpstr>
      <vt:lpstr>PowerPoint Presentation</vt:lpstr>
      <vt:lpstr>PowerPoint Presentation</vt:lpstr>
      <vt:lpstr>What is HIV?</vt:lpstr>
      <vt:lpstr>What is AIDS?</vt:lpstr>
      <vt:lpstr>Ways HIV Can Be Passed From One Person to Another</vt:lpstr>
      <vt:lpstr>REMEMBER: HIV is NOT Passed Through….</vt:lpstr>
      <vt:lpstr>Addressing Gaps to Control HIV        </vt:lpstr>
      <vt:lpstr>PowerPoint Presentation</vt:lpstr>
      <vt:lpstr>There are Gaps in Treatment for Men  </vt:lpstr>
      <vt:lpstr> There are Gaps in Treatment for Children &amp; Adolescents</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vt:lpstr>
      <vt:lpstr>New Choices for HIV Diagnostic Tests </vt:lpstr>
      <vt:lpstr>HIV Self-testing</vt:lpstr>
      <vt:lpstr>PowerPoint Presentation</vt:lpstr>
      <vt:lpstr>Index Testing</vt:lpstr>
      <vt:lpstr>Who is the Index Client?</vt:lpstr>
      <vt:lpstr>What is Index Testing?</vt:lpstr>
      <vt:lpstr>Why is index testing important?    </vt:lpstr>
      <vt:lpstr>PowerPoint Presentation</vt:lpstr>
      <vt:lpstr> </vt:lpstr>
      <vt:lpstr>New Treatment: Easier, Better, Safer</vt:lpstr>
      <vt:lpstr>PowerPoint Presentation</vt:lpstr>
      <vt:lpstr>PowerPoint Presentation</vt:lpstr>
      <vt:lpstr>PowerPoint Presentation</vt:lpstr>
      <vt:lpstr> </vt:lpstr>
      <vt:lpstr>New Timing: Starting HIV treatment (ART) at once for All People Living With HIV</vt:lpstr>
      <vt:lpstr>Test and Start </vt:lpstr>
      <vt:lpstr>PowerPoint Presentation</vt:lpstr>
      <vt:lpstr> </vt:lpstr>
      <vt:lpstr>A Long, Healthy Life -- with HIV Medication &amp; Undetectable Virus! </vt:lpstr>
      <vt:lpstr>Undetectable Viral Load= Untransmissable HIV (U=U)</vt:lpstr>
      <vt:lpstr>Viral Load Test &amp; Undetectable Viral Load </vt:lpstr>
      <vt:lpstr>Undetectable Viral Load= Untransmissible HIV</vt:lpstr>
      <vt:lpstr>Benefits of Taking ART to Keep an Undetectable Viral Load</vt:lpstr>
      <vt:lpstr>PowerPoint Presentation</vt:lpstr>
      <vt:lpstr>HIV Treatment, Adherence &amp; and Faith Healing</vt:lpstr>
      <vt:lpstr> Messages Faith Leaders Can Use to Share the U=U News </vt:lpstr>
      <vt:lpstr>PowerPoint Presentation</vt:lpstr>
      <vt:lpstr>PREVENTION: Voluntary Medical Male Circumcision</vt:lpstr>
      <vt:lpstr>PREVENTION: Pre-Exposure Prophylaxis (PrEP)</vt:lpstr>
      <vt:lpstr> </vt:lpstr>
      <vt:lpstr>As leaders in your communities and places of worship, YOU can help spread the GOOD NEWS about epidemic control</vt:lpstr>
      <vt:lpstr>This HIV Educational Update slide deck is complete  [An optional Appendix follows for those interested in types of programs that work for reaching men, adolescents, and children living with HIV.]   This slide deck will now be followed now by a second slide deck called   Messages of Hope for Men and Children Tool    </vt:lpstr>
      <vt:lpstr>Appendix: Model Programs</vt:lpstr>
      <vt:lpstr>Nigeria Baby Shower Initiative: A Church Congregation-Based Approach to Preventing Mother to Child Transmission (PMTCT) Service Delivery</vt:lpstr>
      <vt:lpstr>PowerPoint Presentation</vt:lpstr>
      <vt:lpstr>PowerPoint Presentation</vt:lpstr>
      <vt:lpstr>PowerPoint Presentation</vt:lpstr>
      <vt:lpstr>Circle of Hope  is an initiative that partnered with faith-based communities in a city with high rates of HIV, to increase HIV testing, care, and treatment</vt:lpstr>
      <vt:lpstr>PowerPoint Presentation</vt:lpstr>
      <vt:lpstr>“Working with local communities &amp; the  faith Community :  from 20 a month to 70 a day”</vt:lpstr>
      <vt:lpstr>PowerPoint Presentation</vt:lpstr>
      <vt:lpstr>PowerPoint Presentation</vt:lpstr>
      <vt:lpstr>PowerPoint Presentation</vt:lpstr>
      <vt:lpstr>PowerPoint Presentation</vt:lpstr>
      <vt:lpstr>PowerPoint Presentation</vt:lpstr>
      <vt:lpstr>Eswatini – Promising Model to be evaluated in FY2020</vt:lpstr>
      <vt:lpstr>Phases of the program and evaluation, Eswatini</vt:lpstr>
      <vt:lpstr>Eswatini-specific sources to monitor referrals to facilities of those using self-tests (positives- confirmation and ARV initiation; negatives- PrEP/VMMC) </vt:lpstr>
      <vt:lpstr>Content References</vt:lpstr>
      <vt:lpstr>Content References</vt:lpstr>
      <vt:lpstr>Photo &amp; Graphics References</vt:lpstr>
      <vt:lpstr>Photo &amp; Graphics References</vt:lpstr>
      <vt:lpstr>Photo &amp; Graphics References</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Faith Communities to  Find Men and Children   New Choices - New Treatment – New Timing – New Hope:</dc:title>
  <dc:creator>Anita Smith</dc:creator>
  <cp:lastModifiedBy>Taylor HIlliard</cp:lastModifiedBy>
  <cp:revision>70</cp:revision>
  <dcterms:created xsi:type="dcterms:W3CDTF">2019-09-12T19:35:12Z</dcterms:created>
  <dcterms:modified xsi:type="dcterms:W3CDTF">2021-09-30T17:31:52Z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0x010100609DC922C44BA54AB6EC0AE6C79BBAC7</vt:lpwstr>
  </property>
</Properties>
</file>