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E3F-48D5-453A-838F-4B6C3FEA0305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D5F4E-09BB-4A1B-8AE4-5E1D6762D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12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E3F-48D5-453A-838F-4B6C3FEA0305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D5F4E-09BB-4A1B-8AE4-5E1D6762D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84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E3F-48D5-453A-838F-4B6C3FEA0305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D5F4E-09BB-4A1B-8AE4-5E1D6762D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58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E3F-48D5-453A-838F-4B6C3FEA0305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D5F4E-09BB-4A1B-8AE4-5E1D6762D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681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E3F-48D5-453A-838F-4B6C3FEA0305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D5F4E-09BB-4A1B-8AE4-5E1D6762D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336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E3F-48D5-453A-838F-4B6C3FEA0305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D5F4E-09BB-4A1B-8AE4-5E1D6762D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030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E3F-48D5-453A-838F-4B6C3FEA0305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D5F4E-09BB-4A1B-8AE4-5E1D6762D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20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E3F-48D5-453A-838F-4B6C3FEA0305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D5F4E-09BB-4A1B-8AE4-5E1D6762D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69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E3F-48D5-453A-838F-4B6C3FEA0305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D5F4E-09BB-4A1B-8AE4-5E1D6762D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98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E3F-48D5-453A-838F-4B6C3FEA0305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D5F4E-09BB-4A1B-8AE4-5E1D6762D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145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E3F-48D5-453A-838F-4B6C3FEA0305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D5F4E-09BB-4A1B-8AE4-5E1D6762D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46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11E3F-48D5-453A-838F-4B6C3FEA0305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D5F4E-09BB-4A1B-8AE4-5E1D6762D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21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475" y="-76204"/>
            <a:ext cx="12327475" cy="69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854200"/>
          </a:xfrm>
          <a:prstGeom prst="rect">
            <a:avLst/>
          </a:prstGeom>
          <a:solidFill>
            <a:srgbClr val="0083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8" y="6038806"/>
            <a:ext cx="786272" cy="687587"/>
          </a:xfr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A3C95B0-4762-4FF3-AF39-9B888725C706}"/>
              </a:ext>
            </a:extLst>
          </p:cNvPr>
          <p:cNvSpPr txBox="1">
            <a:spLocks/>
          </p:cNvSpPr>
          <p:nvPr/>
        </p:nvSpPr>
        <p:spPr>
          <a:xfrm>
            <a:off x="295087" y="106270"/>
            <a:ext cx="11601823" cy="10017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732">
              <a:buNone/>
            </a:pPr>
            <a:r>
              <a:rPr lang="en-GB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Faith-engaged community posts associated with over 1200% increase in new HIV case ascertainment, with high linkage and retention, Zambia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450715" y="1167991"/>
            <a:ext cx="9407892" cy="834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276740" rtl="0" eaLnBrk="1" latinLnBrk="0" hangingPunct="1">
              <a:lnSpc>
                <a:spcPct val="100000"/>
              </a:lnSpc>
              <a:spcBef>
                <a:spcPts val="4677"/>
              </a:spcBef>
              <a:buFontTx/>
              <a:buNone/>
              <a:defRPr sz="5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291840" indent="-1097280" algn="l" defTabSz="4276740" rtl="0" eaLnBrk="1" latinLnBrk="0" hangingPunct="1">
              <a:lnSpc>
                <a:spcPct val="100000"/>
              </a:lnSpc>
              <a:spcBef>
                <a:spcPts val="2339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86400" indent="-1097280" algn="l" defTabSz="4276740" rtl="0" eaLnBrk="1" latinLnBrk="0" hangingPunct="1">
              <a:lnSpc>
                <a:spcPct val="100000"/>
              </a:lnSpc>
              <a:spcBef>
                <a:spcPts val="2339"/>
              </a:spcBef>
              <a:buFont typeface="Arial" panose="020B0604020202020204" pitchFamily="34" charset="0"/>
              <a:buChar char="−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680960" indent="-1097280" algn="l" defTabSz="4276740" rtl="0" eaLnBrk="1" latinLnBrk="0" hangingPunct="1">
              <a:lnSpc>
                <a:spcPct val="100000"/>
              </a:lnSpc>
              <a:spcBef>
                <a:spcPts val="2339"/>
              </a:spcBef>
              <a:buFont typeface="Wingdings" panose="05000000000000000000" pitchFamily="2" charset="2"/>
              <a:buChar char="§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75520" indent="-1097280" algn="l" defTabSz="4276740" rtl="0" eaLnBrk="1" latinLnBrk="0" hangingPunct="1">
              <a:lnSpc>
                <a:spcPct val="100000"/>
              </a:lnSpc>
              <a:spcBef>
                <a:spcPts val="2339"/>
              </a:spcBef>
              <a:buFont typeface="Courier New" panose="02070309020205020404" pitchFamily="49" charset="0"/>
              <a:buChar char="o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761036" indent="-1069185" algn="l" defTabSz="4276740" rtl="0" eaLnBrk="1" latinLnBrk="0" hangingPunct="1">
              <a:lnSpc>
                <a:spcPct val="90000"/>
              </a:lnSpc>
              <a:spcBef>
                <a:spcPts val="2339"/>
              </a:spcBef>
              <a:buFont typeface="Arial" panose="020B0604020202020204" pitchFamily="34" charset="0"/>
              <a:buChar char="•"/>
              <a:defRPr sz="8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3899406" indent="-1069185" algn="l" defTabSz="4276740" rtl="0" eaLnBrk="1" latinLnBrk="0" hangingPunct="1">
              <a:lnSpc>
                <a:spcPct val="90000"/>
              </a:lnSpc>
              <a:spcBef>
                <a:spcPts val="2339"/>
              </a:spcBef>
              <a:buFont typeface="Arial" panose="020B0604020202020204" pitchFamily="34" charset="0"/>
              <a:buChar char="•"/>
              <a:defRPr sz="8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37776" indent="-1069185" algn="l" defTabSz="4276740" rtl="0" eaLnBrk="1" latinLnBrk="0" hangingPunct="1">
              <a:lnSpc>
                <a:spcPct val="90000"/>
              </a:lnSpc>
              <a:spcBef>
                <a:spcPts val="2339"/>
              </a:spcBef>
              <a:buFont typeface="Arial" panose="020B0604020202020204" pitchFamily="34" charset="0"/>
              <a:buChar char="•"/>
              <a:defRPr sz="8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176146" indent="-1069185" algn="l" defTabSz="4276740" rtl="0" eaLnBrk="1" latinLnBrk="0" hangingPunct="1">
              <a:lnSpc>
                <a:spcPct val="90000"/>
              </a:lnSpc>
              <a:spcBef>
                <a:spcPts val="2339"/>
              </a:spcBef>
              <a:buFont typeface="Arial" panose="020B0604020202020204" pitchFamily="34" charset="0"/>
              <a:buChar char="•"/>
              <a:defRPr sz="8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>
                <a:solidFill>
                  <a:schemeClr val="bg1"/>
                </a:solidFill>
              </a:rPr>
              <a:t>Gibstar</a:t>
            </a:r>
            <a:r>
              <a:rPr lang="en-US" sz="1200" dirty="0">
                <a:solidFill>
                  <a:schemeClr val="bg1"/>
                </a:solidFill>
              </a:rPr>
              <a:t> Makangila</a:t>
            </a:r>
            <a:r>
              <a:rPr lang="en-US" sz="1200" baseline="30000" dirty="0">
                <a:solidFill>
                  <a:schemeClr val="bg1"/>
                </a:solidFill>
              </a:rPr>
              <a:t>1</a:t>
            </a:r>
            <a:r>
              <a:rPr lang="en-US" sz="1200" dirty="0">
                <a:solidFill>
                  <a:schemeClr val="bg1"/>
                </a:solidFill>
              </a:rPr>
              <a:t>, Albert Mwango</a:t>
            </a:r>
            <a:r>
              <a:rPr lang="en-US" sz="1200" baseline="30000" dirty="0">
                <a:solidFill>
                  <a:schemeClr val="bg1"/>
                </a:solidFill>
              </a:rPr>
              <a:t>2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Minesh</a:t>
            </a:r>
            <a:r>
              <a:rPr lang="en-US" sz="1200" dirty="0">
                <a:solidFill>
                  <a:schemeClr val="bg1"/>
                </a:solidFill>
              </a:rPr>
              <a:t> Shah</a:t>
            </a:r>
            <a:r>
              <a:rPr lang="en-US" sz="1200" baseline="30000" dirty="0">
                <a:solidFill>
                  <a:schemeClr val="bg1"/>
                </a:solidFill>
              </a:rPr>
              <a:t>3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Nzali</a:t>
            </a:r>
            <a:r>
              <a:rPr lang="en-US" sz="1200" dirty="0">
                <a:solidFill>
                  <a:schemeClr val="bg1"/>
                </a:solidFill>
              </a:rPr>
              <a:t> Kancheya</a:t>
            </a:r>
            <a:r>
              <a:rPr lang="en-US" sz="1200" baseline="30000" dirty="0">
                <a:solidFill>
                  <a:schemeClr val="bg1"/>
                </a:solidFill>
              </a:rPr>
              <a:t>4</a:t>
            </a:r>
            <a:r>
              <a:rPr lang="en-US" sz="1200" dirty="0">
                <a:solidFill>
                  <a:schemeClr val="bg1"/>
                </a:solidFill>
              </a:rPr>
              <a:t>, Kennedy Nkwemu</a:t>
            </a:r>
            <a:r>
              <a:rPr lang="en-US" sz="1200" baseline="30000" dirty="0">
                <a:solidFill>
                  <a:schemeClr val="bg1"/>
                </a:solidFill>
              </a:rPr>
              <a:t>4</a:t>
            </a:r>
            <a:r>
              <a:rPr lang="en-US" sz="1200" dirty="0">
                <a:solidFill>
                  <a:schemeClr val="bg1"/>
                </a:solidFill>
              </a:rPr>
              <a:t>, Isaac Zulu</a:t>
            </a:r>
            <a:r>
              <a:rPr lang="en-US" sz="1200" baseline="30000" dirty="0">
                <a:solidFill>
                  <a:schemeClr val="bg1"/>
                </a:solidFill>
              </a:rPr>
              <a:t>3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Idongesit</a:t>
            </a:r>
            <a:r>
              <a:rPr lang="en-US" sz="1200" dirty="0">
                <a:solidFill>
                  <a:schemeClr val="bg1"/>
                </a:solidFill>
              </a:rPr>
              <a:t> Essiet-Gibson</a:t>
            </a:r>
            <a:r>
              <a:rPr lang="en-US" sz="1200" baseline="30000" dirty="0">
                <a:solidFill>
                  <a:schemeClr val="bg1"/>
                </a:solidFill>
              </a:rPr>
              <a:t>3</a:t>
            </a:r>
            <a:r>
              <a:rPr lang="en-US" sz="1200" dirty="0">
                <a:solidFill>
                  <a:schemeClr val="bg1"/>
                </a:solidFill>
              </a:rPr>
              <a:t>, Lauren Erickson Mamane</a:t>
            </a:r>
            <a:r>
              <a:rPr lang="en-US" sz="1200" baseline="30000" dirty="0">
                <a:solidFill>
                  <a:schemeClr val="bg1"/>
                </a:solidFill>
              </a:rPr>
              <a:t>3</a:t>
            </a:r>
            <a:r>
              <a:rPr lang="en-US" sz="1200" dirty="0">
                <a:solidFill>
                  <a:schemeClr val="bg1"/>
                </a:solidFill>
              </a:rPr>
              <a:t>, Simon Agolory</a:t>
            </a:r>
            <a:r>
              <a:rPr lang="en-US" sz="1200" baseline="30000" dirty="0">
                <a:solidFill>
                  <a:schemeClr val="bg1"/>
                </a:solidFill>
              </a:rPr>
              <a:t>4</a:t>
            </a:r>
            <a:r>
              <a:rPr lang="en-US" sz="1200" dirty="0">
                <a:solidFill>
                  <a:schemeClr val="bg1"/>
                </a:solidFill>
              </a:rPr>
              <a:t>, Susan Hillis</a:t>
            </a:r>
            <a:r>
              <a:rPr lang="en-US" sz="1200" baseline="30000" dirty="0">
                <a:solidFill>
                  <a:schemeClr val="bg1"/>
                </a:solidFill>
              </a:rPr>
              <a:t>5 </a:t>
            </a:r>
            <a:r>
              <a:rPr lang="en-US" sz="1200" dirty="0">
                <a:solidFill>
                  <a:schemeClr val="bg1"/>
                </a:solidFill>
              </a:rPr>
              <a:t>1 Circle of Hope (COH), Lusaka, Zambia; 2 Catholic Relief Services (CRS), Lusaka Zambia; 3 CDC, Atlanta, GA, USA; 4 CDC, Lusaka, Zambia; 5 Office of the Global AIDS Coordinator, Washington, DC, USA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09" y="1125474"/>
            <a:ext cx="699191" cy="627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9081" y="1024569"/>
            <a:ext cx="635374" cy="707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5144" y="1854200"/>
            <a:ext cx="4521766" cy="4537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942" y="4142914"/>
            <a:ext cx="3363229" cy="2465115"/>
          </a:xfrm>
          <a:prstGeom prst="rect">
            <a:avLst/>
          </a:prstGeom>
        </p:spPr>
      </p:pic>
      <p:sp>
        <p:nvSpPr>
          <p:cNvPr id="24" name="Text Placeholder 11"/>
          <p:cNvSpPr txBox="1">
            <a:spLocks/>
          </p:cNvSpPr>
          <p:nvPr/>
        </p:nvSpPr>
        <p:spPr>
          <a:xfrm>
            <a:off x="256938" y="1990536"/>
            <a:ext cx="6997981" cy="30449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7F1820"/>
                </a:solidFill>
              </a:rPr>
              <a:t>CIRCLE OF HOPE </a:t>
            </a:r>
            <a:r>
              <a:rPr lang="en-US" sz="2400" dirty="0"/>
              <a:t>IS A FAITH-BASED ORGANIZATION BASED IN LUSAKA, ZAMBIA. IT ENGAGES FAITH LEADERS AND DEPLOYS FAITH COMMUNITY MEMBERS TO DE-CENTRALIZED COMMUNITY POSTS (CPS), TO INCREASE:</a:t>
            </a:r>
          </a:p>
          <a:p>
            <a:pPr marL="1028700" lvl="1" indent="-571500">
              <a:buClr>
                <a:prstClr val="black"/>
              </a:buClr>
              <a:defRPr/>
            </a:pPr>
            <a:r>
              <a:rPr lang="en-US" b="1" dirty="0"/>
              <a:t>Case-finding (including INDEX TETING)</a:t>
            </a:r>
          </a:p>
          <a:p>
            <a:pPr marL="1028700" lvl="1" indent="-571500">
              <a:buClr>
                <a:prstClr val="black"/>
              </a:buClr>
              <a:defRPr/>
            </a:pPr>
            <a:r>
              <a:rPr lang="en-US" b="1" dirty="0"/>
              <a:t>LINKAGE</a:t>
            </a:r>
          </a:p>
          <a:p>
            <a:pPr marL="1028700" lvl="1" indent="-571500">
              <a:buClr>
                <a:prstClr val="black"/>
              </a:buClr>
              <a:defRPr/>
            </a:pPr>
            <a:r>
              <a:rPr lang="en-US" b="1" dirty="0"/>
              <a:t>RETENTION</a:t>
            </a:r>
            <a:endParaRPr lang="en-US" dirty="0"/>
          </a:p>
        </p:txBody>
      </p:sp>
      <p:pic>
        <p:nvPicPr>
          <p:cNvPr id="25" name="Circle of Hope Recording Mp3 - F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7630" y="6462215"/>
            <a:ext cx="264178" cy="2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1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4000"/>
    </mc:Choice>
    <mc:Fallback>
      <p:transition spd="slow" advClick="0" advTm="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"/>
            <a:ext cx="12192000" cy="1371601"/>
          </a:xfrm>
          <a:prstGeom prst="rect">
            <a:avLst/>
          </a:prstGeom>
          <a:solidFill>
            <a:srgbClr val="0083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" y="5803900"/>
            <a:ext cx="1054893" cy="922493"/>
          </a:xfr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A3C95B0-4762-4FF3-AF39-9B888725C706}"/>
              </a:ext>
            </a:extLst>
          </p:cNvPr>
          <p:cNvSpPr txBox="1">
            <a:spLocks/>
          </p:cNvSpPr>
          <p:nvPr/>
        </p:nvSpPr>
        <p:spPr>
          <a:xfrm>
            <a:off x="1270000" y="106270"/>
            <a:ext cx="10134600" cy="10017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732">
              <a:buNone/>
            </a:pPr>
            <a:r>
              <a:rPr lang="en-GB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Faith-engaged community posts associated with over 1200% increase in new HIV case ascertainment, with high linkage and retention, Zambia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83" y="631154"/>
            <a:ext cx="699191" cy="627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4600" y="591166"/>
            <a:ext cx="635374" cy="707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707" y="1477871"/>
            <a:ext cx="7475782" cy="524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3000"/>
    </mc:Choice>
    <mc:Fallback>
      <p:transition spd="slow" advClick="0" advTm="10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"/>
            <a:ext cx="12192000" cy="1371601"/>
          </a:xfrm>
          <a:prstGeom prst="rect">
            <a:avLst/>
          </a:prstGeom>
          <a:solidFill>
            <a:srgbClr val="0083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" y="5803900"/>
            <a:ext cx="1054893" cy="922493"/>
          </a:xfr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A3C95B0-4762-4FF3-AF39-9B888725C706}"/>
              </a:ext>
            </a:extLst>
          </p:cNvPr>
          <p:cNvSpPr txBox="1">
            <a:spLocks/>
          </p:cNvSpPr>
          <p:nvPr/>
        </p:nvSpPr>
        <p:spPr>
          <a:xfrm>
            <a:off x="1270000" y="106270"/>
            <a:ext cx="10134600" cy="10017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732">
              <a:buNone/>
            </a:pPr>
            <a:r>
              <a:rPr lang="en-GB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Faith-engaged community posts associated with over 1200% increase in new HIV case ascertainment, with high linkage and retention, Zambia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83" y="631154"/>
            <a:ext cx="699191" cy="627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4600" y="591166"/>
            <a:ext cx="635374" cy="707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643" y="1498370"/>
            <a:ext cx="8117314" cy="492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7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5000"/>
    </mc:Choice>
    <mc:Fallback>
      <p:transition spd="slow" advClick="0" advTm="7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"/>
            <a:ext cx="12192000" cy="1371601"/>
          </a:xfrm>
          <a:prstGeom prst="rect">
            <a:avLst/>
          </a:prstGeom>
          <a:solidFill>
            <a:srgbClr val="0083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" y="5803900"/>
            <a:ext cx="1054893" cy="922493"/>
          </a:xfr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A3C95B0-4762-4FF3-AF39-9B888725C706}"/>
              </a:ext>
            </a:extLst>
          </p:cNvPr>
          <p:cNvSpPr txBox="1">
            <a:spLocks/>
          </p:cNvSpPr>
          <p:nvPr/>
        </p:nvSpPr>
        <p:spPr>
          <a:xfrm>
            <a:off x="1270000" y="106270"/>
            <a:ext cx="10134600" cy="10017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732">
              <a:buNone/>
            </a:pPr>
            <a:r>
              <a:rPr lang="en-GB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Faith-engaged community posts associated with over 1200% increase in new HIV case ascertainment, with high linkage and retention, Zambia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83" y="631154"/>
            <a:ext cx="699191" cy="627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4600" y="591166"/>
            <a:ext cx="635374" cy="707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5702" r="24717"/>
          <a:stretch/>
        </p:blipFill>
        <p:spPr>
          <a:xfrm>
            <a:off x="9194633" y="1783592"/>
            <a:ext cx="2209967" cy="4552976"/>
          </a:xfrm>
          <a:prstGeom prst="rect">
            <a:avLst/>
          </a:prstGeom>
        </p:spPr>
      </p:pic>
      <p:sp>
        <p:nvSpPr>
          <p:cNvPr id="11" name="Text Placeholder 14"/>
          <p:cNvSpPr txBox="1">
            <a:spLocks/>
          </p:cNvSpPr>
          <p:nvPr/>
        </p:nvSpPr>
        <p:spPr>
          <a:xfrm>
            <a:off x="2612603" y="1483199"/>
            <a:ext cx="5706335" cy="4448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LESSONS LEARNED &amp; CONCLUSIONS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905" y="2180516"/>
            <a:ext cx="6336034" cy="21341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67A93B-A82F-8A40-AE33-4FC0677DA6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7215" y="4563239"/>
            <a:ext cx="6301723" cy="2294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7215" y="4314700"/>
            <a:ext cx="3017954" cy="387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9354" y="1924768"/>
            <a:ext cx="3573676" cy="38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2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0"/>
    </mc:Choice>
    <mc:Fallback>
      <p:transition spd="slow" advClick="0" advTm="5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63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212</Words>
  <Application>Microsoft Office PowerPoint</Application>
  <PresentationFormat>Widescreen</PresentationFormat>
  <Paragraphs>10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Segoe UI Historic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World Council of Churches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Heiniger Marc-Henri</dc:creator>
  <cp:lastModifiedBy>Marc-Henri Heiniger</cp:lastModifiedBy>
  <cp:revision>9</cp:revision>
  <dcterms:created xsi:type="dcterms:W3CDTF">2020-09-19T18:22:51Z</dcterms:created>
  <dcterms:modified xsi:type="dcterms:W3CDTF">2020-09-22T16:13:51Z</dcterms:modified>
</cp:coreProperties>
</file>