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solidFill>
            <a:srgbClr val="0083CA"/>
          </a:solidFill>
        </p:spPr>
      </p:pic>
    </p:spTree>
    <p:extLst>
      <p:ext uri="{BB962C8B-B14F-4D97-AF65-F5344CB8AC3E}">
        <p14:creationId xmlns:p14="http://schemas.microsoft.com/office/powerpoint/2010/main" val="10084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854200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" y="5677988"/>
            <a:ext cx="1198875" cy="1048405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732">
              <a:buNone/>
            </a:pPr>
            <a:r>
              <a:rPr lang="en-US" sz="2900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Engagement of faith leaders in targeted HIV self-testing increased case identification and new linkages to treatment in Nairobi, Kenya </a:t>
            </a:r>
            <a:endParaRPr lang="en-US" sz="29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8821" y="1097057"/>
            <a:ext cx="1349315" cy="61802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450715" y="1167991"/>
            <a:ext cx="9407892" cy="834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276740" rtl="0" eaLnBrk="1" latinLnBrk="0" hangingPunct="1">
              <a:lnSpc>
                <a:spcPct val="100000"/>
              </a:lnSpc>
              <a:spcBef>
                <a:spcPts val="4677"/>
              </a:spcBef>
              <a:buFontTx/>
              <a:buNone/>
              <a:defRPr sz="5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91840" indent="-1097280" algn="l" defTabSz="4276740" rtl="0" eaLnBrk="1" latinLnBrk="0" hangingPunct="1">
              <a:lnSpc>
                <a:spcPct val="10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86400" indent="-1097280" algn="l" defTabSz="4276740" rtl="0" eaLnBrk="1" latinLnBrk="0" hangingPunct="1">
              <a:lnSpc>
                <a:spcPct val="100000"/>
              </a:lnSpc>
              <a:spcBef>
                <a:spcPts val="2339"/>
              </a:spcBef>
              <a:buFont typeface="Arial" panose="020B0604020202020204" pitchFamily="34" charset="0"/>
              <a:buChar char="−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80960" indent="-1097280" algn="l" defTabSz="4276740" rtl="0" eaLnBrk="1" latinLnBrk="0" hangingPunct="1">
              <a:lnSpc>
                <a:spcPct val="100000"/>
              </a:lnSpc>
              <a:spcBef>
                <a:spcPts val="2339"/>
              </a:spcBef>
              <a:buFont typeface="Wingdings" panose="05000000000000000000" pitchFamily="2" charset="2"/>
              <a:buChar char="§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75520" indent="-1097280" algn="l" defTabSz="4276740" rtl="0" eaLnBrk="1" latinLnBrk="0" hangingPunct="1">
              <a:lnSpc>
                <a:spcPct val="100000"/>
              </a:lnSpc>
              <a:spcBef>
                <a:spcPts val="2339"/>
              </a:spcBef>
              <a:buFont typeface="Courier New" panose="02070309020205020404" pitchFamily="49" charset="0"/>
              <a:buChar char="o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76740" rtl="0" eaLnBrk="1" fontAlgn="auto" latinLnBrk="0" hangingPunct="1">
              <a:lnSpc>
                <a:spcPct val="10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Authors: R. Bauer , C.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Simbiri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, J.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Motoku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, A.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Njoroge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, H.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Weyenga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, J.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Mwangi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, S.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Anangwe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, V.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Ojiambo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, J. Barker , M. Maxwell , A. Katana , S.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Hillis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Affiliation: Eastern Deanery AIDS Relief Program, Nairobi, Kenya,  CDC, Nairobi, Kenya,  DOD/HJF, Nairobi, Kenya,  USAID, Nairobi, Kenya,  PEPFAR Coordination Office, Nairobi, Kenya,  U.S. Office of Global AIDS Coordinator, Washington, DC, United States Kenya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 txBox="1">
            <a:spLocks/>
          </p:cNvSpPr>
          <p:nvPr/>
        </p:nvSpPr>
        <p:spPr>
          <a:xfrm>
            <a:off x="295085" y="1836429"/>
            <a:ext cx="4185475" cy="957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BACKGROUND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088" y="2641684"/>
            <a:ext cx="64279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276740">
              <a:lnSpc>
                <a:spcPct val="120000"/>
              </a:lnSpc>
              <a:spcBef>
                <a:spcPts val="4677"/>
              </a:spcBef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Gaps in HIV testing uptake and antiretroviral coverage, particularly for men, are evidence of significant barriers to health services. To increase HIV case-finding and linkage into care for persons living with HIV (PLHIV), particularly men, </a:t>
            </a: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the faith based Eastern Deanery AIDS Relief Program (EDARP) engaged faith leaders in both community and clinical settings to introduce HIV self-testing (HIVST) in Nairobi Kenya.</a:t>
            </a:r>
            <a:endParaRPr lang="en-US" sz="2000" b="1" dirty="0">
              <a:solidFill>
                <a:srgbClr val="8C1616"/>
              </a:solidFill>
              <a:cs typeface="Segoe UI" panose="020B0502040204020203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 txBox="1">
            <a:spLocks/>
          </p:cNvSpPr>
          <p:nvPr/>
        </p:nvSpPr>
        <p:spPr>
          <a:xfrm>
            <a:off x="8058332" y="1812053"/>
            <a:ext cx="4185475" cy="957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DESCRIPTION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299" y="2554141"/>
            <a:ext cx="3865339" cy="42234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8" y="988164"/>
            <a:ext cx="1364087" cy="492931"/>
          </a:xfrm>
          <a:prstGeom prst="rect">
            <a:avLst/>
          </a:prstGeom>
        </p:spPr>
      </p:pic>
      <p:pic>
        <p:nvPicPr>
          <p:cNvPr id="22" name="EDARP Audio Final - 4m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1401" y="6540137"/>
            <a:ext cx="237503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1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0"/>
    </mc:Choice>
    <mc:Fallback>
      <p:transition spd="slow" advClick="0" advTm="1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07982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" y="5316044"/>
            <a:ext cx="1612768" cy="1410350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732">
              <a:buNone/>
            </a:pPr>
            <a:r>
              <a:rPr lang="en-US" sz="2900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Engagement of faith leaders in targeted HIV self-testing increased case identification and new linkages to treatment in Nairobi, Kenya </a:t>
            </a:r>
            <a:endParaRPr lang="en-US" sz="29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900" y="1740226"/>
            <a:ext cx="5189084" cy="42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4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07982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" y="5834742"/>
            <a:ext cx="1019624" cy="891651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732">
              <a:buNone/>
            </a:pPr>
            <a:r>
              <a:rPr lang="en-US" sz="2900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Engagement of faith leaders in targeted HIV self-testing increased case identification and new linkages to treatment in Nairobi, Kenya </a:t>
            </a:r>
            <a:endParaRPr lang="en-US" sz="29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E59A752-6EF6-4BA5-AEA1-9812B9E2E093}"/>
              </a:ext>
            </a:extLst>
          </p:cNvPr>
          <p:cNvSpPr txBox="1">
            <a:spLocks/>
          </p:cNvSpPr>
          <p:nvPr/>
        </p:nvSpPr>
        <p:spPr>
          <a:xfrm>
            <a:off x="5118852" y="1187758"/>
            <a:ext cx="7073148" cy="10139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TABLE: Increase in HIV positive test, linkages and testing yield among men and women in Nairobi, Kenya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52" y="2345374"/>
            <a:ext cx="5967078" cy="3178786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95086" y="1929206"/>
            <a:ext cx="5417737" cy="3738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457200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1332 staff and CHW’s trained.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HIV diagnosis  and linkage among men increased by 117% 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HIV diagnosis  and linkage among women increased by 134% 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HIV testing yield increased from 1.2% (294/22,429)to 2.8%  (604/21,703  p,&lt;00001) among men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HIV testing yield increased from 1.7%  (491/28,952) to 4.1%  (1169/28,321  p&lt;00001)  among women.</a:t>
            </a:r>
            <a:endParaRPr lang="en-GB" sz="100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 txBox="1">
            <a:spLocks/>
          </p:cNvSpPr>
          <p:nvPr/>
        </p:nvSpPr>
        <p:spPr>
          <a:xfrm>
            <a:off x="295086" y="1187758"/>
            <a:ext cx="4185475" cy="957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RESULTS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6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6000"/>
    </mc:Choice>
    <mc:Fallback>
      <p:transition spd="slow" advClick="0" advTm="7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66158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24" y="5401815"/>
            <a:ext cx="1612768" cy="1410350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732">
              <a:buNone/>
            </a:pPr>
            <a:r>
              <a:rPr lang="en-US" sz="2900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Engagement of faith leaders in targeted HIV self-testing increased case identification and new linkages to treatment in Nairobi, Kenya </a:t>
            </a:r>
            <a:endParaRPr lang="en-US" sz="29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 txBox="1">
            <a:spLocks/>
          </p:cNvSpPr>
          <p:nvPr/>
        </p:nvSpPr>
        <p:spPr>
          <a:xfrm>
            <a:off x="979183" y="1436123"/>
            <a:ext cx="4185475" cy="957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LEARNT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1399" y="2237355"/>
            <a:ext cx="901825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Seamless community- clinical integration 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Skills building for improved partner elicitation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Welcoming environment (especially for Key populations)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Staff emotional and spiritual support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24 hr hotline for HIVST users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Call back card utilization (Referral card)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Weekly  progress review and celebration of top performing sites and staff</a:t>
            </a:r>
          </a:p>
        </p:txBody>
      </p:sp>
    </p:spTree>
    <p:extLst>
      <p:ext uri="{BB962C8B-B14F-4D97-AF65-F5344CB8AC3E}">
        <p14:creationId xmlns:p14="http://schemas.microsoft.com/office/powerpoint/2010/main" val="253432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"/>
    </mc:Choice>
    <mc:Fallback>
      <p:transition spd="slow" advClick="0" advTm="3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66158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24" y="5401815"/>
            <a:ext cx="1612768" cy="1410350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732">
              <a:buNone/>
            </a:pPr>
            <a:r>
              <a:rPr lang="en-US" sz="2900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Engagement of faith leaders in targeted HIV self-testing increased case identification and new linkages to treatment in Nairobi, Kenya </a:t>
            </a:r>
            <a:endParaRPr lang="en-US" sz="29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 txBox="1">
            <a:spLocks/>
          </p:cNvSpPr>
          <p:nvPr/>
        </p:nvSpPr>
        <p:spPr>
          <a:xfrm>
            <a:off x="730513" y="1336292"/>
            <a:ext cx="4185475" cy="957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CONCLUSIONS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513" y="2137204"/>
            <a:ext cx="9536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86732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Distribution of HIVSTs by faith leaders can substantially increase case-finding and linkage to care for both men and women</a:t>
            </a:r>
          </a:p>
          <a:p>
            <a:pPr marL="571500" indent="-571500" defTabSz="86732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Expanding this model in and beyond Kenya may help advance epidemic control.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587" y="5306021"/>
            <a:ext cx="4591853" cy="13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1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000"/>
    </mc:Choice>
    <mc:Fallback>
      <p:transition spd="slow" advClick="0" advTm="4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000"/>
    </mc:Choice>
    <mc:Fallback xmlns="">
      <p:transition spd="slow" advClick="0" advTm="1800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349</Words>
  <Application>Microsoft Office PowerPoint</Application>
  <PresentationFormat>Widescreen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Historic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Council of Churches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Heiniger Marc-Henri</dc:creator>
  <cp:lastModifiedBy>Heiniger Marc-Henri</cp:lastModifiedBy>
  <cp:revision>15</cp:revision>
  <dcterms:created xsi:type="dcterms:W3CDTF">2020-09-11T12:24:55Z</dcterms:created>
  <dcterms:modified xsi:type="dcterms:W3CDTF">2020-09-22T20:45:08Z</dcterms:modified>
</cp:coreProperties>
</file>