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2"/>
  </p:notesMasterIdLst>
  <p:sldIdLst>
    <p:sldId id="257" r:id="rId6"/>
    <p:sldId id="258" r:id="rId7"/>
    <p:sldId id="261" r:id="rId8"/>
    <p:sldId id="262" r:id="rId9"/>
    <p:sldId id="256"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40"/>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notesViewPr>
    <p:cSldViewPr snapToGrid="0" snapToObjects="1">
      <p:cViewPr varScale="1">
        <p:scale>
          <a:sx n="95" d="100"/>
          <a:sy n="95" d="100"/>
        </p:scale>
        <p:origin x="276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457AD-C978-3146-8274-C027BBD52F93}" type="datetimeFigureOut">
              <a:rPr lang="en-US" smtClean="0"/>
              <a:t>5/16/22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6AD8C-BA73-9F41-9C21-0ADD986AE256}" type="slidenum">
              <a:rPr lang="en-US" smtClean="0"/>
              <a:t>‹#›</a:t>
            </a:fld>
            <a:endParaRPr lang="en-US"/>
          </a:p>
        </p:txBody>
      </p:sp>
    </p:spTree>
    <p:extLst>
      <p:ext uri="{BB962C8B-B14F-4D97-AF65-F5344CB8AC3E}">
        <p14:creationId xmlns:p14="http://schemas.microsoft.com/office/powerpoint/2010/main" val="175855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B6AD8C-BA73-9F41-9C21-0ADD986AE256}" type="slidenum">
              <a:rPr lang="en-US" smtClean="0"/>
              <a:t>5</a:t>
            </a:fld>
            <a:endParaRPr lang="en-US"/>
          </a:p>
        </p:txBody>
      </p:sp>
    </p:spTree>
    <p:extLst>
      <p:ext uri="{BB962C8B-B14F-4D97-AF65-F5344CB8AC3E}">
        <p14:creationId xmlns:p14="http://schemas.microsoft.com/office/powerpoint/2010/main" val="3233691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een Logo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BA3EC0-C5E7-E140-A15C-0E87AFFB0F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84F37A-A245-F34F-8397-D844A5ABADE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4878A01B-E948-9845-A089-269FC1AFCC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4709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Cover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9EB96A-3D1B-684C-BA53-A33F8781856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482600" y="2766218"/>
            <a:ext cx="5118100" cy="1325563"/>
          </a:xfrm>
          <a:prstGeom prst="rect">
            <a:avLst/>
          </a:prstGeom>
        </p:spPr>
        <p:txBody>
          <a:bodyPr/>
          <a:lstStyle>
            <a:lvl1pPr algn="ct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29942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03B965-E487-F54B-A4FE-D399F684E33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023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6741-E233-AB4C-8459-68617B98BBBD}"/>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FC62AC0-B54E-5148-A77F-3F163D6B0E3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2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Log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BA3EC0-C5E7-E140-A15C-0E87AFFB0F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F91C65D-45ED-B84A-A6D0-C10F99051EB9}"/>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C70690C8-8E02-A545-AEE6-822FB65DF40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71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ight Blue Logo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B59F83-35BE-904B-BB5B-016BCF6E4D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27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range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981F6-D708-3A4C-8FFF-0F391A6BD75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81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right Blue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3008C2-78F9-C042-9A7E-BBB88000CA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4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vy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88E2F2-E337-9C43-AB12-4352411C00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61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ed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B5079E-60F3-3C41-9534-0C4908DFB9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18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op Logo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2BAAB-CE2E-EE42-BA4B-ECEB0F896E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2544763"/>
            <a:ext cx="10515600" cy="592138"/>
          </a:xfrm>
          <a:prstGeom prst="rect">
            <a:avLst/>
          </a:prstGeom>
        </p:spPr>
        <p:txBody>
          <a:bodyPr/>
          <a:lstStyle>
            <a:lvl1pPr algn="ct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3322638"/>
            <a:ext cx="10515600" cy="304006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54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Cover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2EDD9C-D897-0C46-9B50-F6E3CDB0A6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4911725"/>
            <a:ext cx="10515600" cy="1325563"/>
          </a:xfrm>
          <a:prstGeom prst="rect">
            <a:avLst/>
          </a:prstGeom>
        </p:spPr>
        <p:txBody>
          <a:bodyPr/>
          <a:lstStyle>
            <a:lvl1pPr algn="ct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212040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0335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uffer.com/library/facebook-insight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uffer.com/library/instagram-analytics/" TargetMode="External"/><Relationship Id="rId2" Type="http://schemas.openxmlformats.org/officeDocument/2006/relationships/hyperlink" Target="https://buffer.com/library/facebook-insigh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0A45D9-BD95-624E-BC8A-1F1784EE5F08}"/>
              </a:ext>
            </a:extLst>
          </p:cNvPr>
          <p:cNvSpPr>
            <a:spLocks noGrp="1"/>
          </p:cNvSpPr>
          <p:nvPr>
            <p:ph type="ctrTitle"/>
          </p:nvPr>
        </p:nvSpPr>
        <p:spPr>
          <a:xfrm>
            <a:off x="1524000" y="1379217"/>
            <a:ext cx="9144000" cy="2387600"/>
          </a:xfrm>
        </p:spPr>
        <p:txBody>
          <a:bodyPr/>
          <a:lstStyle/>
          <a:p>
            <a:r>
              <a:rPr lang="en-US" dirty="0"/>
              <a:t>Intro to Facebook Insights</a:t>
            </a:r>
          </a:p>
        </p:txBody>
      </p:sp>
    </p:spTree>
    <p:extLst>
      <p:ext uri="{BB962C8B-B14F-4D97-AF65-F5344CB8AC3E}">
        <p14:creationId xmlns:p14="http://schemas.microsoft.com/office/powerpoint/2010/main" val="422055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BCFF-F540-29B1-61B7-40708FEEFE29}"/>
              </a:ext>
            </a:extLst>
          </p:cNvPr>
          <p:cNvSpPr>
            <a:spLocks noGrp="1"/>
          </p:cNvSpPr>
          <p:nvPr>
            <p:ph type="title"/>
          </p:nvPr>
        </p:nvSpPr>
        <p:spPr/>
        <p:txBody>
          <a:bodyPr/>
          <a:lstStyle/>
          <a:p>
            <a:r>
              <a:rPr lang="en-US" dirty="0"/>
              <a:t>How to Access Facebook Insights</a:t>
            </a:r>
          </a:p>
        </p:txBody>
      </p:sp>
      <p:sp>
        <p:nvSpPr>
          <p:cNvPr id="3" name="Content Placeholder 2">
            <a:extLst>
              <a:ext uri="{FF2B5EF4-FFF2-40B4-BE49-F238E27FC236}">
                <a16:creationId xmlns:a16="http://schemas.microsoft.com/office/drawing/2014/main" id="{4CCDB7EB-99B1-B5E1-0088-DE5AFDE15691}"/>
              </a:ext>
            </a:extLst>
          </p:cNvPr>
          <p:cNvSpPr>
            <a:spLocks noGrp="1"/>
          </p:cNvSpPr>
          <p:nvPr>
            <p:ph idx="1"/>
          </p:nvPr>
        </p:nvSpPr>
        <p:spPr>
          <a:xfrm>
            <a:off x="838200" y="1825625"/>
            <a:ext cx="5257800" cy="4351338"/>
          </a:xfrm>
        </p:spPr>
        <p:txBody>
          <a:bodyPr/>
          <a:lstStyle/>
          <a:p>
            <a:r>
              <a:rPr lang="en-US" sz="2000" dirty="0"/>
              <a:t>Once you log into Facebook, head to your business page. Then, click on "Insights," located on the sidebar to the left of the page.</a:t>
            </a:r>
          </a:p>
          <a:p>
            <a:r>
              <a:rPr lang="en-US" sz="2000" dirty="0"/>
              <a:t>You’ll then be on the “Overview” page which shows your page summary in the last 7 days, though you can adjust this time frame. </a:t>
            </a:r>
          </a:p>
          <a:p>
            <a:r>
              <a:rPr lang="en-US" sz="2000" dirty="0"/>
              <a:t>Scroll down and you’ll see your post performance</a:t>
            </a:r>
          </a:p>
          <a:p>
            <a:r>
              <a:rPr lang="en-US" sz="2000" dirty="0"/>
              <a:t>At the bottom Facebook will show your ’competitor’ pages so you can learn and compare to similar pages. </a:t>
            </a:r>
          </a:p>
        </p:txBody>
      </p:sp>
      <p:pic>
        <p:nvPicPr>
          <p:cNvPr id="1028" name="Picture 4" descr="Facebook Business Page Insights Tool">
            <a:extLst>
              <a:ext uri="{FF2B5EF4-FFF2-40B4-BE49-F238E27FC236}">
                <a16:creationId xmlns:a16="http://schemas.microsoft.com/office/drawing/2014/main" id="{4B16999B-E5CD-4405-7CF4-053723746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450"/>
          <a:stretch/>
        </p:blipFill>
        <p:spPr bwMode="auto">
          <a:xfrm>
            <a:off x="6270662" y="1761412"/>
            <a:ext cx="5832296" cy="418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7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09B7ED5-B3B0-9715-69A9-8080D909EE27}"/>
              </a:ext>
            </a:extLst>
          </p:cNvPr>
          <p:cNvPicPr>
            <a:picLocks noGrp="1" noChangeAspect="1"/>
          </p:cNvPicPr>
          <p:nvPr>
            <p:ph idx="1"/>
          </p:nvPr>
        </p:nvPicPr>
        <p:blipFill>
          <a:blip r:embed="rId2"/>
          <a:stretch>
            <a:fillRect/>
          </a:stretch>
        </p:blipFill>
        <p:spPr>
          <a:xfrm>
            <a:off x="1197367" y="253774"/>
            <a:ext cx="9797265" cy="5526662"/>
          </a:xfrm>
        </p:spPr>
      </p:pic>
      <p:sp>
        <p:nvSpPr>
          <p:cNvPr id="8" name="Content Placeholder 2">
            <a:extLst>
              <a:ext uri="{FF2B5EF4-FFF2-40B4-BE49-F238E27FC236}">
                <a16:creationId xmlns:a16="http://schemas.microsoft.com/office/drawing/2014/main" id="{EC6862F2-9FF8-EB43-05CB-D3FFFF3D96E5}"/>
              </a:ext>
            </a:extLst>
          </p:cNvPr>
          <p:cNvSpPr txBox="1">
            <a:spLocks/>
          </p:cNvSpPr>
          <p:nvPr/>
        </p:nvSpPr>
        <p:spPr>
          <a:xfrm>
            <a:off x="4965413" y="5787430"/>
            <a:ext cx="2261171" cy="816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hlinkClick r:id="rId3"/>
              </a:rPr>
              <a:t>image credit: Buffer.com</a:t>
            </a:r>
            <a:endParaRPr lang="en-US" sz="1400" i="1" dirty="0"/>
          </a:p>
        </p:txBody>
      </p:sp>
    </p:spTree>
    <p:extLst>
      <p:ext uri="{BB962C8B-B14F-4D97-AF65-F5344CB8AC3E}">
        <p14:creationId xmlns:p14="http://schemas.microsoft.com/office/powerpoint/2010/main" val="353641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DBC18-F056-328D-864C-307C0CD8E682}"/>
              </a:ext>
            </a:extLst>
          </p:cNvPr>
          <p:cNvSpPr>
            <a:spLocks noGrp="1"/>
          </p:cNvSpPr>
          <p:nvPr>
            <p:ph type="title"/>
          </p:nvPr>
        </p:nvSpPr>
        <p:spPr/>
        <p:txBody>
          <a:bodyPr/>
          <a:lstStyle/>
          <a:p>
            <a:r>
              <a:rPr lang="en-US" dirty="0"/>
              <a:t>Recommendations to Prioritize:</a:t>
            </a:r>
          </a:p>
        </p:txBody>
      </p:sp>
      <p:sp>
        <p:nvSpPr>
          <p:cNvPr id="3" name="Content Placeholder 2">
            <a:extLst>
              <a:ext uri="{FF2B5EF4-FFF2-40B4-BE49-F238E27FC236}">
                <a16:creationId xmlns:a16="http://schemas.microsoft.com/office/drawing/2014/main" id="{8FFCCF32-9D1E-D937-95CD-3D0074297D5E}"/>
              </a:ext>
            </a:extLst>
          </p:cNvPr>
          <p:cNvSpPr>
            <a:spLocks noGrp="1"/>
          </p:cNvSpPr>
          <p:nvPr>
            <p:ph idx="1"/>
          </p:nvPr>
        </p:nvSpPr>
        <p:spPr>
          <a:xfrm>
            <a:off x="838200" y="1253331"/>
            <a:ext cx="10515600" cy="4351338"/>
          </a:xfrm>
        </p:spPr>
        <p:txBody>
          <a:bodyPr/>
          <a:lstStyle/>
          <a:p>
            <a:pPr marL="342900" indent="-342900">
              <a:buFont typeface="+mj-lt"/>
              <a:buAutoNum type="arabicPeriod"/>
            </a:pPr>
            <a:r>
              <a:rPr lang="en-US" sz="1800" b="1" dirty="0"/>
              <a:t>Overview</a:t>
            </a:r>
          </a:p>
          <a:p>
            <a:pPr lvl="1"/>
            <a:r>
              <a:rPr lang="en-US" sz="1800" dirty="0"/>
              <a:t>Shows Page Likes, Post Engagement, and Reach, plus percentage change over time </a:t>
            </a:r>
          </a:p>
          <a:p>
            <a:pPr marL="342900" indent="-342900">
              <a:buFont typeface="+mj-lt"/>
              <a:buAutoNum type="arabicPeriod"/>
            </a:pPr>
            <a:r>
              <a:rPr lang="en-US" sz="1800" b="1" dirty="0"/>
              <a:t> Reach</a:t>
            </a:r>
          </a:p>
          <a:p>
            <a:pPr lvl="1"/>
            <a:r>
              <a:rPr lang="en-US" sz="1800" dirty="0"/>
              <a:t>Can track reach and engagement (When a post receives engagement, Facebook will serve it to more people. More engagement, higher reach). Tip: set your date range and compare your averages over time.</a:t>
            </a:r>
          </a:p>
          <a:p>
            <a:pPr marL="342900" indent="-342900">
              <a:buFont typeface="+mj-lt"/>
              <a:buAutoNum type="arabicPeriod"/>
            </a:pPr>
            <a:r>
              <a:rPr lang="en-US" sz="1800" b="1" dirty="0"/>
              <a:t>Page Views </a:t>
            </a:r>
          </a:p>
          <a:p>
            <a:pPr lvl="1"/>
            <a:r>
              <a:rPr lang="en-US" sz="1800" dirty="0"/>
              <a:t>Total views and also sources of views to your Page. You can break down views by section, age and gender, country, city, and device.</a:t>
            </a:r>
          </a:p>
          <a:p>
            <a:pPr marL="342900" indent="-342900">
              <a:buFont typeface="+mj-lt"/>
              <a:buAutoNum type="arabicPeriod"/>
            </a:pPr>
            <a:r>
              <a:rPr lang="en-US" sz="1800" b="1" dirty="0"/>
              <a:t>Posts</a:t>
            </a:r>
          </a:p>
          <a:p>
            <a:pPr lvl="1"/>
            <a:r>
              <a:rPr lang="en-US" sz="1800" dirty="0"/>
              <a:t>Contains all the information about your posts such as reach and engagement. It also shows you how active your Facebook fans are, on average, on each day or the week and each hour of the day.</a:t>
            </a:r>
          </a:p>
          <a:p>
            <a:pPr marL="342900" indent="-342900">
              <a:buFont typeface="+mj-lt"/>
              <a:buAutoNum type="arabicPeriod"/>
            </a:pPr>
            <a:r>
              <a:rPr lang="en-US" sz="1800" b="1" dirty="0"/>
              <a:t>People</a:t>
            </a:r>
          </a:p>
          <a:p>
            <a:pPr lvl="1"/>
            <a:r>
              <a:rPr lang="en-US" sz="1800" dirty="0"/>
              <a:t>A simple overview of the people who liked your Page, saw your posts, or engaged with your Page or posts. </a:t>
            </a:r>
          </a:p>
          <a:p>
            <a:pPr lvl="1"/>
            <a:endParaRPr lang="en-US" sz="1800" dirty="0"/>
          </a:p>
        </p:txBody>
      </p:sp>
    </p:spTree>
    <p:extLst>
      <p:ext uri="{BB962C8B-B14F-4D97-AF65-F5344CB8AC3E}">
        <p14:creationId xmlns:p14="http://schemas.microsoft.com/office/powerpoint/2010/main" val="221704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ACDB37-2584-D349-A9A1-22F814D17E16}"/>
              </a:ext>
            </a:extLst>
          </p:cNvPr>
          <p:cNvSpPr>
            <a:spLocks noGrp="1"/>
          </p:cNvSpPr>
          <p:nvPr>
            <p:ph type="title"/>
          </p:nvPr>
        </p:nvSpPr>
        <p:spPr/>
        <p:txBody>
          <a:bodyPr/>
          <a:lstStyle/>
          <a:p>
            <a:r>
              <a:rPr lang="en-US" dirty="0"/>
              <a:t>Key Questions to Ask: </a:t>
            </a:r>
          </a:p>
        </p:txBody>
      </p:sp>
      <p:sp>
        <p:nvSpPr>
          <p:cNvPr id="5" name="Content Placeholder 4">
            <a:extLst>
              <a:ext uri="{FF2B5EF4-FFF2-40B4-BE49-F238E27FC236}">
                <a16:creationId xmlns:a16="http://schemas.microsoft.com/office/drawing/2014/main" id="{4981DAF0-9878-3540-B495-E7F2DBCF822D}"/>
              </a:ext>
            </a:extLst>
          </p:cNvPr>
          <p:cNvSpPr>
            <a:spLocks noGrp="1"/>
          </p:cNvSpPr>
          <p:nvPr>
            <p:ph idx="1"/>
          </p:nvPr>
        </p:nvSpPr>
        <p:spPr>
          <a:xfrm>
            <a:off x="838200" y="1403012"/>
            <a:ext cx="10515600" cy="4351338"/>
          </a:xfrm>
        </p:spPr>
        <p:txBody>
          <a:bodyPr/>
          <a:lstStyle/>
          <a:p>
            <a:r>
              <a:rPr lang="en-US" sz="1800" dirty="0"/>
              <a:t>Follower Metrics</a:t>
            </a:r>
          </a:p>
          <a:p>
            <a:pPr lvl="1"/>
            <a:r>
              <a:rPr lang="en-US" sz="1800" dirty="0"/>
              <a:t>How many people follow my page, and how much growth am I seeing? </a:t>
            </a:r>
          </a:p>
          <a:p>
            <a:pPr lvl="1"/>
            <a:r>
              <a:rPr lang="en-US" sz="1800" dirty="0"/>
              <a:t>What are the demographics of my followers, and how does that affect the content I create? </a:t>
            </a:r>
          </a:p>
          <a:p>
            <a:r>
              <a:rPr lang="en-US" sz="1800" dirty="0"/>
              <a:t>Page Metrics</a:t>
            </a:r>
          </a:p>
          <a:p>
            <a:pPr lvl="1"/>
            <a:r>
              <a:rPr lang="en-US" sz="1800" dirty="0"/>
              <a:t>How many people does my page reach, and how many people engage with my page (like, comment, share posts?)</a:t>
            </a:r>
          </a:p>
          <a:p>
            <a:pPr lvl="1"/>
            <a:r>
              <a:rPr lang="en-US" sz="1800" dirty="0"/>
              <a:t>How many messages am I receiving/am I receiving any negative feedback (messages, comments, </a:t>
            </a:r>
            <a:r>
              <a:rPr lang="en-US" sz="1800" dirty="0" err="1"/>
              <a:t>unlikes</a:t>
            </a:r>
            <a:r>
              <a:rPr lang="en-US" sz="1800" dirty="0"/>
              <a:t>)? </a:t>
            </a:r>
          </a:p>
          <a:p>
            <a:r>
              <a:rPr lang="en-US" sz="1800" dirty="0"/>
              <a:t>Post Metrics</a:t>
            </a:r>
          </a:p>
          <a:p>
            <a:pPr lvl="1"/>
            <a:r>
              <a:rPr lang="en-US" sz="1800" dirty="0"/>
              <a:t>Which posts perform best? </a:t>
            </a:r>
          </a:p>
          <a:p>
            <a:pPr lvl="1"/>
            <a:r>
              <a:rPr lang="en-US" sz="1800" dirty="0"/>
              <a:t>What is my media mix (post, photos, videos, etc.) and which media types receive the most engagement and reach?</a:t>
            </a:r>
          </a:p>
          <a:p>
            <a:pPr lvl="1"/>
            <a:endParaRPr lang="en-US" sz="1800" dirty="0"/>
          </a:p>
          <a:p>
            <a:pPr lvl="1"/>
            <a:endParaRPr lang="en-US" sz="1800" dirty="0"/>
          </a:p>
        </p:txBody>
      </p:sp>
    </p:spTree>
    <p:extLst>
      <p:ext uri="{BB962C8B-B14F-4D97-AF65-F5344CB8AC3E}">
        <p14:creationId xmlns:p14="http://schemas.microsoft.com/office/powerpoint/2010/main" val="247074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6CB8-437C-4F68-170F-B45E5C59CB5A}"/>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9980A244-3C69-7631-778D-27EFF6628916}"/>
              </a:ext>
            </a:extLst>
          </p:cNvPr>
          <p:cNvSpPr>
            <a:spLocks noGrp="1"/>
          </p:cNvSpPr>
          <p:nvPr>
            <p:ph idx="1"/>
          </p:nvPr>
        </p:nvSpPr>
        <p:spPr/>
        <p:txBody>
          <a:bodyPr/>
          <a:lstStyle/>
          <a:p>
            <a:r>
              <a:rPr lang="en-US" dirty="0">
                <a:hlinkClick r:id="rId2"/>
              </a:rPr>
              <a:t>Guide to Facebook Insights</a:t>
            </a:r>
            <a:endParaRPr lang="en-US" dirty="0"/>
          </a:p>
          <a:p>
            <a:r>
              <a:rPr lang="en-US" dirty="0">
                <a:hlinkClick r:id="rId3"/>
              </a:rPr>
              <a:t>Guide to Instagram Analytics</a:t>
            </a:r>
            <a:endParaRPr lang="en-US" dirty="0"/>
          </a:p>
          <a:p>
            <a:pPr marL="0" indent="0">
              <a:buNone/>
            </a:pPr>
            <a:endParaRPr lang="en-US" dirty="0"/>
          </a:p>
        </p:txBody>
      </p:sp>
    </p:spTree>
    <p:extLst>
      <p:ext uri="{BB962C8B-B14F-4D97-AF65-F5344CB8AC3E}">
        <p14:creationId xmlns:p14="http://schemas.microsoft.com/office/powerpoint/2010/main" val="90604507"/>
      </p:ext>
    </p:extLst>
  </p:cSld>
  <p:clrMapOvr>
    <a:masterClrMapping/>
  </p:clrMapOvr>
</p:sld>
</file>

<file path=ppt/theme/theme1.xml><?xml version="1.0" encoding="utf-8"?>
<a:theme xmlns:a="http://schemas.openxmlformats.org/drawingml/2006/main" name="Office Theme">
  <a:themeElements>
    <a:clrScheme name="EGPAF">
      <a:dk1>
        <a:srgbClr val="000000"/>
      </a:dk1>
      <a:lt1>
        <a:srgbClr val="FFFFFF"/>
      </a:lt1>
      <a:dk2>
        <a:srgbClr val="44546A"/>
      </a:dk2>
      <a:lt2>
        <a:srgbClr val="E7E6E6"/>
      </a:lt2>
      <a:accent1>
        <a:srgbClr val="B03139"/>
      </a:accent1>
      <a:accent2>
        <a:srgbClr val="EA6E38"/>
      </a:accent2>
      <a:accent3>
        <a:srgbClr val="F6C75B"/>
      </a:accent3>
      <a:accent4>
        <a:srgbClr val="548C7E"/>
      </a:accent4>
      <a:accent5>
        <a:srgbClr val="3A3E3F"/>
      </a:accent5>
      <a:accent6>
        <a:srgbClr val="7FACB4"/>
      </a:accent6>
      <a:hlink>
        <a:srgbClr val="519DD1"/>
      </a:hlink>
      <a:folHlink>
        <a:srgbClr val="244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ED07F083EF04ABA08E097E6DC54F3" ma:contentTypeVersion="66" ma:contentTypeDescription="Create a new document." ma:contentTypeScope="" ma:versionID="35bd52ada45218c1e830ba691d84d9b9">
  <xsd:schema xmlns:xsd="http://www.w3.org/2001/XMLSchema" xmlns:xs="http://www.w3.org/2001/XMLSchema" xmlns:p="http://schemas.microsoft.com/office/2006/metadata/properties" xmlns:ns2="7ac7395b-8f4f-4ea9-adda-3f122a742a71" xmlns:ns3="c51a40f8-857b-40d3-ba89-d38225beac22" xmlns:ns4="http://schemas.microsoft.com/sharepoint/v4" targetNamespace="http://schemas.microsoft.com/office/2006/metadata/properties" ma:root="true" ma:fieldsID="1ef4598630dd38c8821b3283bfb98319" ns2:_="" ns3:_="" ns4:_="">
    <xsd:import namespace="7ac7395b-8f4f-4ea9-adda-3f122a742a71"/>
    <xsd:import namespace="c51a40f8-857b-40d3-ba89-d38225beac22"/>
    <xsd:import namespace="http://schemas.microsoft.com/sharepoint/v4"/>
    <xsd:element name="properties">
      <xsd:complexType>
        <xsd:sequence>
          <xsd:element name="documentManagement">
            <xsd:complexType>
              <xsd:all>
                <xsd:element ref="ns2:_dlc_DocIdUrl" minOccurs="0"/>
                <xsd:element ref="ns2:Crossroads_x0020_Owner" minOccurs="0"/>
                <xsd:element ref="ns2:Calendar_x0020_Year" minOccurs="0"/>
                <xsd:element ref="ns2:Quarter" minOccurs="0"/>
                <xsd:element ref="ns3:hpfq" minOccurs="0"/>
                <xsd:element ref="ns2:m8e361250e894b73bc7a4326fd623b29" minOccurs="0"/>
                <xsd:element ref="ns2:o922f33ea1a84b9eb19d789a822d9546" minOccurs="0"/>
                <xsd:element ref="ns2:fd2b1b42870b44a9ba24f58986562a00" minOccurs="0"/>
                <xsd:element ref="ns2:_dlc_DocId" minOccurs="0"/>
                <xsd:element ref="ns2:g4931581b66844c18150a4ce3abb1b31" minOccurs="0"/>
                <xsd:element ref="ns3:MediaServiceDateTaken" minOccurs="0"/>
                <xsd:element ref="ns3:MediaServiceLocation" minOccurs="0"/>
                <xsd:element ref="ns3:MediaServiceAutoKeyPoints" minOccurs="0"/>
                <xsd:element ref="ns3:MediaServiceKeyPoints" minOccurs="0"/>
                <xsd:element ref="ns2:l7d4e25770e24fed9e599f94891e0a02" minOccurs="0"/>
                <xsd:element ref="ns2:_dlc_DocIdPersistId" minOccurs="0"/>
                <xsd:element ref="ns2:g1227852a78140d9bcfffbe9d453904c" minOccurs="0"/>
                <xsd:element ref="ns2:TaxCatchAll" minOccurs="0"/>
                <xsd:element ref="ns2:h3a709803e234b1285b445dd06fe1b91" minOccurs="0"/>
                <xsd:element ref="ns2:eecfec840c0b4f6884d8ce2c8fa66ee3" minOccurs="0"/>
                <xsd:element ref="ns2:jba1ce9107854021996062d1cabf15f5" minOccurs="0"/>
                <xsd:element ref="ns3:MediaServiceMetadata" minOccurs="0"/>
                <xsd:element ref="ns3:MediaServiceFastMetadata" minOccurs="0"/>
                <xsd:element ref="ns2:j3bd2eb7cf7e44ac8d9934b8f0be14a7" minOccurs="0"/>
                <xsd:element ref="ns4:IconOverlay" minOccurs="0"/>
                <xsd:element ref="ns3:MediaServiceAutoTags" minOccurs="0"/>
                <xsd:element ref="ns3:MediaServiceOCR" minOccurs="0"/>
                <xsd:element ref="ns3:MediaServiceGenerationTime" minOccurs="0"/>
                <xsd:element ref="ns3:MediaServiceEventHashCode" minOccurs="0"/>
                <xsd:element ref="ns2:p18917a0556c4fadac6ef01a2715f1e1" minOccurs="0"/>
                <xsd:element ref="ns2:SharedWithUsers" minOccurs="0"/>
                <xsd:element ref="ns2:SharedWithDetails" minOccurs="0"/>
                <xsd:element ref="ns2:a76ee259356542fd82213936b472e683" minOccurs="0"/>
                <xsd:element ref="ns2:b529299eb5474b7a86982c718b952ce3" minOccurs="0"/>
                <xsd:element ref="ns2:m6c003bee1334c608ffb3a622e1660b4"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7395b-8f4f-4ea9-adda-3f122a742a71" elementFormDefault="qualified">
    <xsd:import namespace="http://schemas.microsoft.com/office/2006/documentManagement/types"/>
    <xsd:import namespace="http://schemas.microsoft.com/office/infopath/2007/PartnerControls"/>
    <xsd:element name="_dlc_DocIdUrl" ma:index="2"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rossroads_x0020_Owner" ma:index="11" nillable="true" ma:displayName="Crossroads Owner" ma:internalName="Crossroads_x0020_Owner" ma:readOnly="false">
      <xsd:simpleType>
        <xsd:restriction base="dms:Text">
          <xsd:maxLength value="255"/>
        </xsd:restriction>
      </xsd:simpleType>
    </xsd:element>
    <xsd:element name="Calendar_x0020_Year" ma:index="14" nillable="true" ma:displayName="Calendar Year" ma:decimals="0" ma:internalName="Calendar_x0020_Year" ma:readOnly="false">
      <xsd:simpleType>
        <xsd:restriction base="dms:Number">
          <xsd:maxInclusive value="2100"/>
          <xsd:minInclusive value="1900"/>
        </xsd:restriction>
      </xsd:simpleType>
    </xsd:element>
    <xsd:element name="Quarter" ma:index="17" nillable="true" ma:displayName="Quarter" ma:decimals="0" ma:internalName="Quarter" ma:readOnly="false">
      <xsd:simpleType>
        <xsd:restriction base="dms:Number">
          <xsd:maxInclusive value="4"/>
          <xsd:minInclusive value="1"/>
        </xsd:restriction>
      </xsd:simpleType>
    </xsd:element>
    <xsd:element name="m8e361250e894b73bc7a4326fd623b29" ma:index="23" nillable="true" ma:taxonomy="true" ma:internalName="m8e361250e894b73bc7a4326fd623b29" ma:taxonomyFieldName="Function" ma:displayName="Function" ma:readOnly="false" ma:default="" ma:fieldId="{68e36125-0e89-4b73-bc7a-4326fd623b29}" ma:taxonomyMulti="true" ma:sspId="7bddf2e3-0291-40b2-9d02-e0a42052dacf" ma:termSetId="c62dc46b-ae76-40c4-9395-cd3def60ec48" ma:anchorId="00000000-0000-0000-0000-000000000000" ma:open="false" ma:isKeyword="false">
      <xsd:complexType>
        <xsd:sequence>
          <xsd:element ref="pc:Terms" minOccurs="0" maxOccurs="1"/>
        </xsd:sequence>
      </xsd:complexType>
    </xsd:element>
    <xsd:element name="o922f33ea1a84b9eb19d789a822d9546" ma:index="25" nillable="true" ma:taxonomy="true" ma:internalName="o922f33ea1a84b9eb19d789a822d9546" ma:taxonomyFieldName="Outside_x0020_Source" ma:displayName="Outside Source" ma:readOnly="false" ma:default="" ma:fieldId="{8922f33e-a1a8-4b9e-b19d-789a822d9546}" ma:taxonomyMulti="true" ma:sspId="7bddf2e3-0291-40b2-9d02-e0a42052dacf" ma:termSetId="beb35754-ae34-45bc-8b83-8c0fe035bb9e" ma:anchorId="00000000-0000-0000-0000-000000000000" ma:open="false" ma:isKeyword="false">
      <xsd:complexType>
        <xsd:sequence>
          <xsd:element ref="pc:Terms" minOccurs="0" maxOccurs="1"/>
        </xsd:sequence>
      </xsd:complexType>
    </xsd:element>
    <xsd:element name="fd2b1b42870b44a9ba24f58986562a00" ma:index="27" nillable="true" ma:taxonomy="true" ma:internalName="fd2b1b42870b44a9ba24f58986562a00" ma:taxonomyFieldName="Asset_x0020_Type" ma:displayName="Asset Type" ma:readOnly="false" ma:default="" ma:fieldId="{fd2b1b42-870b-44a9-ba24-f58986562a00}" ma:taxonomyMulti="true" ma:sspId="7bddf2e3-0291-40b2-9d02-e0a42052dacf" ma:termSetId="7ab360aa-ca50-4f11-9d85-b2c96cd7c8a7"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hidden="true" ma:internalName="_dlc_DocId" ma:readOnly="false">
      <xsd:simpleType>
        <xsd:restriction base="dms:Text"/>
      </xsd:simpleType>
    </xsd:element>
    <xsd:element name="g4931581b66844c18150a4ce3abb1b31" ma:index="29" nillable="true" ma:taxonomy="true" ma:internalName="g4931581b66844c18150a4ce3abb1b31" ma:taxonomyFieldName="Technical_x0020_Area" ma:displayName="Technical Area" ma:readOnly="false" ma:default="" ma:fieldId="{04931581-b668-44c1-8150-a4ce3abb1b31}" ma:taxonomyMulti="true" ma:sspId="7bddf2e3-0291-40b2-9d02-e0a42052dacf" ma:termSetId="eb0bee29-d5cc-40d8-a4cb-eca3e0769bb2" ma:anchorId="00000000-0000-0000-0000-000000000000" ma:open="false" ma:isKeyword="false">
      <xsd:complexType>
        <xsd:sequence>
          <xsd:element ref="pc:Terms" minOccurs="0" maxOccurs="1"/>
        </xsd:sequence>
      </xsd:complexType>
    </xsd:element>
    <xsd:element name="l7d4e25770e24fed9e599f94891e0a02" ma:index="35" nillable="true" ma:taxonomy="true" ma:internalName="l7d4e25770e24fed9e599f94891e0a02" ma:taxonomyFieldName="Donor" ma:displayName="Donor" ma:readOnly="false" ma:default="" ma:fieldId="{57d4e257-70e2-4fed-9e59-9f94891e0a02}" ma:taxonomyMulti="true" ma:sspId="7bddf2e3-0291-40b2-9d02-e0a42052dacf" ma:termSetId="fb10e24d-f23b-45c8-a423-d073ddbd532b" ma:anchorId="00000000-0000-0000-0000-000000000000" ma:open="false" ma:isKeyword="false">
      <xsd:complexType>
        <xsd:sequence>
          <xsd:element ref="pc:Terms" minOccurs="0" maxOccurs="1"/>
        </xsd:sequence>
      </xsd:complexType>
    </xsd:element>
    <xsd:element name="_dlc_DocIdPersistId" ma:index="36" nillable="true" ma:displayName="Persist ID" ma:description="Keep ID on add." ma:hidden="true" ma:internalName="_dlc_DocIdPersistId" ma:readOnly="false">
      <xsd:simpleType>
        <xsd:restriction base="dms:Boolean"/>
      </xsd:simpleType>
    </xsd:element>
    <xsd:element name="g1227852a78140d9bcfffbe9d453904c" ma:index="37" nillable="true" ma:taxonomy="true" ma:internalName="g1227852a78140d9bcfffbe9d453904c" ma:taxonomyFieldName="Project" ma:displayName="Project" ma:readOnly="false" ma:default="" ma:fieldId="{01227852-a781-40d9-bcff-fbe9d453904c}" ma:taxonomyMulti="true" ma:sspId="7bddf2e3-0291-40b2-9d02-e0a42052dacf" ma:termSetId="ab5cfa42-66dd-4f1c-bfcf-ea95c6998fc6" ma:anchorId="00000000-0000-0000-0000-000000000000" ma:open="false" ma:isKeyword="false">
      <xsd:complexType>
        <xsd:sequence>
          <xsd:element ref="pc:Terms" minOccurs="0" maxOccurs="1"/>
        </xsd:sequence>
      </xsd:complexType>
    </xsd:element>
    <xsd:element name="TaxCatchAll" ma:index="38" nillable="true" ma:displayName="Taxonomy Catch All Column" ma:hidden="true" ma:list="{ed0cec65-5395-476e-8d09-bc5d7a4a9e6f}" ma:internalName="TaxCatchAll" ma:readOnly="false" ma:showField="CatchAllData" ma:web="7ac7395b-8f4f-4ea9-adda-3f122a742a71">
      <xsd:complexType>
        <xsd:complexContent>
          <xsd:extension base="dms:MultiChoiceLookup">
            <xsd:sequence>
              <xsd:element name="Value" type="dms:Lookup" maxOccurs="unbounded" minOccurs="0" nillable="true"/>
            </xsd:sequence>
          </xsd:extension>
        </xsd:complexContent>
      </xsd:complexType>
    </xsd:element>
    <xsd:element name="h3a709803e234b1285b445dd06fe1b91" ma:index="40" nillable="true" ma:taxonomy="true" ma:internalName="h3a709803e234b1285b445dd06fe1b91" ma:taxonomyFieldName="Dept" ma:displayName="Dept" ma:readOnly="false" ma:default="" ma:fieldId="{13a70980-3e23-4b12-85b4-45dd06fe1b91}" ma:taxonomyMulti="true" ma:sspId="7bddf2e3-0291-40b2-9d02-e0a42052dacf" ma:termSetId="32fb9d43-ac99-43f4-8a49-92d2e8461fdb" ma:anchorId="00000000-0000-0000-0000-000000000000" ma:open="false" ma:isKeyword="false">
      <xsd:complexType>
        <xsd:sequence>
          <xsd:element ref="pc:Terms" minOccurs="0" maxOccurs="1"/>
        </xsd:sequence>
      </xsd:complexType>
    </xsd:element>
    <xsd:element name="eecfec840c0b4f6884d8ce2c8fa66ee3" ma:index="41" nillable="true" ma:taxonomy="true" ma:internalName="eecfec840c0b4f6884d8ce2c8fa66ee3" ma:taxonomyFieldName="Quality_x0020_Control_x0020_Rating" ma:displayName="Quality Control Rating" ma:indexed="true" ma:readOnly="false" ma:default="18;#3 - Unreviewed|09e432b4-8a9e-40df-8193-10e29757ef29" ma:fieldId="{eecfec84-0c0b-4f68-84d8-ce2c8fa66ee3}" ma:sspId="7bddf2e3-0291-40b2-9d02-e0a42052dacf" ma:termSetId="7b45ffa4-585e-46e2-81f2-3224930de936" ma:anchorId="00000000-0000-0000-0000-000000000000" ma:open="false" ma:isKeyword="false">
      <xsd:complexType>
        <xsd:sequence>
          <xsd:element ref="pc:Terms" minOccurs="0" maxOccurs="1"/>
        </xsd:sequence>
      </xsd:complexType>
    </xsd:element>
    <xsd:element name="jba1ce9107854021996062d1cabf15f5" ma:index="42" nillable="true" ma:taxonomy="true" ma:internalName="jba1ce9107854021996062d1cabf15f5" ma:taxonomyFieldName="CountryOffice" ma:displayName="Country" ma:readOnly="false" ma:default="" ma:fieldId="{3ba1ce91-0785-4021-9960-62d1cabf15f5}" ma:taxonomyMulti="true" ma:sspId="7bddf2e3-0291-40b2-9d02-e0a42052dacf" ma:termSetId="12400602-7a93-4a87-b6f0-096fe1f0d61b" ma:anchorId="00000000-0000-0000-0000-000000000000" ma:open="false" ma:isKeyword="false">
      <xsd:complexType>
        <xsd:sequence>
          <xsd:element ref="pc:Terms" minOccurs="0" maxOccurs="1"/>
        </xsd:sequence>
      </xsd:complexType>
    </xsd:element>
    <xsd:element name="j3bd2eb7cf7e44ac8d9934b8f0be14a7" ma:index="45" nillable="true" ma:taxonomy="true" ma:internalName="j3bd2eb7cf7e44ac8d9934b8f0be14a7" ma:taxonomyFieldName="ResourceCollection" ma:displayName="Resource Collection" ma:default="" ma:fieldId="{33bd2eb7-cf7e-44ac-8d99-34b8f0be14a7}" ma:taxonomyMulti="true" ma:sspId="7bddf2e3-0291-40b2-9d02-e0a42052dacf" ma:termSetId="6581011f-3b5a-401f-9311-d726928b3898" ma:anchorId="00000000-0000-0000-0000-000000000000" ma:open="false" ma:isKeyword="false">
      <xsd:complexType>
        <xsd:sequence>
          <xsd:element ref="pc:Terms" minOccurs="0" maxOccurs="1"/>
        </xsd:sequence>
      </xsd:complexType>
    </xsd:element>
    <xsd:element name="p18917a0556c4fadac6ef01a2715f1e1" ma:index="51" nillable="true" ma:taxonomy="true" ma:internalName="p18917a0556c4fadac6ef01a2715f1e1" ma:taxonomyFieldName="Month" ma:displayName="Month" ma:readOnly="false" ma:default="" ma:fieldId="{918917a0-556c-4fad-ac6e-f01a2715f1e1}" ma:taxonomyMulti="true" ma:sspId="7bddf2e3-0291-40b2-9d02-e0a42052dacf" ma:termSetId="6b119ad6-6c41-4392-bbc6-f6080e633471" ma:anchorId="00000000-0000-0000-0000-000000000000" ma:open="false" ma:isKeyword="false">
      <xsd:complexType>
        <xsd:sequence>
          <xsd:element ref="pc:Terms" minOccurs="0" maxOccurs="1"/>
        </xsd:sequence>
      </xsd:complexType>
    </xsd:element>
    <xsd:element name="SharedWithUsers" ma:index="5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3" nillable="true" ma:displayName="Shared With Details" ma:hidden="true" ma:internalName="SharedWithDetails" ma:readOnly="true">
      <xsd:simpleType>
        <xsd:restriction base="dms:Note"/>
      </xsd:simpleType>
    </xsd:element>
    <xsd:element name="a76ee259356542fd82213936b472e683" ma:index="55" nillable="true" ma:taxonomy="true" ma:internalName="a76ee259356542fd82213936b472e683" ma:taxonomyFieldName="Languages" ma:displayName="Languages" ma:readOnly="false" ma:default="" ma:fieldId="{a76ee259-3565-42fd-8221-3936b472e683}" ma:sspId="7bddf2e3-0291-40b2-9d02-e0a42052dacf" ma:termSetId="31763056-24f7-459b-899c-95347e41e832" ma:anchorId="00000000-0000-0000-0000-000000000000" ma:open="false" ma:isKeyword="false">
      <xsd:complexType>
        <xsd:sequence>
          <xsd:element ref="pc:Terms" minOccurs="0" maxOccurs="1"/>
        </xsd:sequence>
      </xsd:complexType>
    </xsd:element>
    <xsd:element name="b529299eb5474b7a86982c718b952ce3" ma:index="56" nillable="true" ma:taxonomy="true" ma:internalName="b529299eb5474b7a86982c718b952ce3" ma:taxonomyFieldName="Software_x0020__x002F__x0020_Platform" ma:displayName="Software" ma:readOnly="false" ma:default="" ma:fieldId="{b529299e-b547-4b7a-8698-2c718b952ce3}" ma:taxonomyMulti="true" ma:sspId="7bddf2e3-0291-40b2-9d02-e0a42052dacf" ma:termSetId="da69d0d4-22c9-4528-b400-1ea70db89423" ma:anchorId="00000000-0000-0000-0000-000000000000" ma:open="false" ma:isKeyword="false">
      <xsd:complexType>
        <xsd:sequence>
          <xsd:element ref="pc:Terms" minOccurs="0" maxOccurs="1"/>
        </xsd:sequence>
      </xsd:complexType>
    </xsd:element>
    <xsd:element name="m6c003bee1334c608ffb3a622e1660b4" ma:index="58" nillable="true" ma:taxonomy="true" ma:internalName="m6c003bee1334c608ffb3a622e1660b4" ma:taxonomyFieldName="Event1" ma:displayName="Event" ma:readOnly="false" ma:default="" ma:fieldId="{66c003be-e133-4c60-8ffb-3a622e1660b4}" ma:taxonomyMulti="true" ma:sspId="7bddf2e3-0291-40b2-9d02-e0a42052dacf" ma:termSetId="35766690-2d78-4827-a955-41345db05a5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1a40f8-857b-40d3-ba89-d38225beac22" elementFormDefault="qualified">
    <xsd:import namespace="http://schemas.microsoft.com/office/2006/documentManagement/types"/>
    <xsd:import namespace="http://schemas.microsoft.com/office/infopath/2007/PartnerControls"/>
    <xsd:element name="hpfq" ma:index="21" nillable="true" ma:displayName="Text" ma:internalName="hpfq" ma:readOnly="fals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hidden="true" ma:internalName="MediaServiceLocation"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hidden="true" ma:internalName="MediaServiceKeyPoints" ma:readOnly="true">
      <xsd:simpleType>
        <xsd:restriction base="dms:Note"/>
      </xsd:simpleType>
    </xsd:element>
    <xsd:element name="MediaServiceMetadata" ma:index="43" nillable="true" ma:displayName="MediaServiceMetadata" ma:hidden="true" ma:internalName="MediaServiceMetadata" ma:readOnly="true">
      <xsd:simpleType>
        <xsd:restriction base="dms:Note"/>
      </xsd:simpleType>
    </xsd:element>
    <xsd:element name="MediaServiceFastMetadata" ma:index="44" nillable="true" ma:displayName="MediaServiceFastMetadata" ma:hidden="true" ma:internalName="MediaServiceFastMetadata" ma:readOnly="true">
      <xsd:simpleType>
        <xsd:restriction base="dms:Note"/>
      </xsd:simpleType>
    </xsd:element>
    <xsd:element name="MediaServiceAutoTags" ma:index="47" nillable="true" ma:displayName="Tags" ma:hidden="true" ma:internalName="MediaServiceAutoTags" ma:readOnly="true">
      <xsd:simpleType>
        <xsd:restriction base="dms:Text"/>
      </xsd:simpleType>
    </xsd:element>
    <xsd:element name="MediaServiceOCR" ma:index="48" nillable="true" ma:displayName="Extracted Text" ma:hidden="true" ma:internalName="MediaServiceOCR" ma:readOnly="true">
      <xsd:simpleType>
        <xsd:restriction base="dms:Note"/>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MediaLengthInSeconds" ma:index="5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6" nillable="true" ma:displayName="IconOverlay" ma:hidden="true" ma:internalName="IconOverlay"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3a709803e234b1285b445dd06fe1b91 xmlns="7ac7395b-8f4f-4ea9-adda-3f122a742a71">
      <Terms xmlns="http://schemas.microsoft.com/office/infopath/2007/PartnerControls">
        <TermInfo xmlns="http://schemas.microsoft.com/office/infopath/2007/PartnerControls">
          <TermName xmlns="http://schemas.microsoft.com/office/infopath/2007/PartnerControls">External Affairs (EA)</TermName>
          <TermId xmlns="http://schemas.microsoft.com/office/infopath/2007/PartnerControls">eb67e2d0-a8a1-4bcf-b865-062936136b5e</TermId>
        </TermInfo>
      </Terms>
    </h3a709803e234b1285b445dd06fe1b91>
    <g4931581b66844c18150a4ce3abb1b31 xmlns="7ac7395b-8f4f-4ea9-adda-3f122a742a71">
      <Terms xmlns="http://schemas.microsoft.com/office/infopath/2007/PartnerControls"/>
    </g4931581b66844c18150a4ce3abb1b31>
    <o922f33ea1a84b9eb19d789a822d9546 xmlns="7ac7395b-8f4f-4ea9-adda-3f122a742a71">
      <Terms xmlns="http://schemas.microsoft.com/office/infopath/2007/PartnerControls"/>
    </o922f33ea1a84b9eb19d789a822d9546>
    <eecfec840c0b4f6884d8ce2c8fa66ee3 xmlns="7ac7395b-8f4f-4ea9-adda-3f122a742a71">
      <Terms xmlns="http://schemas.microsoft.com/office/infopath/2007/PartnerControls">
        <TermInfo xmlns="http://schemas.microsoft.com/office/infopath/2007/PartnerControls">
          <TermName xmlns="http://schemas.microsoft.com/office/infopath/2007/PartnerControls">4 - Reviewed-Internal Use Only</TermName>
          <TermId xmlns="http://schemas.microsoft.com/office/infopath/2007/PartnerControls">7b4ece01-b1c0-473d-ad20-e514b0e385eb</TermId>
        </TermInfo>
      </Terms>
    </eecfec840c0b4f6884d8ce2c8fa66ee3>
    <l7d4e25770e24fed9e599f94891e0a02 xmlns="7ac7395b-8f4f-4ea9-adda-3f122a742a71">
      <Terms xmlns="http://schemas.microsoft.com/office/infopath/2007/PartnerControls"/>
    </l7d4e25770e24fed9e599f94891e0a02>
    <p18917a0556c4fadac6ef01a2715f1e1 xmlns="7ac7395b-8f4f-4ea9-adda-3f122a742a71">
      <Terms xmlns="http://schemas.microsoft.com/office/infopath/2007/PartnerControls"/>
    </p18917a0556c4fadac6ef01a2715f1e1>
    <fd2b1b42870b44a9ba24f58986562a00 xmlns="7ac7395b-8f4f-4ea9-adda-3f122a742a7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c4986f61-0227-4ea1-bcea-99951b8d6c92</TermId>
        </TermInfo>
        <TermInfo xmlns="http://schemas.microsoft.com/office/infopath/2007/PartnerControls">
          <TermName xmlns="http://schemas.microsoft.com/office/infopath/2007/PartnerControls">Presentation</TermName>
          <TermId xmlns="http://schemas.microsoft.com/office/infopath/2007/PartnerControls">dbe65982-1237-40cf-bb80-d1ccbdcdb319</TermId>
        </TermInfo>
      </Terms>
    </fd2b1b42870b44a9ba24f58986562a00>
    <Calendar_x0020_Year xmlns="7ac7395b-8f4f-4ea9-adda-3f122a742a71">2020</Calendar_x0020_Year>
    <IconOverlay xmlns="http://schemas.microsoft.com/sharepoint/v4" xsi:nil="true"/>
    <hpfq xmlns="c51a40f8-857b-40d3-ba89-d38225beac22" xsi:nil="true"/>
    <Crossroads_x0020_Owner xmlns="7ac7395b-8f4f-4ea9-adda-3f122a742a71">kbrosnan@pedaids.org</Crossroads_x0020_Owner>
    <jba1ce9107854021996062d1cabf15f5 xmlns="7ac7395b-8f4f-4ea9-adda-3f122a742a71">
      <Terms xmlns="http://schemas.microsoft.com/office/infopath/2007/PartnerControls"/>
    </jba1ce9107854021996062d1cabf15f5>
    <Quarter xmlns="7ac7395b-8f4f-4ea9-adda-3f122a742a71" xsi:nil="true"/>
    <m8e361250e894b73bc7a4326fd623b29 xmlns="7ac7395b-8f4f-4ea9-adda-3f122a742a71">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ef2f9d23-e2bc-4426-8a94-eb1419d7a770</TermId>
        </TermInfo>
        <TermInfo xmlns="http://schemas.microsoft.com/office/infopath/2007/PartnerControls">
          <TermName xmlns="http://schemas.microsoft.com/office/infopath/2007/PartnerControls">Editorial</TermName>
          <TermId xmlns="http://schemas.microsoft.com/office/infopath/2007/PartnerControls">11138f20-fb5e-401b-8ae1-2d4e448a299a</TermId>
        </TermInfo>
      </Terms>
    </m8e361250e894b73bc7a4326fd623b29>
    <j3bd2eb7cf7e44ac8d9934b8f0be14a7 xmlns="7ac7395b-8f4f-4ea9-adda-3f122a742a71">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70c296e4-ee6b-4264-8d2e-f5bbff860b1e</TermId>
        </TermInfo>
      </Terms>
    </j3bd2eb7cf7e44ac8d9934b8f0be14a7>
    <b529299eb5474b7a86982c718b952ce3 xmlns="7ac7395b-8f4f-4ea9-adda-3f122a742a71">
      <Terms xmlns="http://schemas.microsoft.com/office/infopath/2007/PartnerControls"/>
    </b529299eb5474b7a86982c718b952ce3>
    <TaxCatchAll xmlns="7ac7395b-8f4f-4ea9-adda-3f122a742a71">
      <Value>15</Value>
      <Value>200</Value>
      <Value>26</Value>
      <Value>20</Value>
      <Value>25</Value>
      <Value>105</Value>
      <Value>86</Value>
      <Value>204</Value>
    </TaxCatchAll>
    <g1227852a78140d9bcfffbe9d453904c xmlns="7ac7395b-8f4f-4ea9-adda-3f122a742a71">
      <Terms xmlns="http://schemas.microsoft.com/office/infopath/2007/PartnerControls"/>
    </g1227852a78140d9bcfffbe9d453904c>
    <a76ee259356542fd82213936b472e683 xmlns="7ac7395b-8f4f-4ea9-adda-3f122a742a71">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9c8e9803-2056-4d91-953e-f588650b5163</TermId>
        </TermInfo>
      </Terms>
    </a76ee259356542fd82213936b472e683>
    <_dlc_DocId xmlns="7ac7395b-8f4f-4ea9-adda-3f122a742a71">7HZ4QYFWE6ZZ-942877162-532286</_dlc_DocId>
    <_dlc_DocIdUrl xmlns="7ac7395b-8f4f-4ea9-adda-3f122a742a71">
      <Url>https://pedaidsorg.sharepoint.com/sites/global_hub/_layouts/15/DocIdRedir.aspx?ID=7HZ4QYFWE6ZZ-942877162-532286</Url>
      <Description>7HZ4QYFWE6ZZ-942877162-532286</Description>
    </_dlc_DocIdUrl>
    <m6c003bee1334c608ffb3a622e1660b4 xmlns="7ac7395b-8f4f-4ea9-adda-3f122a742a71">
      <Terms xmlns="http://schemas.microsoft.com/office/infopath/2007/PartnerControls"/>
    </m6c003bee1334c608ffb3a622e1660b4>
    <_dlc_DocIdPersistId xmlns="7ac7395b-8f4f-4ea9-adda-3f122a742a7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881F6CB-23CD-421D-B224-3BF56A844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7395b-8f4f-4ea9-adda-3f122a742a71"/>
    <ds:schemaRef ds:uri="c51a40f8-857b-40d3-ba89-d38225beac2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9FAAB9-320B-43D9-A305-568F66014F2B}">
  <ds:schemaRefs>
    <ds:schemaRef ds:uri="http://schemas.microsoft.com/office/2006/metadata/properties"/>
    <ds:schemaRef ds:uri="http://schemas.microsoft.com/office/infopath/2007/PartnerControls"/>
    <ds:schemaRef ds:uri="7ac7395b-8f4f-4ea9-adda-3f122a742a71"/>
    <ds:schemaRef ds:uri="http://schemas.microsoft.com/sharepoint/v4"/>
    <ds:schemaRef ds:uri="c51a40f8-857b-40d3-ba89-d38225beac22"/>
  </ds:schemaRefs>
</ds:datastoreItem>
</file>

<file path=customXml/itemProps3.xml><?xml version="1.0" encoding="utf-8"?>
<ds:datastoreItem xmlns:ds="http://schemas.openxmlformats.org/officeDocument/2006/customXml" ds:itemID="{34FF13EC-42A1-4A7D-8469-CBA1E7B68A3B}">
  <ds:schemaRefs>
    <ds:schemaRef ds:uri="http://schemas.microsoft.com/sharepoint/v3/contenttype/forms"/>
  </ds:schemaRefs>
</ds:datastoreItem>
</file>

<file path=customXml/itemProps4.xml><?xml version="1.0" encoding="utf-8"?>
<ds:datastoreItem xmlns:ds="http://schemas.openxmlformats.org/officeDocument/2006/customXml" ds:itemID="{5615AEEC-73B1-48BA-98F9-08ED3BEA4CC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363</TotalTime>
  <Words>388</Words>
  <Application>Microsoft Macintosh PowerPoint</Application>
  <PresentationFormat>Widescreen</PresentationFormat>
  <Paragraphs>32</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Intro to Facebook Insights</vt:lpstr>
      <vt:lpstr>How to Access Facebook Insights</vt:lpstr>
      <vt:lpstr>PowerPoint Presentation</vt:lpstr>
      <vt:lpstr>Recommendations to Prioritize:</vt:lpstr>
      <vt:lpstr>Key Questions to Ask: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Widescreen</dc:title>
  <dc:creator>Kelsey Brosnan</dc:creator>
  <cp:lastModifiedBy>Ryland Devero</cp:lastModifiedBy>
  <cp:revision>6</cp:revision>
  <dcterms:created xsi:type="dcterms:W3CDTF">2020-01-24T15:49:52Z</dcterms:created>
  <dcterms:modified xsi:type="dcterms:W3CDTF">2022-05-17T02:40:17Z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0x010100615ED07F083EF04ABA08E097E6DC54F3</vt:lpwstr>
  </property>
  <property fmtid="{D5CDD505-2E9C-101B-9397-08002B2CF9AE}" pid="3" name="_dlc_DocIdItemGuid">
    <vt:lpwstr>3804cca8-2f54-41a2-8d82-102dfc71c5c2</vt:lpwstr>
  </property>
  <property fmtid="{D5CDD505-2E9C-101B-9397-08002B2CF9AE}" pid="4" name="Quality Control Rating">
    <vt:lpwstr>15;#4 - Reviewed-Internal Use Only|7b4ece01-b1c0-473d-ad20-e514b0e385eb</vt:lpwstr>
  </property>
  <property fmtid="{D5CDD505-2E9C-101B-9397-08002B2CF9AE}" pid="5" name="Donor">
    <vt:lpwstr/>
  </property>
  <property fmtid="{D5CDD505-2E9C-101B-9397-08002B2CF9AE}" pid="6" name="Project">
    <vt:lpwstr/>
  </property>
  <property fmtid="{D5CDD505-2E9C-101B-9397-08002B2CF9AE}" pid="7" name="Software / Platform">
    <vt:lpwstr/>
  </property>
  <property fmtid="{D5CDD505-2E9C-101B-9397-08002B2CF9AE}" pid="8" name="Month">
    <vt:lpwstr/>
  </property>
  <property fmtid="{D5CDD505-2E9C-101B-9397-08002B2CF9AE}" pid="9" name="CountryOffice">
    <vt:lpwstr/>
  </property>
  <property fmtid="{D5CDD505-2E9C-101B-9397-08002B2CF9AE}" pid="10" name="Technical Area">
    <vt:lpwstr/>
  </property>
  <property fmtid="{D5CDD505-2E9C-101B-9397-08002B2CF9AE}" pid="11" name="Outside Source">
    <vt:lpwstr/>
  </property>
  <property fmtid="{D5CDD505-2E9C-101B-9397-08002B2CF9AE}" pid="12" name="Function">
    <vt:lpwstr>20;#Design|ef2f9d23-e2bc-4426-8a94-eb1419d7a770;#26;#Editorial|11138f20-fb5e-401b-8ae1-2d4e448a299a</vt:lpwstr>
  </property>
  <property fmtid="{D5CDD505-2E9C-101B-9397-08002B2CF9AE}" pid="13" name="ResourceCollection">
    <vt:lpwstr>204;#Branding|70c296e4-ee6b-4264-8d2e-f5bbff860b1e</vt:lpwstr>
  </property>
  <property fmtid="{D5CDD505-2E9C-101B-9397-08002B2CF9AE}" pid="14" name="Dept">
    <vt:lpwstr>25;#External Affairs (EA)|eb67e2d0-a8a1-4bcf-b865-062936136b5e</vt:lpwstr>
  </property>
  <property fmtid="{D5CDD505-2E9C-101B-9397-08002B2CF9AE}" pid="15" name="Languages">
    <vt:lpwstr>200;#English|9c8e9803-2056-4d91-953e-f588650b5163</vt:lpwstr>
  </property>
  <property fmtid="{D5CDD505-2E9C-101B-9397-08002B2CF9AE}" pid="16" name="Asset Type">
    <vt:lpwstr>86;#Template|c4986f61-0227-4ea1-bcea-99951b8d6c92;#105;#Presentation|dbe65982-1237-40cf-bb80-d1ccbdcdb319</vt:lpwstr>
  </property>
</Properties>
</file>