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09426D-0B01-430B-BF06-35256BE33847}"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40552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9426D-0B01-430B-BF06-35256BE33847}"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277249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9426D-0B01-430B-BF06-35256BE33847}"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344364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09426D-0B01-430B-BF06-35256BE33847}"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30002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9426D-0B01-430B-BF06-35256BE33847}"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342042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09426D-0B01-430B-BF06-35256BE33847}"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267520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09426D-0B01-430B-BF06-35256BE33847}"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158406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09426D-0B01-430B-BF06-35256BE33847}"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117958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9426D-0B01-430B-BF06-35256BE33847}"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244808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9426D-0B01-430B-BF06-35256BE33847}"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408110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9426D-0B01-430B-BF06-35256BE33847}"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EB11A4-E55D-4CE7-BE46-97D8BA1ADBD4}" type="slidenum">
              <a:rPr lang="en-GB" smtClean="0"/>
              <a:t>‹#›</a:t>
            </a:fld>
            <a:endParaRPr lang="en-GB"/>
          </a:p>
        </p:txBody>
      </p:sp>
    </p:spTree>
    <p:extLst>
      <p:ext uri="{BB962C8B-B14F-4D97-AF65-F5344CB8AC3E}">
        <p14:creationId xmlns:p14="http://schemas.microsoft.com/office/powerpoint/2010/main" val="115543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9426D-0B01-430B-BF06-35256BE33847}" type="datetimeFigureOut">
              <a:rPr lang="en-GB" smtClean="0"/>
              <a:t>22/09/2020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B11A4-E55D-4CE7-BE46-97D8BA1ADBD4}" type="slidenum">
              <a:rPr lang="en-GB" smtClean="0"/>
              <a:t>‹#›</a:t>
            </a:fld>
            <a:endParaRPr lang="en-GB"/>
          </a:p>
        </p:txBody>
      </p:sp>
    </p:spTree>
    <p:extLst>
      <p:ext uri="{BB962C8B-B14F-4D97-AF65-F5344CB8AC3E}">
        <p14:creationId xmlns:p14="http://schemas.microsoft.com/office/powerpoint/2010/main" val="227798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019619578"/>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17281"/>
            <a:ext cx="12192000" cy="1543050"/>
          </a:xfrm>
          <a:prstGeom prst="rect">
            <a:avLst/>
          </a:prstGeom>
          <a:solidFill>
            <a:srgbClr val="E75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6628" y="5316044"/>
            <a:ext cx="1612768" cy="1410350"/>
          </a:xfrm>
        </p:spPr>
      </p:pic>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295087" y="106270"/>
            <a:ext cx="11601823" cy="1001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6732">
              <a:buNone/>
            </a:pPr>
            <a:r>
              <a:rPr lang="en-GB"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Achieving Viral Load Suppression and Quality of Life for HIV+ Adults in Kenya</a:t>
            </a:r>
          </a:p>
        </p:txBody>
      </p:sp>
      <p:sp>
        <p:nvSpPr>
          <p:cNvPr id="12" name="Text Placeholder 2"/>
          <p:cNvSpPr txBox="1">
            <a:spLocks/>
          </p:cNvSpPr>
          <p:nvPr/>
        </p:nvSpPr>
        <p:spPr>
          <a:xfrm>
            <a:off x="1392052" y="1054459"/>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lvl="0" algn="ctr">
              <a:defRPr/>
            </a:pPr>
            <a:r>
              <a:rPr lang="en-GB" sz="1200" dirty="0">
                <a:solidFill>
                  <a:sysClr val="window" lastClr="FFFFFF"/>
                </a:solidFill>
                <a:latin typeface="Calibri" panose="020F0502020204030204"/>
              </a:rPr>
              <a:t>Authors: </a:t>
            </a:r>
            <a:r>
              <a:rPr lang="en-GB" sz="1200" dirty="0" err="1">
                <a:solidFill>
                  <a:sysClr val="window" lastClr="FFFFFF"/>
                </a:solidFill>
                <a:latin typeface="Calibri" panose="020F0502020204030204"/>
              </a:rPr>
              <a:t>Heacock</a:t>
            </a:r>
            <a:r>
              <a:rPr lang="en-GB" sz="1200" dirty="0">
                <a:solidFill>
                  <a:sysClr val="window" lastClr="FFFFFF"/>
                </a:solidFill>
                <a:latin typeface="Calibri" panose="020F0502020204030204"/>
              </a:rPr>
              <a:t>, M.*, Kimani, D*, </a:t>
            </a:r>
            <a:r>
              <a:rPr lang="en-GB" sz="1200" dirty="0" err="1">
                <a:solidFill>
                  <a:sysClr val="window" lastClr="FFFFFF"/>
                </a:solidFill>
                <a:latin typeface="Calibri" panose="020F0502020204030204"/>
              </a:rPr>
              <a:t>Korir</a:t>
            </a:r>
            <a:r>
              <a:rPr lang="en-GB" sz="1200" dirty="0">
                <a:solidFill>
                  <a:sysClr val="window" lastClr="FFFFFF"/>
                </a:solidFill>
                <a:latin typeface="Calibri" panose="020F0502020204030204"/>
              </a:rPr>
              <a:t>, L.*, Onyango, C*</a:t>
            </a:r>
          </a:p>
          <a:p>
            <a:pPr lvl="0" algn="ctr">
              <a:defRPr/>
            </a:pPr>
            <a:r>
              <a:rPr lang="en-GB" sz="1200" dirty="0">
                <a:solidFill>
                  <a:sysClr val="window" lastClr="FFFFFF"/>
                </a:solidFill>
                <a:latin typeface="Calibri" panose="020F0502020204030204"/>
              </a:rPr>
              <a:t>*CARE for AIDS, Nairobi, Kenya</a:t>
            </a:r>
          </a:p>
        </p:txBody>
      </p:sp>
      <p:pic>
        <p:nvPicPr>
          <p:cNvPr id="17" name="Picture 16">
            <a:extLst>
              <a:ext uri="{FF2B5EF4-FFF2-40B4-BE49-F238E27FC236}">
                <a16:creationId xmlns:a16="http://schemas.microsoft.com/office/drawing/2014/main" id="{65EF14BC-BB56-3641-88C4-0D0B0B443B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85" y="579382"/>
            <a:ext cx="3067967" cy="950154"/>
          </a:xfrm>
          <a:prstGeom prst="rect">
            <a:avLst/>
          </a:prstGeom>
        </p:spPr>
      </p:pic>
      <p:sp>
        <p:nvSpPr>
          <p:cNvPr id="23" name="Rectangle 22">
            <a:extLst>
              <a:ext uri="{FF2B5EF4-FFF2-40B4-BE49-F238E27FC236}">
                <a16:creationId xmlns:a16="http://schemas.microsoft.com/office/drawing/2014/main" id="{30BAD4B8-C1AB-F449-B78E-A15365C02186}"/>
              </a:ext>
            </a:extLst>
          </p:cNvPr>
          <p:cNvSpPr/>
          <p:nvPr/>
        </p:nvSpPr>
        <p:spPr>
          <a:xfrm>
            <a:off x="17702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BACKGROUND</a:t>
            </a:r>
          </a:p>
        </p:txBody>
      </p:sp>
      <p:sp>
        <p:nvSpPr>
          <p:cNvPr id="24" name="Text Box 3"/>
          <p:cNvSpPr txBox="1">
            <a:spLocks noChangeArrowheads="1"/>
          </p:cNvSpPr>
          <p:nvPr/>
        </p:nvSpPr>
        <p:spPr bwMode="auto">
          <a:xfrm>
            <a:off x="1829068" y="2526510"/>
            <a:ext cx="10067842" cy="524263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US" sz="2000" dirty="0"/>
              <a:t>CARE for AIDS is a faith-based organization that aims to serve HIV+ adults living in urban slums throughout Kenya to move them toward viral load suppression (VLS) and reduction in internalized stigma. We serve the last 5% of virally unsuppressed and lost to follow up clients in an effort to contribute to 95, 95, 95, 95 goals, quality of life being the fourth 95.</a:t>
            </a:r>
          </a:p>
          <a:p>
            <a:endParaRPr lang="en-US" sz="2000" dirty="0"/>
          </a:p>
          <a:p>
            <a:r>
              <a:rPr lang="en-US" sz="2000" dirty="0"/>
              <a:t>When recruiting, CARE for AIDS staff prioritize lost-to-follow up clients and clients at highest risk of disease progression due to poverty, viral load at recruitment, or a combination of the two. </a:t>
            </a:r>
          </a:p>
          <a:p>
            <a:endParaRPr lang="en-US" sz="2000" dirty="0"/>
          </a:p>
          <a:p>
            <a:r>
              <a:rPr lang="en-US" sz="2000" dirty="0"/>
              <a:t>Clients represented in this dataset are aged  17-65 with the average age being 29. All clients represented in the dataset live in informal urban settlements in Kenya and graduated from the CARE for AIDS program in the 2018/2019 cohort. </a:t>
            </a:r>
          </a:p>
          <a:p>
            <a:endParaRPr lang="en-US" dirty="0"/>
          </a:p>
          <a:p>
            <a:endParaRPr lang="en-US" dirty="0"/>
          </a:p>
        </p:txBody>
      </p:sp>
      <p:pic>
        <p:nvPicPr>
          <p:cNvPr id="25" name="Care for AIDS - Audio Fi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91979" y="6094003"/>
            <a:ext cx="482713" cy="482713"/>
          </a:xfrm>
          <a:prstGeom prst="rect">
            <a:avLst/>
          </a:prstGeom>
        </p:spPr>
      </p:pic>
    </p:spTree>
    <p:extLst>
      <p:ext uri="{BB962C8B-B14F-4D97-AF65-F5344CB8AC3E}">
        <p14:creationId xmlns:p14="http://schemas.microsoft.com/office/powerpoint/2010/main" val="4114889936"/>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17281"/>
            <a:ext cx="12192000" cy="1543050"/>
          </a:xfrm>
          <a:prstGeom prst="rect">
            <a:avLst/>
          </a:prstGeom>
          <a:solidFill>
            <a:srgbClr val="E75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97317" y="5895702"/>
            <a:ext cx="1100409" cy="962297"/>
          </a:xfrm>
        </p:spPr>
      </p:pic>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295087" y="106270"/>
            <a:ext cx="11601823" cy="1001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6732">
              <a:buNone/>
            </a:pPr>
            <a:r>
              <a:rPr lang="en-GB"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Achieving Viral Load Suppression and Quality of Life for HIV+ Adults in Kenya</a:t>
            </a:r>
          </a:p>
        </p:txBody>
      </p:sp>
      <p:sp>
        <p:nvSpPr>
          <p:cNvPr id="12" name="Text Placeholder 2"/>
          <p:cNvSpPr txBox="1">
            <a:spLocks/>
          </p:cNvSpPr>
          <p:nvPr/>
        </p:nvSpPr>
        <p:spPr>
          <a:xfrm>
            <a:off x="1392052" y="1107982"/>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lvl="0" algn="ctr">
              <a:defRPr/>
            </a:pPr>
            <a:r>
              <a:rPr lang="en-GB" sz="1200" dirty="0">
                <a:solidFill>
                  <a:sysClr val="window" lastClr="FFFFFF"/>
                </a:solidFill>
                <a:latin typeface="Calibri" panose="020F0502020204030204"/>
              </a:rPr>
              <a:t>Authors: </a:t>
            </a:r>
            <a:r>
              <a:rPr lang="en-GB" sz="1200" dirty="0" err="1">
                <a:solidFill>
                  <a:sysClr val="window" lastClr="FFFFFF"/>
                </a:solidFill>
                <a:latin typeface="Calibri" panose="020F0502020204030204"/>
              </a:rPr>
              <a:t>Heacock</a:t>
            </a:r>
            <a:r>
              <a:rPr lang="en-GB" sz="1200" dirty="0">
                <a:solidFill>
                  <a:sysClr val="window" lastClr="FFFFFF"/>
                </a:solidFill>
                <a:latin typeface="Calibri" panose="020F0502020204030204"/>
              </a:rPr>
              <a:t>, M.*, Kimani, D*, </a:t>
            </a:r>
            <a:r>
              <a:rPr lang="en-GB" sz="1200" dirty="0" err="1">
                <a:solidFill>
                  <a:sysClr val="window" lastClr="FFFFFF"/>
                </a:solidFill>
                <a:latin typeface="Calibri" panose="020F0502020204030204"/>
              </a:rPr>
              <a:t>Korir</a:t>
            </a:r>
            <a:r>
              <a:rPr lang="en-GB" sz="1200" dirty="0">
                <a:solidFill>
                  <a:sysClr val="window" lastClr="FFFFFF"/>
                </a:solidFill>
                <a:latin typeface="Calibri" panose="020F0502020204030204"/>
              </a:rPr>
              <a:t>, L.*, Onyango, C*</a:t>
            </a:r>
          </a:p>
          <a:p>
            <a:pPr lvl="0" algn="ctr">
              <a:defRPr/>
            </a:pPr>
            <a:r>
              <a:rPr lang="en-GB" sz="1200" dirty="0">
                <a:solidFill>
                  <a:sysClr val="window" lastClr="FFFFFF"/>
                </a:solidFill>
                <a:latin typeface="Calibri" panose="020F0502020204030204"/>
              </a:rPr>
              <a:t>*CARE for AIDS, Nairobi, Kenya</a:t>
            </a:r>
          </a:p>
        </p:txBody>
      </p:sp>
      <p:pic>
        <p:nvPicPr>
          <p:cNvPr id="17" name="Picture 16">
            <a:extLst>
              <a:ext uri="{FF2B5EF4-FFF2-40B4-BE49-F238E27FC236}">
                <a16:creationId xmlns:a16="http://schemas.microsoft.com/office/drawing/2014/main" id="{65EF14BC-BB56-3641-88C4-0D0B0B44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85" y="579382"/>
            <a:ext cx="3067967" cy="950154"/>
          </a:xfrm>
          <a:prstGeom prst="rect">
            <a:avLst/>
          </a:prstGeom>
        </p:spPr>
      </p:pic>
      <p:sp>
        <p:nvSpPr>
          <p:cNvPr id="23" name="Rectangle 22">
            <a:extLst>
              <a:ext uri="{FF2B5EF4-FFF2-40B4-BE49-F238E27FC236}">
                <a16:creationId xmlns:a16="http://schemas.microsoft.com/office/drawing/2014/main" id="{30BAD4B8-C1AB-F449-B78E-A15365C02186}"/>
              </a:ext>
            </a:extLst>
          </p:cNvPr>
          <p:cNvSpPr/>
          <p:nvPr/>
        </p:nvSpPr>
        <p:spPr>
          <a:xfrm>
            <a:off x="17702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DESCRIPTION</a:t>
            </a:r>
          </a:p>
        </p:txBody>
      </p:sp>
      <p:pic>
        <p:nvPicPr>
          <p:cNvPr id="2" name="Picture 1"/>
          <p:cNvPicPr>
            <a:picLocks noChangeAspect="1"/>
          </p:cNvPicPr>
          <p:nvPr/>
        </p:nvPicPr>
        <p:blipFill rotWithShape="1">
          <a:blip r:embed="rId4"/>
          <a:srcRect l="7861" b="23557"/>
          <a:stretch/>
        </p:blipFill>
        <p:spPr>
          <a:xfrm>
            <a:off x="6217773" y="2295953"/>
            <a:ext cx="5974225" cy="3655168"/>
          </a:xfrm>
          <a:prstGeom prst="rect">
            <a:avLst/>
          </a:prstGeom>
        </p:spPr>
      </p:pic>
      <p:sp>
        <p:nvSpPr>
          <p:cNvPr id="35" name="Text Box 4"/>
          <p:cNvSpPr txBox="1">
            <a:spLocks noChangeArrowheads="1"/>
          </p:cNvSpPr>
          <p:nvPr/>
        </p:nvSpPr>
        <p:spPr bwMode="auto">
          <a:xfrm>
            <a:off x="262917" y="2295953"/>
            <a:ext cx="5894043" cy="525688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endParaRPr lang="en-US" altLang="en-US" b="1" dirty="0">
              <a:solidFill>
                <a:srgbClr val="E72240"/>
              </a:solidFill>
              <a:latin typeface="Arial" panose="020B0604020202020204" pitchFamily="34" charset="0"/>
            </a:endParaRPr>
          </a:p>
          <a:p>
            <a:r>
              <a:rPr lang="en-US" dirty="0"/>
              <a:t>CARE for AIDS centers are located within local churches, free of charge, and each center employs two social workers who are trusted leaders in the community motivated by compassion to serve the most vulnerable in their communities. Each center serves a cohort of 80 HIV+ adults annually—many of these HIV+ clients are non-suppressed and lost to follow up clients referred to CARE for AIDS centers through government clinics. All CARE for AIDS clients in this dataset live in urban slums and survive on less than $1 per day. </a:t>
            </a:r>
          </a:p>
          <a:p>
            <a:endParaRPr lang="en-US" dirty="0"/>
          </a:p>
          <a:p>
            <a:r>
              <a:rPr lang="en-US" dirty="0"/>
              <a:t>CARE for AIDS centers serve all persons in the community without discrimination. In an effort to move clients to viral load suppression (VLS) and to achieve the fourth 95, quality of life, or as CARE for AIDS defines it, reduction in internalized stigma, our centers implement the following interventions: </a:t>
            </a:r>
          </a:p>
          <a:p>
            <a:endParaRPr lang="en-US" dirty="0"/>
          </a:p>
          <a:p>
            <a:endParaRPr lang="en-US" dirty="0"/>
          </a:p>
        </p:txBody>
      </p:sp>
    </p:spTree>
    <p:extLst>
      <p:ext uri="{BB962C8B-B14F-4D97-AF65-F5344CB8AC3E}">
        <p14:creationId xmlns:p14="http://schemas.microsoft.com/office/powerpoint/2010/main" val="2670577210"/>
      </p:ext>
    </p:extLst>
  </p:cSld>
  <p:clrMapOvr>
    <a:masterClrMapping/>
  </p:clrMapOvr>
  <mc:AlternateContent xmlns:mc="http://schemas.openxmlformats.org/markup-compatibility/2006">
    <mc:Choice xmlns:p14="http://schemas.microsoft.com/office/powerpoint/2010/main" Requires="p14">
      <p:transition spd="slow" p14:dur="2000" advClick="0" advTm="119000"/>
    </mc:Choice>
    <mc:Fallback>
      <p:transition spd="slow" advClick="0" advTm="11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39899"/>
            <a:ext cx="12192000" cy="1543050"/>
          </a:xfrm>
          <a:prstGeom prst="rect">
            <a:avLst/>
          </a:prstGeom>
          <a:solidFill>
            <a:srgbClr val="E75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628" y="5316044"/>
            <a:ext cx="1612768" cy="1410350"/>
          </a:xfrm>
        </p:spPr>
      </p:pic>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295087" y="106270"/>
            <a:ext cx="11601823" cy="1001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6732">
              <a:buNone/>
            </a:pPr>
            <a:r>
              <a:rPr lang="en-GB" sz="2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Achieving Viral Load Suppression and Quality of Life for HIV+ Adults in Kenya</a:t>
            </a:r>
          </a:p>
        </p:txBody>
      </p:sp>
      <p:sp>
        <p:nvSpPr>
          <p:cNvPr id="12" name="Text Placeholder 2"/>
          <p:cNvSpPr txBox="1">
            <a:spLocks/>
          </p:cNvSpPr>
          <p:nvPr/>
        </p:nvSpPr>
        <p:spPr>
          <a:xfrm>
            <a:off x="1392052" y="1098999"/>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lvl="0" algn="ctr">
              <a:defRPr/>
            </a:pPr>
            <a:r>
              <a:rPr lang="en-GB" sz="1200" dirty="0">
                <a:solidFill>
                  <a:sysClr val="window" lastClr="FFFFFF"/>
                </a:solidFill>
                <a:latin typeface="Calibri" panose="020F0502020204030204"/>
              </a:rPr>
              <a:t>Authors: </a:t>
            </a:r>
            <a:r>
              <a:rPr lang="en-GB" sz="1200" dirty="0" err="1">
                <a:solidFill>
                  <a:sysClr val="window" lastClr="FFFFFF"/>
                </a:solidFill>
                <a:latin typeface="Calibri" panose="020F0502020204030204"/>
              </a:rPr>
              <a:t>Heacock</a:t>
            </a:r>
            <a:r>
              <a:rPr lang="en-GB" sz="1200" dirty="0">
                <a:solidFill>
                  <a:sysClr val="window" lastClr="FFFFFF"/>
                </a:solidFill>
                <a:latin typeface="Calibri" panose="020F0502020204030204"/>
              </a:rPr>
              <a:t>, M.*, Kimani, D*, </a:t>
            </a:r>
            <a:r>
              <a:rPr lang="en-GB" sz="1200" dirty="0" err="1">
                <a:solidFill>
                  <a:sysClr val="window" lastClr="FFFFFF"/>
                </a:solidFill>
                <a:latin typeface="Calibri" panose="020F0502020204030204"/>
              </a:rPr>
              <a:t>Korir</a:t>
            </a:r>
            <a:r>
              <a:rPr lang="en-GB" sz="1200" dirty="0">
                <a:solidFill>
                  <a:sysClr val="window" lastClr="FFFFFF"/>
                </a:solidFill>
                <a:latin typeface="Calibri" panose="020F0502020204030204"/>
              </a:rPr>
              <a:t>, L.*, Onyango, C*</a:t>
            </a:r>
          </a:p>
          <a:p>
            <a:pPr lvl="0" algn="ctr">
              <a:defRPr/>
            </a:pPr>
            <a:r>
              <a:rPr lang="en-GB" sz="1200" dirty="0">
                <a:solidFill>
                  <a:sysClr val="window" lastClr="FFFFFF"/>
                </a:solidFill>
                <a:latin typeface="Calibri" panose="020F0502020204030204"/>
              </a:rPr>
              <a:t>*CARE for AIDS, Nairobi, Kenya</a:t>
            </a:r>
          </a:p>
        </p:txBody>
      </p:sp>
      <p:pic>
        <p:nvPicPr>
          <p:cNvPr id="17" name="Picture 16">
            <a:extLst>
              <a:ext uri="{FF2B5EF4-FFF2-40B4-BE49-F238E27FC236}">
                <a16:creationId xmlns:a16="http://schemas.microsoft.com/office/drawing/2014/main" id="{65EF14BC-BB56-3641-88C4-0D0B0B44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85" y="579382"/>
            <a:ext cx="3067967" cy="950154"/>
          </a:xfrm>
          <a:prstGeom prst="rect">
            <a:avLst/>
          </a:prstGeom>
        </p:spPr>
      </p:pic>
      <p:sp>
        <p:nvSpPr>
          <p:cNvPr id="23" name="Rectangle 22">
            <a:extLst>
              <a:ext uri="{FF2B5EF4-FFF2-40B4-BE49-F238E27FC236}">
                <a16:creationId xmlns:a16="http://schemas.microsoft.com/office/drawing/2014/main" id="{30BAD4B8-C1AB-F449-B78E-A15365C02186}"/>
              </a:ext>
            </a:extLst>
          </p:cNvPr>
          <p:cNvSpPr/>
          <p:nvPr/>
        </p:nvSpPr>
        <p:spPr>
          <a:xfrm>
            <a:off x="17702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LESSONS LEARNED</a:t>
            </a:r>
          </a:p>
        </p:txBody>
      </p:sp>
      <p:sp>
        <p:nvSpPr>
          <p:cNvPr id="10" name="Text Box 4"/>
          <p:cNvSpPr txBox="1">
            <a:spLocks noChangeArrowheads="1"/>
          </p:cNvSpPr>
          <p:nvPr/>
        </p:nvSpPr>
        <p:spPr bwMode="auto">
          <a:xfrm>
            <a:off x="1699396" y="2516557"/>
            <a:ext cx="10067842" cy="1036119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r>
              <a:rPr lang="en-US" sz="1600" b="1" dirty="0"/>
              <a:t>Lessons learned regarding success include:</a:t>
            </a:r>
            <a:endParaRPr lang="en-US" sz="1600" dirty="0"/>
          </a:p>
          <a:p>
            <a:pPr marL="342900" indent="-342900">
              <a:lnSpc>
                <a:spcPct val="150000"/>
              </a:lnSpc>
              <a:buFont typeface="Arial" panose="020B0604020202020204" pitchFamily="34" charset="0"/>
              <a:buChar char="•"/>
            </a:pPr>
            <a:r>
              <a:rPr lang="en-US" sz="1600" b="1" dirty="0"/>
              <a:t>Establishing trusting relationships between government clinics and CARE for AIDS Centers  </a:t>
            </a:r>
          </a:p>
          <a:p>
            <a:pPr marL="342900" indent="-342900">
              <a:lnSpc>
                <a:spcPct val="150000"/>
              </a:lnSpc>
              <a:buFont typeface="Arial" panose="020B0604020202020204" pitchFamily="34" charset="0"/>
              <a:buChar char="•"/>
            </a:pPr>
            <a:r>
              <a:rPr lang="en-US" sz="1600" b="1" dirty="0"/>
              <a:t>Locating CARE for AIDS centers in existing community churches</a:t>
            </a:r>
          </a:p>
          <a:p>
            <a:pPr marL="342900" indent="-342900">
              <a:lnSpc>
                <a:spcPct val="150000"/>
              </a:lnSpc>
              <a:buFont typeface="Arial" panose="020B0604020202020204" pitchFamily="34" charset="0"/>
              <a:buChar char="•"/>
            </a:pPr>
            <a:r>
              <a:rPr lang="en-US" sz="1600" b="1" dirty="0"/>
              <a:t>Targeting the last 5% of unsuppressed and lost to follow up clients</a:t>
            </a:r>
          </a:p>
          <a:p>
            <a:pPr marL="342900" indent="-342900">
              <a:lnSpc>
                <a:spcPct val="150000"/>
              </a:lnSpc>
              <a:buFont typeface="Arial" panose="020B0604020202020204" pitchFamily="34" charset="0"/>
              <a:buChar char="•"/>
            </a:pPr>
            <a:r>
              <a:rPr lang="en-US" sz="1600" b="1" dirty="0"/>
              <a:t>Welcoming environment for all, particularly key populations</a:t>
            </a:r>
          </a:p>
          <a:p>
            <a:pPr marL="342900" indent="-342900">
              <a:lnSpc>
                <a:spcPct val="150000"/>
              </a:lnSpc>
              <a:buFont typeface="Arial" panose="020B0604020202020204" pitchFamily="34" charset="0"/>
              <a:buChar char="•"/>
            </a:pPr>
            <a:r>
              <a:rPr lang="en-US" sz="1600" b="1" dirty="0"/>
              <a:t> Employing Compassion-driven local staff in all CARE for AIDS centers</a:t>
            </a:r>
          </a:p>
          <a:p>
            <a:pPr marL="342900" indent="-342900">
              <a:lnSpc>
                <a:spcPct val="150000"/>
              </a:lnSpc>
              <a:buFont typeface="Arial" panose="020B0604020202020204" pitchFamily="34" charset="0"/>
              <a:buChar char="•"/>
            </a:pPr>
            <a:r>
              <a:rPr lang="en-US" sz="1600" b="1" dirty="0"/>
              <a:t>Integrating medical and emotional health interventions in the context of counseling and group therapy</a:t>
            </a:r>
          </a:p>
          <a:p>
            <a:endParaRPr lang="en-US" sz="1600" dirty="0"/>
          </a:p>
          <a:p>
            <a:endParaRPr lang="en-US" sz="1600" dirty="0"/>
          </a:p>
          <a:p>
            <a:r>
              <a:rPr lang="en-US" sz="1600" dirty="0"/>
              <a:t>Lessons learned regarding serving the last 5%, partnering with both local churches and government clinics, and, leveraging local, compassion driven staff can be extended </a:t>
            </a:r>
            <a:r>
              <a:rPr lang="en-US" dirty="0"/>
              <a:t>to other settings throughout Sub Saharan Africa to help reach VLS for vulnerable populations.</a:t>
            </a:r>
          </a:p>
          <a:p>
            <a:pPr>
              <a:lnSpc>
                <a:spcPct val="150000"/>
              </a:lnSpc>
            </a:pPr>
            <a:endParaRPr lang="en-US" sz="2400" b="1" dirty="0"/>
          </a:p>
          <a:p>
            <a:endParaRPr lang="en-US" sz="24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8030628"/>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17281"/>
            <a:ext cx="12192000" cy="1543050"/>
          </a:xfrm>
          <a:prstGeom prst="rect">
            <a:avLst/>
          </a:prstGeom>
          <a:solidFill>
            <a:srgbClr val="E75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021" y="5200142"/>
            <a:ext cx="1612768" cy="1410350"/>
          </a:xfrm>
        </p:spPr>
      </p:pic>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295087" y="106270"/>
            <a:ext cx="11601823" cy="1001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6732">
              <a:buNone/>
            </a:pPr>
            <a:r>
              <a:rPr lang="en-GB"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Achieving Viral Load Suppression and Quality of Life for HIV+ Adults in Kenya</a:t>
            </a:r>
          </a:p>
        </p:txBody>
      </p:sp>
      <p:sp>
        <p:nvSpPr>
          <p:cNvPr id="12" name="Text Placeholder 2"/>
          <p:cNvSpPr txBox="1">
            <a:spLocks/>
          </p:cNvSpPr>
          <p:nvPr/>
        </p:nvSpPr>
        <p:spPr>
          <a:xfrm>
            <a:off x="1392052" y="1054459"/>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lvl="0" algn="ctr">
              <a:defRPr/>
            </a:pPr>
            <a:r>
              <a:rPr lang="en-GB" sz="1200" dirty="0">
                <a:solidFill>
                  <a:sysClr val="window" lastClr="FFFFFF"/>
                </a:solidFill>
                <a:latin typeface="Calibri" panose="020F0502020204030204"/>
              </a:rPr>
              <a:t>Authors: </a:t>
            </a:r>
            <a:r>
              <a:rPr lang="en-GB" sz="1200" dirty="0" err="1">
                <a:solidFill>
                  <a:sysClr val="window" lastClr="FFFFFF"/>
                </a:solidFill>
                <a:latin typeface="Calibri" panose="020F0502020204030204"/>
              </a:rPr>
              <a:t>Heacock</a:t>
            </a:r>
            <a:r>
              <a:rPr lang="en-GB" sz="1200" dirty="0">
                <a:solidFill>
                  <a:sysClr val="window" lastClr="FFFFFF"/>
                </a:solidFill>
                <a:latin typeface="Calibri" panose="020F0502020204030204"/>
              </a:rPr>
              <a:t>, M.*, Kimani, D*, </a:t>
            </a:r>
            <a:r>
              <a:rPr lang="en-GB" sz="1200" dirty="0" err="1">
                <a:solidFill>
                  <a:sysClr val="window" lastClr="FFFFFF"/>
                </a:solidFill>
                <a:latin typeface="Calibri" panose="020F0502020204030204"/>
              </a:rPr>
              <a:t>Korir</a:t>
            </a:r>
            <a:r>
              <a:rPr lang="en-GB" sz="1200" dirty="0">
                <a:solidFill>
                  <a:sysClr val="window" lastClr="FFFFFF"/>
                </a:solidFill>
                <a:latin typeface="Calibri" panose="020F0502020204030204"/>
              </a:rPr>
              <a:t>, L.*, Onyango, C*</a:t>
            </a:r>
          </a:p>
          <a:p>
            <a:pPr lvl="0" algn="ctr">
              <a:defRPr/>
            </a:pPr>
            <a:r>
              <a:rPr lang="en-GB" sz="1200" dirty="0">
                <a:solidFill>
                  <a:sysClr val="window" lastClr="FFFFFF"/>
                </a:solidFill>
                <a:latin typeface="Calibri" panose="020F0502020204030204"/>
              </a:rPr>
              <a:t>*CARE for AIDS, Nairobi, Kenya</a:t>
            </a:r>
          </a:p>
        </p:txBody>
      </p:sp>
      <p:pic>
        <p:nvPicPr>
          <p:cNvPr id="17" name="Picture 16">
            <a:extLst>
              <a:ext uri="{FF2B5EF4-FFF2-40B4-BE49-F238E27FC236}">
                <a16:creationId xmlns:a16="http://schemas.microsoft.com/office/drawing/2014/main" id="{65EF14BC-BB56-3641-88C4-0D0B0B44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85" y="579382"/>
            <a:ext cx="3067967" cy="950154"/>
          </a:xfrm>
          <a:prstGeom prst="rect">
            <a:avLst/>
          </a:prstGeom>
        </p:spPr>
      </p:pic>
      <p:sp>
        <p:nvSpPr>
          <p:cNvPr id="23" name="Rectangle 22">
            <a:extLst>
              <a:ext uri="{FF2B5EF4-FFF2-40B4-BE49-F238E27FC236}">
                <a16:creationId xmlns:a16="http://schemas.microsoft.com/office/drawing/2014/main" id="{30BAD4B8-C1AB-F449-B78E-A15365C02186}"/>
              </a:ext>
            </a:extLst>
          </p:cNvPr>
          <p:cNvSpPr/>
          <p:nvPr/>
        </p:nvSpPr>
        <p:spPr>
          <a:xfrm>
            <a:off x="17702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INTERNALIZED STIGMA RESULTS</a:t>
            </a:r>
          </a:p>
        </p:txBody>
      </p:sp>
      <p:pic>
        <p:nvPicPr>
          <p:cNvPr id="3" name="Picture 2"/>
          <p:cNvPicPr>
            <a:picLocks noChangeAspect="1"/>
          </p:cNvPicPr>
          <p:nvPr/>
        </p:nvPicPr>
        <p:blipFill rotWithShape="1">
          <a:blip r:embed="rId4"/>
          <a:srcRect t="11586" r="13707" b="80233"/>
          <a:stretch/>
        </p:blipFill>
        <p:spPr>
          <a:xfrm>
            <a:off x="4434333" y="1649320"/>
            <a:ext cx="5757417" cy="499487"/>
          </a:xfrm>
          <a:prstGeom prst="rect">
            <a:avLst/>
          </a:prstGeom>
        </p:spPr>
      </p:pic>
      <p:pic>
        <p:nvPicPr>
          <p:cNvPr id="4" name="Picture 3"/>
          <p:cNvPicPr>
            <a:picLocks noChangeAspect="1"/>
          </p:cNvPicPr>
          <p:nvPr/>
        </p:nvPicPr>
        <p:blipFill>
          <a:blip r:embed="rId5"/>
          <a:stretch>
            <a:fillRect/>
          </a:stretch>
        </p:blipFill>
        <p:spPr>
          <a:xfrm>
            <a:off x="4434333" y="2148807"/>
            <a:ext cx="7048027" cy="4690285"/>
          </a:xfrm>
          <a:prstGeom prst="rect">
            <a:avLst/>
          </a:prstGeom>
        </p:spPr>
      </p:pic>
    </p:spTree>
    <p:extLst>
      <p:ext uri="{BB962C8B-B14F-4D97-AF65-F5344CB8AC3E}">
        <p14:creationId xmlns:p14="http://schemas.microsoft.com/office/powerpoint/2010/main" val="4066433550"/>
      </p:ext>
    </p:extLst>
  </p:cSld>
  <p:clrMapOvr>
    <a:masterClrMapping/>
  </p:clrMapOvr>
  <mc:AlternateContent xmlns:mc="http://schemas.openxmlformats.org/markup-compatibility/2006">
    <mc:Choice xmlns:p14="http://schemas.microsoft.com/office/powerpoint/2010/main" Requires="p14">
      <p:transition spd="slow" p14:dur="2000" advTm="45000"/>
    </mc:Choice>
    <mc:Fallback>
      <p:transition spd="slow" advTm="4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17281"/>
            <a:ext cx="12192000" cy="1543050"/>
          </a:xfrm>
          <a:prstGeom prst="rect">
            <a:avLst/>
          </a:prstGeom>
          <a:solidFill>
            <a:srgbClr val="E75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7928" y="8154494"/>
            <a:ext cx="1612768" cy="1410350"/>
          </a:xfrm>
        </p:spPr>
      </p:pic>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295087" y="106270"/>
            <a:ext cx="11601823" cy="1001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6732">
              <a:buNone/>
            </a:pPr>
            <a:r>
              <a:rPr lang="en-GB"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Achieving Viral Load Suppression and Quality of Life for HIV+ Adults in Kenya</a:t>
            </a:r>
          </a:p>
        </p:txBody>
      </p:sp>
      <p:sp>
        <p:nvSpPr>
          <p:cNvPr id="12" name="Text Placeholder 2"/>
          <p:cNvSpPr txBox="1">
            <a:spLocks/>
          </p:cNvSpPr>
          <p:nvPr/>
        </p:nvSpPr>
        <p:spPr>
          <a:xfrm>
            <a:off x="1392052" y="1127062"/>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lvl="0" algn="ctr">
              <a:defRPr/>
            </a:pPr>
            <a:r>
              <a:rPr lang="en-GB" sz="1200" dirty="0">
                <a:solidFill>
                  <a:sysClr val="window" lastClr="FFFFFF"/>
                </a:solidFill>
                <a:latin typeface="Calibri" panose="020F0502020204030204"/>
              </a:rPr>
              <a:t>Authors: </a:t>
            </a:r>
            <a:r>
              <a:rPr lang="en-GB" sz="1200" dirty="0" err="1">
                <a:solidFill>
                  <a:sysClr val="window" lastClr="FFFFFF"/>
                </a:solidFill>
                <a:latin typeface="Calibri" panose="020F0502020204030204"/>
              </a:rPr>
              <a:t>Heacock</a:t>
            </a:r>
            <a:r>
              <a:rPr lang="en-GB" sz="1200" dirty="0">
                <a:solidFill>
                  <a:sysClr val="window" lastClr="FFFFFF"/>
                </a:solidFill>
                <a:latin typeface="Calibri" panose="020F0502020204030204"/>
              </a:rPr>
              <a:t>, M.*, Kimani, D*, </a:t>
            </a:r>
            <a:r>
              <a:rPr lang="en-GB" sz="1200" dirty="0" err="1">
                <a:solidFill>
                  <a:sysClr val="window" lastClr="FFFFFF"/>
                </a:solidFill>
                <a:latin typeface="Calibri" panose="020F0502020204030204"/>
              </a:rPr>
              <a:t>Korir</a:t>
            </a:r>
            <a:r>
              <a:rPr lang="en-GB" sz="1200" dirty="0">
                <a:solidFill>
                  <a:sysClr val="window" lastClr="FFFFFF"/>
                </a:solidFill>
                <a:latin typeface="Calibri" panose="020F0502020204030204"/>
              </a:rPr>
              <a:t>, L.*, Onyango, C*</a:t>
            </a:r>
          </a:p>
          <a:p>
            <a:pPr lvl="0" algn="ctr">
              <a:defRPr/>
            </a:pPr>
            <a:r>
              <a:rPr lang="en-GB" sz="1200" dirty="0">
                <a:solidFill>
                  <a:sysClr val="window" lastClr="FFFFFF"/>
                </a:solidFill>
                <a:latin typeface="Calibri" panose="020F0502020204030204"/>
              </a:rPr>
              <a:t>*CARE for AIDS, Nairobi, Kenya</a:t>
            </a:r>
          </a:p>
        </p:txBody>
      </p:sp>
      <p:pic>
        <p:nvPicPr>
          <p:cNvPr id="17" name="Picture 16">
            <a:extLst>
              <a:ext uri="{FF2B5EF4-FFF2-40B4-BE49-F238E27FC236}">
                <a16:creationId xmlns:a16="http://schemas.microsoft.com/office/drawing/2014/main" id="{65EF14BC-BB56-3641-88C4-0D0B0B44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85" y="579382"/>
            <a:ext cx="3067967" cy="950154"/>
          </a:xfrm>
          <a:prstGeom prst="rect">
            <a:avLst/>
          </a:prstGeom>
        </p:spPr>
      </p:pic>
      <p:sp>
        <p:nvSpPr>
          <p:cNvPr id="23" name="Rectangle 22">
            <a:extLst>
              <a:ext uri="{FF2B5EF4-FFF2-40B4-BE49-F238E27FC236}">
                <a16:creationId xmlns:a16="http://schemas.microsoft.com/office/drawing/2014/main" id="{30BAD4B8-C1AB-F449-B78E-A15365C02186}"/>
              </a:ext>
            </a:extLst>
          </p:cNvPr>
          <p:cNvSpPr/>
          <p:nvPr/>
        </p:nvSpPr>
        <p:spPr>
          <a:xfrm>
            <a:off x="17702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VIRAL SUPPRESSION RESULTS</a:t>
            </a:r>
          </a:p>
        </p:txBody>
      </p:sp>
      <p:pic>
        <p:nvPicPr>
          <p:cNvPr id="6" name="Picture 5"/>
          <p:cNvPicPr>
            <a:picLocks noChangeAspect="1"/>
          </p:cNvPicPr>
          <p:nvPr/>
        </p:nvPicPr>
        <p:blipFill>
          <a:blip r:embed="rId4"/>
          <a:stretch>
            <a:fillRect/>
          </a:stretch>
        </p:blipFill>
        <p:spPr>
          <a:xfrm>
            <a:off x="554066" y="2935024"/>
            <a:ext cx="5788101" cy="3454530"/>
          </a:xfrm>
          <a:prstGeom prst="rect">
            <a:avLst/>
          </a:prstGeom>
        </p:spPr>
      </p:pic>
      <p:sp>
        <p:nvSpPr>
          <p:cNvPr id="7" name="Rectangle 6"/>
          <p:cNvSpPr/>
          <p:nvPr/>
        </p:nvSpPr>
        <p:spPr>
          <a:xfrm>
            <a:off x="1101849" y="2565691"/>
            <a:ext cx="6096000" cy="369332"/>
          </a:xfrm>
          <a:prstGeom prst="rect">
            <a:avLst/>
          </a:prstGeom>
        </p:spPr>
        <p:txBody>
          <a:bodyPr>
            <a:spAutoFit/>
          </a:bodyPr>
          <a:lstStyle/>
          <a:p>
            <a:r>
              <a:rPr lang="en-US" b="1" dirty="0"/>
              <a:t>Overall Viral Suppression Data: N= 637</a:t>
            </a:r>
          </a:p>
        </p:txBody>
      </p:sp>
      <p:sp>
        <p:nvSpPr>
          <p:cNvPr id="10" name="Rectangle 9"/>
          <p:cNvSpPr/>
          <p:nvPr/>
        </p:nvSpPr>
        <p:spPr>
          <a:xfrm>
            <a:off x="6250863" y="2427191"/>
            <a:ext cx="6096000" cy="646331"/>
          </a:xfrm>
          <a:prstGeom prst="rect">
            <a:avLst/>
          </a:prstGeom>
        </p:spPr>
        <p:txBody>
          <a:bodyPr>
            <a:spAutoFit/>
          </a:bodyPr>
          <a:lstStyle/>
          <a:p>
            <a:r>
              <a:rPr lang="en-GB" b="1" dirty="0"/>
              <a:t>Viral load suppression maintained among those who were virally suppressed at baseline: </a:t>
            </a:r>
          </a:p>
        </p:txBody>
      </p:sp>
      <p:pic>
        <p:nvPicPr>
          <p:cNvPr id="11" name="Picture 10"/>
          <p:cNvPicPr>
            <a:picLocks noChangeAspect="1"/>
          </p:cNvPicPr>
          <p:nvPr/>
        </p:nvPicPr>
        <p:blipFill>
          <a:blip r:embed="rId5"/>
          <a:stretch>
            <a:fillRect/>
          </a:stretch>
        </p:blipFill>
        <p:spPr>
          <a:xfrm>
            <a:off x="6342167" y="3110797"/>
            <a:ext cx="5325311" cy="3407951"/>
          </a:xfrm>
          <a:prstGeom prst="rect">
            <a:avLst/>
          </a:prstGeom>
        </p:spPr>
      </p:pic>
    </p:spTree>
    <p:extLst>
      <p:ext uri="{BB962C8B-B14F-4D97-AF65-F5344CB8AC3E}">
        <p14:creationId xmlns:p14="http://schemas.microsoft.com/office/powerpoint/2010/main" val="187848532"/>
      </p:ext>
    </p:extLst>
  </p:cSld>
  <p:clrMapOvr>
    <a:masterClrMapping/>
  </p:clrMapOvr>
  <mc:AlternateContent xmlns:mc="http://schemas.openxmlformats.org/markup-compatibility/2006">
    <mc:Choice xmlns:p14="http://schemas.microsoft.com/office/powerpoint/2010/main" Requires="p14">
      <p:transition spd="slow" p14:dur="2000" advTm="23000"/>
    </mc:Choice>
    <mc:Fallback>
      <p:transition spd="slow" advTm="2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17281"/>
            <a:ext cx="12192000" cy="1543050"/>
          </a:xfrm>
          <a:prstGeom prst="rect">
            <a:avLst/>
          </a:prstGeom>
          <a:solidFill>
            <a:srgbClr val="E75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7928" y="8154494"/>
            <a:ext cx="1612768" cy="1410350"/>
          </a:xfrm>
        </p:spPr>
      </p:pic>
      <p:sp>
        <p:nvSpPr>
          <p:cNvPr id="8" name="Text Placeholder 10">
            <a:extLst>
              <a:ext uri="{FF2B5EF4-FFF2-40B4-BE49-F238E27FC236}">
                <a16:creationId xmlns:a16="http://schemas.microsoft.com/office/drawing/2014/main" id="{CA3C95B0-4762-4FF3-AF39-9B888725C706}"/>
              </a:ext>
            </a:extLst>
          </p:cNvPr>
          <p:cNvSpPr txBox="1">
            <a:spLocks/>
          </p:cNvSpPr>
          <p:nvPr/>
        </p:nvSpPr>
        <p:spPr>
          <a:xfrm>
            <a:off x="295087" y="106270"/>
            <a:ext cx="11601823" cy="10017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6732">
              <a:buNone/>
            </a:pPr>
            <a:r>
              <a:rPr lang="en-GB" sz="29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Achieving Viral Load Suppression and Quality of Life for HIV+ Adults in Kenya</a:t>
            </a:r>
          </a:p>
        </p:txBody>
      </p:sp>
      <p:sp>
        <p:nvSpPr>
          <p:cNvPr id="12" name="Text Placeholder 2"/>
          <p:cNvSpPr txBox="1">
            <a:spLocks/>
          </p:cNvSpPr>
          <p:nvPr/>
        </p:nvSpPr>
        <p:spPr>
          <a:xfrm>
            <a:off x="1392052" y="883870"/>
            <a:ext cx="9407892" cy="834689"/>
          </a:xfrm>
          <a:prstGeom prst="rect">
            <a:avLst/>
          </a:prstGeom>
        </p:spPr>
        <p:txBody>
          <a:bodyPr vert="horz" lIns="91440" tIns="45720" rIns="91440" bIns="45720" rtlCol="0">
            <a:noAutofit/>
          </a:bodyPr>
          <a:lstStyle>
            <a:lvl1pPr marL="0" indent="0" algn="l" defTabSz="4276740" rtl="0" eaLnBrk="1" latinLnBrk="0" hangingPunct="1">
              <a:lnSpc>
                <a:spcPct val="100000"/>
              </a:lnSpc>
              <a:spcBef>
                <a:spcPts val="4677"/>
              </a:spcBef>
              <a:buFontTx/>
              <a:buNone/>
              <a:defRPr sz="5000" b="0" kern="1200">
                <a:solidFill>
                  <a:schemeClr val="tx1"/>
                </a:solidFill>
                <a:latin typeface="Arial" panose="020B0604020202020204" pitchFamily="34" charset="0"/>
                <a:ea typeface="+mn-ea"/>
                <a:cs typeface="Arial" panose="020B0604020202020204" pitchFamily="34" charset="0"/>
              </a:defRPr>
            </a:lvl1pPr>
            <a:lvl2pPr marL="329184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2pPr>
            <a:lvl3pPr marL="5486400" indent="-1097280" algn="l" defTabSz="4276740" rtl="0" eaLnBrk="1" latinLnBrk="0" hangingPunct="1">
              <a:lnSpc>
                <a:spcPct val="100000"/>
              </a:lnSpc>
              <a:spcBef>
                <a:spcPts val="2339"/>
              </a:spcBef>
              <a:buFont typeface="Arial" panose="020B0604020202020204" pitchFamily="34" charset="0"/>
              <a:buChar char="−"/>
              <a:defRPr sz="6000" kern="1200">
                <a:solidFill>
                  <a:schemeClr val="tx1"/>
                </a:solidFill>
                <a:latin typeface="Arial" panose="020B0604020202020204" pitchFamily="34" charset="0"/>
                <a:ea typeface="+mn-ea"/>
                <a:cs typeface="Arial" panose="020B0604020202020204" pitchFamily="34" charset="0"/>
              </a:defRPr>
            </a:lvl3pPr>
            <a:lvl4pPr marL="7680960" indent="-1097280" algn="l" defTabSz="4276740" rtl="0" eaLnBrk="1" latinLnBrk="0" hangingPunct="1">
              <a:lnSpc>
                <a:spcPct val="100000"/>
              </a:lnSpc>
              <a:spcBef>
                <a:spcPts val="2339"/>
              </a:spcBef>
              <a:buFont typeface="Wingdings" panose="05000000000000000000" pitchFamily="2" charset="2"/>
              <a:buChar char="§"/>
              <a:defRPr sz="6000" kern="1200">
                <a:solidFill>
                  <a:schemeClr val="tx1"/>
                </a:solidFill>
                <a:latin typeface="Arial" panose="020B0604020202020204" pitchFamily="34" charset="0"/>
                <a:ea typeface="+mn-ea"/>
                <a:cs typeface="Arial" panose="020B0604020202020204" pitchFamily="34" charset="0"/>
              </a:defRPr>
            </a:lvl4pPr>
            <a:lvl5pPr marL="9875520" indent="-1097280" algn="l" defTabSz="4276740" rtl="0" eaLnBrk="1" latinLnBrk="0" hangingPunct="1">
              <a:lnSpc>
                <a:spcPct val="100000"/>
              </a:lnSpc>
              <a:spcBef>
                <a:spcPts val="2339"/>
              </a:spcBef>
              <a:buFont typeface="Courier New" panose="02070309020205020404" pitchFamily="49" charset="0"/>
              <a:buChar char="o"/>
              <a:defRPr sz="6000" kern="1200">
                <a:solidFill>
                  <a:schemeClr val="tx1"/>
                </a:solidFill>
                <a:latin typeface="Arial" panose="020B0604020202020204" pitchFamily="34" charset="0"/>
                <a:ea typeface="+mn-ea"/>
                <a:cs typeface="Arial" panose="020B0604020202020204" pitchFamily="34" charset="0"/>
              </a:defRPr>
            </a:lvl5pPr>
            <a:lvl6pPr marL="11761036" indent="-1069185" algn="l" defTabSz="4276740" rtl="0" eaLnBrk="1" latinLnBrk="0" hangingPunct="1">
              <a:lnSpc>
                <a:spcPct val="90000"/>
              </a:lnSpc>
              <a:spcBef>
                <a:spcPts val="2339"/>
              </a:spcBef>
              <a:buFont typeface="Arial" panose="020B0604020202020204" pitchFamily="34" charset="0"/>
              <a:buChar char="•"/>
              <a:defRPr sz="8000" kern="1200">
                <a:solidFill>
                  <a:schemeClr val="tx1"/>
                </a:solidFill>
                <a:latin typeface="Arial" panose="020B0604020202020204" pitchFamily="34" charset="0"/>
                <a:ea typeface="+mn-ea"/>
                <a:cs typeface="Arial" panose="020B0604020202020204" pitchFamily="34" charset="0"/>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a:lstStyle>
          <a:p>
            <a:pPr lvl="0" algn="ctr">
              <a:defRPr/>
            </a:pPr>
            <a:r>
              <a:rPr lang="en-GB" sz="1200" dirty="0">
                <a:solidFill>
                  <a:sysClr val="window" lastClr="FFFFFF"/>
                </a:solidFill>
                <a:latin typeface="Calibri" panose="020F0502020204030204"/>
              </a:rPr>
              <a:t>Authors: </a:t>
            </a:r>
            <a:r>
              <a:rPr lang="en-GB" sz="1200" dirty="0" err="1">
                <a:solidFill>
                  <a:sysClr val="window" lastClr="FFFFFF"/>
                </a:solidFill>
                <a:latin typeface="Calibri" panose="020F0502020204030204"/>
              </a:rPr>
              <a:t>Heacock</a:t>
            </a:r>
            <a:r>
              <a:rPr lang="en-GB" sz="1200" dirty="0">
                <a:solidFill>
                  <a:sysClr val="window" lastClr="FFFFFF"/>
                </a:solidFill>
                <a:latin typeface="Calibri" panose="020F0502020204030204"/>
              </a:rPr>
              <a:t>, M.*, Kimani, D*, </a:t>
            </a:r>
            <a:r>
              <a:rPr lang="en-GB" sz="1200" dirty="0" err="1">
                <a:solidFill>
                  <a:sysClr val="window" lastClr="FFFFFF"/>
                </a:solidFill>
                <a:latin typeface="Calibri" panose="020F0502020204030204"/>
              </a:rPr>
              <a:t>Korir</a:t>
            </a:r>
            <a:r>
              <a:rPr lang="en-GB" sz="1200" dirty="0">
                <a:solidFill>
                  <a:sysClr val="window" lastClr="FFFFFF"/>
                </a:solidFill>
                <a:latin typeface="Calibri" panose="020F0502020204030204"/>
              </a:rPr>
              <a:t>, L.*, Onyango, C*</a:t>
            </a:r>
          </a:p>
          <a:p>
            <a:pPr lvl="0" algn="ctr">
              <a:defRPr/>
            </a:pPr>
            <a:r>
              <a:rPr lang="en-GB" sz="1200" dirty="0">
                <a:solidFill>
                  <a:sysClr val="window" lastClr="FFFFFF"/>
                </a:solidFill>
                <a:latin typeface="Calibri" panose="020F0502020204030204"/>
              </a:rPr>
              <a:t>*CARE for AIDS, Nairobi, Kenya</a:t>
            </a:r>
          </a:p>
        </p:txBody>
      </p:sp>
      <p:pic>
        <p:nvPicPr>
          <p:cNvPr id="17" name="Picture 16">
            <a:extLst>
              <a:ext uri="{FF2B5EF4-FFF2-40B4-BE49-F238E27FC236}">
                <a16:creationId xmlns:a16="http://schemas.microsoft.com/office/drawing/2014/main" id="{65EF14BC-BB56-3641-88C4-0D0B0B443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85" y="579382"/>
            <a:ext cx="3067967" cy="950154"/>
          </a:xfrm>
          <a:prstGeom prst="rect">
            <a:avLst/>
          </a:prstGeom>
        </p:spPr>
      </p:pic>
      <p:sp>
        <p:nvSpPr>
          <p:cNvPr id="23" name="Rectangle 22">
            <a:extLst>
              <a:ext uri="{FF2B5EF4-FFF2-40B4-BE49-F238E27FC236}">
                <a16:creationId xmlns:a16="http://schemas.microsoft.com/office/drawing/2014/main" id="{30BAD4B8-C1AB-F449-B78E-A15365C02186}"/>
              </a:ext>
            </a:extLst>
          </p:cNvPr>
          <p:cNvSpPr/>
          <p:nvPr/>
        </p:nvSpPr>
        <p:spPr>
          <a:xfrm>
            <a:off x="17702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VIRAL SUPPRESSION RESULTS</a:t>
            </a:r>
          </a:p>
        </p:txBody>
      </p:sp>
      <p:sp>
        <p:nvSpPr>
          <p:cNvPr id="7" name="Rectangle 6"/>
          <p:cNvSpPr/>
          <p:nvPr/>
        </p:nvSpPr>
        <p:spPr>
          <a:xfrm>
            <a:off x="295085" y="2496159"/>
            <a:ext cx="6096000" cy="646331"/>
          </a:xfrm>
          <a:prstGeom prst="rect">
            <a:avLst/>
          </a:prstGeom>
        </p:spPr>
        <p:txBody>
          <a:bodyPr>
            <a:spAutoFit/>
          </a:bodyPr>
          <a:lstStyle/>
          <a:p>
            <a:r>
              <a:rPr lang="en-US" b="1" dirty="0"/>
              <a:t>Viral load suppression achieved among those who were NOT virally suppressed at baseline:</a:t>
            </a:r>
          </a:p>
        </p:txBody>
      </p:sp>
      <p:sp>
        <p:nvSpPr>
          <p:cNvPr id="14" name="Rectangle 13">
            <a:extLst>
              <a:ext uri="{FF2B5EF4-FFF2-40B4-BE49-F238E27FC236}">
                <a16:creationId xmlns:a16="http://schemas.microsoft.com/office/drawing/2014/main" id="{30BAD4B8-C1AB-F449-B78E-A15365C02186}"/>
              </a:ext>
            </a:extLst>
          </p:cNvPr>
          <p:cNvSpPr/>
          <p:nvPr/>
        </p:nvSpPr>
        <p:spPr>
          <a:xfrm>
            <a:off x="7590171" y="1750140"/>
            <a:ext cx="3631718" cy="545813"/>
          </a:xfrm>
          <a:prstGeom prst="rect">
            <a:avLst/>
          </a:prstGeom>
          <a:solidFill>
            <a:srgbClr val="E7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25571" eaLnBrk="0" fontAlgn="base" hangingPunct="0">
              <a:spcBef>
                <a:spcPct val="0"/>
              </a:spcBef>
              <a:spcAft>
                <a:spcPct val="0"/>
              </a:spcAft>
            </a:pPr>
            <a:r>
              <a:rPr lang="en-US" altLang="en-US" sz="1600" b="1" dirty="0">
                <a:solidFill>
                  <a:schemeClr val="bg1"/>
                </a:solidFill>
                <a:latin typeface="Arial" panose="020B0604020202020204" pitchFamily="34" charset="0"/>
              </a:rPr>
              <a:t>CONCLUSION</a:t>
            </a:r>
          </a:p>
        </p:txBody>
      </p:sp>
      <p:sp>
        <p:nvSpPr>
          <p:cNvPr id="2" name="Rectangle 1"/>
          <p:cNvSpPr/>
          <p:nvPr/>
        </p:nvSpPr>
        <p:spPr>
          <a:xfrm>
            <a:off x="3048000" y="2690336"/>
            <a:ext cx="6096000" cy="369332"/>
          </a:xfrm>
          <a:prstGeom prst="rect">
            <a:avLst/>
          </a:prstGeom>
        </p:spPr>
        <p:txBody>
          <a:bodyPr>
            <a:spAutoFit/>
          </a:bodyPr>
          <a:lstStyle/>
          <a:p>
            <a:r>
              <a:rPr lang="en-US" dirty="0">
                <a:solidFill>
                  <a:schemeClr val="bg1"/>
                </a:solidFill>
              </a:rPr>
              <a:t>HIV/AIDS who have historically been left behind. </a:t>
            </a:r>
          </a:p>
        </p:txBody>
      </p:sp>
      <p:sp>
        <p:nvSpPr>
          <p:cNvPr id="3" name="Rectangle 2"/>
          <p:cNvSpPr/>
          <p:nvPr/>
        </p:nvSpPr>
        <p:spPr>
          <a:xfrm>
            <a:off x="6915150" y="2776489"/>
            <a:ext cx="4981760" cy="3970318"/>
          </a:xfrm>
          <a:prstGeom prst="rect">
            <a:avLst/>
          </a:prstGeom>
        </p:spPr>
        <p:txBody>
          <a:bodyPr wrap="square">
            <a:spAutoFit/>
          </a:bodyPr>
          <a:lstStyle/>
          <a:p>
            <a:r>
              <a:rPr lang="en-GB" sz="2800" dirty="0"/>
              <a:t>Faith-based interventions that integrate mental and physical health care result in substantial improvements in achieving viral load suppression and disclosure rates among a segment of people living with HIV/AIDS who have historically been left behind. </a:t>
            </a:r>
          </a:p>
        </p:txBody>
      </p:sp>
      <p:pic>
        <p:nvPicPr>
          <p:cNvPr id="4" name="Picture 3"/>
          <p:cNvPicPr>
            <a:picLocks noChangeAspect="1"/>
          </p:cNvPicPr>
          <p:nvPr/>
        </p:nvPicPr>
        <p:blipFill>
          <a:blip r:embed="rId4"/>
          <a:stretch>
            <a:fillRect/>
          </a:stretch>
        </p:blipFill>
        <p:spPr>
          <a:xfrm>
            <a:off x="670089" y="3142490"/>
            <a:ext cx="5889535" cy="3639600"/>
          </a:xfrm>
          <a:prstGeom prst="rect">
            <a:avLst/>
          </a:prstGeom>
        </p:spPr>
      </p:pic>
    </p:spTree>
    <p:extLst>
      <p:ext uri="{BB962C8B-B14F-4D97-AF65-F5344CB8AC3E}">
        <p14:creationId xmlns:p14="http://schemas.microsoft.com/office/powerpoint/2010/main" val="215574350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p:spPr>
      </p:pic>
    </p:spTree>
    <p:extLst>
      <p:ext uri="{BB962C8B-B14F-4D97-AF65-F5344CB8AC3E}">
        <p14:creationId xmlns:p14="http://schemas.microsoft.com/office/powerpoint/2010/main" val="384234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757</Words>
  <Application>Microsoft Office PowerPoint</Application>
  <PresentationFormat>Widescreen</PresentationFormat>
  <Paragraphs>67</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Council of Churches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Heiniger Marc-Henri</dc:creator>
  <cp:lastModifiedBy>Marc-Henri Heiniger</cp:lastModifiedBy>
  <cp:revision>12</cp:revision>
  <dcterms:created xsi:type="dcterms:W3CDTF">2020-09-17T08:43:10Z</dcterms:created>
  <dcterms:modified xsi:type="dcterms:W3CDTF">2020-09-22T16:36:08Z</dcterms:modified>
</cp:coreProperties>
</file>