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2" r:id="rId5"/>
    <p:sldId id="264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9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04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5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1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2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8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0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7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6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6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44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11B6F-40D2-4429-8167-A5DAE2F2503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06F4-A281-4D65-9A0A-AB49856C1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2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98" y="1"/>
            <a:ext cx="12323596" cy="6932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1598" y="5947954"/>
            <a:ext cx="12323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b="1" dirty="0">
                <a:solidFill>
                  <a:schemeClr val="bg1"/>
                </a:solidFill>
              </a:rPr>
              <a:t>Echo </a:t>
            </a:r>
            <a:r>
              <a:rPr lang="en-GB" sz="4200" b="1" dirty="0" err="1" smtClean="0">
                <a:solidFill>
                  <a:schemeClr val="bg1"/>
                </a:solidFill>
              </a:rPr>
              <a:t>VanderWal</a:t>
            </a:r>
            <a:r>
              <a:rPr lang="en-GB" sz="4200" b="1" dirty="0" smtClean="0">
                <a:solidFill>
                  <a:schemeClr val="bg1"/>
                </a:solidFill>
              </a:rPr>
              <a:t>, Colin Moody – The Luke Commission</a:t>
            </a:r>
            <a:endParaRPr lang="en-GB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66158"/>
          </a:xfrm>
          <a:prstGeom prst="rect">
            <a:avLst/>
          </a:prstGeom>
          <a:solidFill>
            <a:srgbClr val="008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304" y="5734279"/>
            <a:ext cx="1232587" cy="1077885"/>
          </a:xfr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3C95B0-4762-4FF3-AF39-9B888725C706}"/>
              </a:ext>
            </a:extLst>
          </p:cNvPr>
          <p:cNvSpPr txBox="1">
            <a:spLocks/>
          </p:cNvSpPr>
          <p:nvPr/>
        </p:nvSpPr>
        <p:spPr>
          <a:xfrm>
            <a:off x="295087" y="106270"/>
            <a:ext cx="11601823" cy="1001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GB" sz="2400" dirty="0">
                <a:solidFill>
                  <a:schemeClr val="bg1"/>
                </a:solidFill>
              </a:rPr>
              <a:t>Increasing </a:t>
            </a:r>
            <a:r>
              <a:rPr lang="en-GB" sz="2400" dirty="0" err="1">
                <a:solidFill>
                  <a:schemeClr val="bg1"/>
                </a:solidFill>
              </a:rPr>
              <a:t>PrEP</a:t>
            </a:r>
            <a:r>
              <a:rPr lang="en-GB" sz="2400" dirty="0">
                <a:solidFill>
                  <a:schemeClr val="bg1"/>
                </a:solidFill>
              </a:rPr>
              <a:t> Uptake through HTS </a:t>
            </a:r>
            <a:r>
              <a:rPr lang="en-GB" sz="2400" dirty="0" err="1">
                <a:solidFill>
                  <a:schemeClr val="bg1"/>
                </a:solidFill>
              </a:rPr>
              <a:t>Counselor</a:t>
            </a:r>
            <a:r>
              <a:rPr lang="en-GB" sz="2400" dirty="0">
                <a:solidFill>
                  <a:schemeClr val="bg1"/>
                </a:solidFill>
              </a:rPr>
              <a:t> Sensitization, Integrated Screening, and Client Education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9895" y="77974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GB" sz="1200" dirty="0">
                <a:solidFill>
                  <a:schemeClr val="bg1"/>
                </a:solidFill>
              </a:rPr>
              <a:t>Authors: </a:t>
            </a:r>
            <a:r>
              <a:rPr lang="en-GB" sz="1200" dirty="0" err="1">
                <a:solidFill>
                  <a:schemeClr val="bg1"/>
                </a:solidFill>
              </a:rPr>
              <a:t>VanderWal</a:t>
            </a:r>
            <a:r>
              <a:rPr lang="en-GB" sz="1200" dirty="0">
                <a:solidFill>
                  <a:schemeClr val="bg1"/>
                </a:solidFill>
              </a:rPr>
              <a:t>, Echo; </a:t>
            </a:r>
            <a:r>
              <a:rPr lang="en-GB" sz="1200" dirty="0" err="1">
                <a:solidFill>
                  <a:schemeClr val="bg1"/>
                </a:solidFill>
              </a:rPr>
              <a:t>Benzerga</a:t>
            </a:r>
            <a:r>
              <a:rPr lang="en-GB" sz="1200" dirty="0">
                <a:solidFill>
                  <a:schemeClr val="bg1"/>
                </a:solidFill>
              </a:rPr>
              <a:t>, Wendy; </a:t>
            </a:r>
            <a:r>
              <a:rPr lang="en-GB" sz="1200" dirty="0" err="1">
                <a:solidFill>
                  <a:schemeClr val="bg1"/>
                </a:solidFill>
              </a:rPr>
              <a:t>Lukhele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Njabuliso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2" y="607963"/>
            <a:ext cx="814534" cy="522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7B2BD7-6098-A34F-B005-0A1CD6C92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81" y="607286"/>
            <a:ext cx="1368906" cy="523755"/>
          </a:xfrm>
          <a:prstGeom prst="rect">
            <a:avLst/>
          </a:prstGeom>
        </p:spPr>
      </p:pic>
      <p:pic>
        <p:nvPicPr>
          <p:cNvPr id="19" name="Graphic 6">
            <a:extLst>
              <a:ext uri="{FF2B5EF4-FFF2-40B4-BE49-F238E27FC236}">
                <a16:creationId xmlns:a16="http://schemas.microsoft.com/office/drawing/2014/main" id="{32DF9168-706B-744D-A6AE-F42A0A49E8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983456" y="561771"/>
            <a:ext cx="874080" cy="6147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FD5DCC-838D-274A-9B5D-43AA12E634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30675" r="6923" b="47713"/>
          <a:stretch/>
        </p:blipFill>
        <p:spPr>
          <a:xfrm>
            <a:off x="10045098" y="469471"/>
            <a:ext cx="2260885" cy="7993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2137" y="1303503"/>
            <a:ext cx="5656984" cy="5478283"/>
          </a:xfrm>
          <a:prstGeom prst="rect">
            <a:avLst/>
          </a:prstGeom>
        </p:spPr>
      </p:pic>
      <p:pic>
        <p:nvPicPr>
          <p:cNvPr id="24" name="TLC PrEP - Audio F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V="1">
            <a:off x="48398" y="6707493"/>
            <a:ext cx="428868" cy="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2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9000"/>
    </mc:Choice>
    <mc:Fallback>
      <p:transition spd="slow" advClick="0" advTm="10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341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66158"/>
          </a:xfrm>
          <a:prstGeom prst="rect">
            <a:avLst/>
          </a:prstGeom>
          <a:solidFill>
            <a:srgbClr val="008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304" y="5734279"/>
            <a:ext cx="1232587" cy="1077885"/>
          </a:xfr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3C95B0-4762-4FF3-AF39-9B888725C706}"/>
              </a:ext>
            </a:extLst>
          </p:cNvPr>
          <p:cNvSpPr txBox="1">
            <a:spLocks/>
          </p:cNvSpPr>
          <p:nvPr/>
        </p:nvSpPr>
        <p:spPr>
          <a:xfrm>
            <a:off x="295087" y="106270"/>
            <a:ext cx="11601823" cy="1001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GB" sz="2400" dirty="0">
                <a:solidFill>
                  <a:schemeClr val="bg1"/>
                </a:solidFill>
              </a:rPr>
              <a:t>Increasing </a:t>
            </a:r>
            <a:r>
              <a:rPr lang="en-GB" sz="2400" dirty="0" err="1">
                <a:solidFill>
                  <a:schemeClr val="bg1"/>
                </a:solidFill>
              </a:rPr>
              <a:t>PrEP</a:t>
            </a:r>
            <a:r>
              <a:rPr lang="en-GB" sz="2400" dirty="0">
                <a:solidFill>
                  <a:schemeClr val="bg1"/>
                </a:solidFill>
              </a:rPr>
              <a:t> Uptake through HTS </a:t>
            </a:r>
            <a:r>
              <a:rPr lang="en-GB" sz="2400" dirty="0" err="1">
                <a:solidFill>
                  <a:schemeClr val="bg1"/>
                </a:solidFill>
              </a:rPr>
              <a:t>Counselor</a:t>
            </a:r>
            <a:r>
              <a:rPr lang="en-GB" sz="2400" dirty="0">
                <a:solidFill>
                  <a:schemeClr val="bg1"/>
                </a:solidFill>
              </a:rPr>
              <a:t> Sensitization, Integrated Screening, and Client Education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9895" y="77974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GB" sz="1200" dirty="0">
                <a:solidFill>
                  <a:schemeClr val="bg1"/>
                </a:solidFill>
              </a:rPr>
              <a:t>Authors: </a:t>
            </a:r>
            <a:r>
              <a:rPr lang="en-GB" sz="1200" dirty="0" err="1">
                <a:solidFill>
                  <a:schemeClr val="bg1"/>
                </a:solidFill>
              </a:rPr>
              <a:t>VanderWal</a:t>
            </a:r>
            <a:r>
              <a:rPr lang="en-GB" sz="1200" dirty="0">
                <a:solidFill>
                  <a:schemeClr val="bg1"/>
                </a:solidFill>
              </a:rPr>
              <a:t>, Echo; </a:t>
            </a:r>
            <a:r>
              <a:rPr lang="en-GB" sz="1200" dirty="0" err="1">
                <a:solidFill>
                  <a:schemeClr val="bg1"/>
                </a:solidFill>
              </a:rPr>
              <a:t>Benzerga</a:t>
            </a:r>
            <a:r>
              <a:rPr lang="en-GB" sz="1200" dirty="0">
                <a:solidFill>
                  <a:schemeClr val="bg1"/>
                </a:solidFill>
              </a:rPr>
              <a:t>, Wendy; </a:t>
            </a:r>
            <a:r>
              <a:rPr lang="en-GB" sz="1200" dirty="0" err="1">
                <a:solidFill>
                  <a:schemeClr val="bg1"/>
                </a:solidFill>
              </a:rPr>
              <a:t>Lukhele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Njabuliso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32" y="607963"/>
            <a:ext cx="814534" cy="522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7B2BD7-6098-A34F-B005-0A1CD6C92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81" y="607286"/>
            <a:ext cx="1368906" cy="523755"/>
          </a:xfrm>
          <a:prstGeom prst="rect">
            <a:avLst/>
          </a:prstGeom>
        </p:spPr>
      </p:pic>
      <p:pic>
        <p:nvPicPr>
          <p:cNvPr id="19" name="Graphic 6">
            <a:extLst>
              <a:ext uri="{FF2B5EF4-FFF2-40B4-BE49-F238E27FC236}">
                <a16:creationId xmlns:a16="http://schemas.microsoft.com/office/drawing/2014/main" id="{32DF9168-706B-744D-A6AE-F42A0A49E8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983456" y="561771"/>
            <a:ext cx="874080" cy="6147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FD5DCC-838D-274A-9B5D-43AA12E634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30675" r="6923" b="47713"/>
          <a:stretch/>
        </p:blipFill>
        <p:spPr>
          <a:xfrm>
            <a:off x="10045098" y="469471"/>
            <a:ext cx="2260885" cy="7993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0866" y="1229209"/>
            <a:ext cx="6730358" cy="55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2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9000"/>
    </mc:Choice>
    <mc:Fallback>
      <p:transition spd="slow" advClick="0" advTm="89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294"/>
            <a:ext cx="12192000" cy="1166158"/>
          </a:xfrm>
          <a:prstGeom prst="rect">
            <a:avLst/>
          </a:prstGeom>
          <a:solidFill>
            <a:srgbClr val="008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" y="5697395"/>
            <a:ext cx="1232587" cy="1077885"/>
          </a:xfr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3C95B0-4762-4FF3-AF39-9B888725C706}"/>
              </a:ext>
            </a:extLst>
          </p:cNvPr>
          <p:cNvSpPr txBox="1">
            <a:spLocks/>
          </p:cNvSpPr>
          <p:nvPr/>
        </p:nvSpPr>
        <p:spPr>
          <a:xfrm>
            <a:off x="295087" y="106270"/>
            <a:ext cx="11601823" cy="1001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GB" sz="2400" dirty="0">
                <a:solidFill>
                  <a:schemeClr val="bg1"/>
                </a:solidFill>
              </a:rPr>
              <a:t>Increasing </a:t>
            </a:r>
            <a:r>
              <a:rPr lang="en-GB" sz="2400" dirty="0" err="1">
                <a:solidFill>
                  <a:schemeClr val="bg1"/>
                </a:solidFill>
              </a:rPr>
              <a:t>PrEP</a:t>
            </a:r>
            <a:r>
              <a:rPr lang="en-GB" sz="2400" dirty="0">
                <a:solidFill>
                  <a:schemeClr val="bg1"/>
                </a:solidFill>
              </a:rPr>
              <a:t> Uptake through HTS </a:t>
            </a:r>
            <a:r>
              <a:rPr lang="en-GB" sz="2400" dirty="0" err="1">
                <a:solidFill>
                  <a:schemeClr val="bg1"/>
                </a:solidFill>
              </a:rPr>
              <a:t>Counselor</a:t>
            </a:r>
            <a:r>
              <a:rPr lang="en-GB" sz="2400" dirty="0">
                <a:solidFill>
                  <a:schemeClr val="bg1"/>
                </a:solidFill>
              </a:rPr>
              <a:t> Sensitization, Integrated Screening, and Client Education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99DBCC3-684A-4083-9EEA-993709D72B55}"/>
              </a:ext>
            </a:extLst>
          </p:cNvPr>
          <p:cNvSpPr txBox="1">
            <a:spLocks/>
          </p:cNvSpPr>
          <p:nvPr/>
        </p:nvSpPr>
        <p:spPr>
          <a:xfrm>
            <a:off x="4610420" y="1251232"/>
            <a:ext cx="4185475" cy="9579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276740" rtl="0" eaLnBrk="1" latinLnBrk="0" hangingPunct="1">
              <a:lnSpc>
                <a:spcPct val="90000"/>
              </a:lnSpc>
              <a:spcBef>
                <a:spcPts val="4677"/>
              </a:spcBef>
              <a:buFontTx/>
              <a:buNone/>
              <a:defRPr sz="60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0755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1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592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93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429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2266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6103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9940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3777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7614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276740" rtl="0" eaLnBrk="1" fontAlgn="auto" latinLnBrk="0" hangingPunct="1">
              <a:lnSpc>
                <a:spcPct val="90000"/>
              </a:lnSpc>
              <a:spcBef>
                <a:spcPts val="46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LESSONS LEARNED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9895" y="77974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GB" sz="1200" dirty="0">
                <a:solidFill>
                  <a:schemeClr val="bg1"/>
                </a:solidFill>
              </a:rPr>
              <a:t>Authors: </a:t>
            </a:r>
            <a:r>
              <a:rPr lang="en-GB" sz="1200" dirty="0" err="1">
                <a:solidFill>
                  <a:schemeClr val="bg1"/>
                </a:solidFill>
              </a:rPr>
              <a:t>VanderWal</a:t>
            </a:r>
            <a:r>
              <a:rPr lang="en-GB" sz="1200" dirty="0">
                <a:solidFill>
                  <a:schemeClr val="bg1"/>
                </a:solidFill>
              </a:rPr>
              <a:t>, Echo; </a:t>
            </a:r>
            <a:r>
              <a:rPr lang="en-GB" sz="1200" dirty="0" err="1">
                <a:solidFill>
                  <a:schemeClr val="bg1"/>
                </a:solidFill>
              </a:rPr>
              <a:t>Benzerga</a:t>
            </a:r>
            <a:r>
              <a:rPr lang="en-GB" sz="1200" dirty="0">
                <a:solidFill>
                  <a:schemeClr val="bg1"/>
                </a:solidFill>
              </a:rPr>
              <a:t>, Wendy; </a:t>
            </a:r>
            <a:r>
              <a:rPr lang="en-GB" sz="1200" dirty="0" err="1">
                <a:solidFill>
                  <a:schemeClr val="bg1"/>
                </a:solidFill>
              </a:rPr>
              <a:t>Lukhele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Njabuliso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32" y="607963"/>
            <a:ext cx="814534" cy="522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7B2BD7-6098-A34F-B005-0A1CD6C92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81" y="607286"/>
            <a:ext cx="1368906" cy="523755"/>
          </a:xfrm>
          <a:prstGeom prst="rect">
            <a:avLst/>
          </a:prstGeom>
        </p:spPr>
      </p:pic>
      <p:pic>
        <p:nvPicPr>
          <p:cNvPr id="19" name="Graphic 6">
            <a:extLst>
              <a:ext uri="{FF2B5EF4-FFF2-40B4-BE49-F238E27FC236}">
                <a16:creationId xmlns:a16="http://schemas.microsoft.com/office/drawing/2014/main" id="{32DF9168-706B-744D-A6AE-F42A0A49E8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83456" y="561771"/>
            <a:ext cx="874080" cy="6147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FD5DCC-838D-274A-9B5D-43AA12E634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30675" r="6923" b="47713"/>
          <a:stretch/>
        </p:blipFill>
        <p:spPr>
          <a:xfrm>
            <a:off x="10045098" y="469471"/>
            <a:ext cx="2260885" cy="7993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2859" y="2096700"/>
            <a:ext cx="8086278" cy="38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0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4000"/>
    </mc:Choice>
    <mc:Fallback>
      <p:transition spd="slow" advClick="0" advTm="4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66158"/>
          </a:xfrm>
          <a:prstGeom prst="rect">
            <a:avLst/>
          </a:prstGeom>
          <a:solidFill>
            <a:srgbClr val="008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" y="5619018"/>
            <a:ext cx="1232587" cy="1077885"/>
          </a:xfr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3C95B0-4762-4FF3-AF39-9B888725C706}"/>
              </a:ext>
            </a:extLst>
          </p:cNvPr>
          <p:cNvSpPr txBox="1">
            <a:spLocks/>
          </p:cNvSpPr>
          <p:nvPr/>
        </p:nvSpPr>
        <p:spPr>
          <a:xfrm>
            <a:off x="295087" y="106270"/>
            <a:ext cx="11601823" cy="1001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GB" sz="2400" dirty="0">
                <a:solidFill>
                  <a:schemeClr val="bg1"/>
                </a:solidFill>
              </a:rPr>
              <a:t>Increasing </a:t>
            </a:r>
            <a:r>
              <a:rPr lang="en-GB" sz="2400" dirty="0" err="1">
                <a:solidFill>
                  <a:schemeClr val="bg1"/>
                </a:solidFill>
              </a:rPr>
              <a:t>PrEP</a:t>
            </a:r>
            <a:r>
              <a:rPr lang="en-GB" sz="2400" dirty="0">
                <a:solidFill>
                  <a:schemeClr val="bg1"/>
                </a:solidFill>
              </a:rPr>
              <a:t> Uptake through HTS </a:t>
            </a:r>
            <a:r>
              <a:rPr lang="en-GB" sz="2400" dirty="0" err="1">
                <a:solidFill>
                  <a:schemeClr val="bg1"/>
                </a:solidFill>
              </a:rPr>
              <a:t>Counselor</a:t>
            </a:r>
            <a:r>
              <a:rPr lang="en-GB" sz="2400" dirty="0">
                <a:solidFill>
                  <a:schemeClr val="bg1"/>
                </a:solidFill>
              </a:rPr>
              <a:t> Sensitization, Integrated Screening, and Client Education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9895" y="77974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GB" sz="1200" dirty="0">
                <a:solidFill>
                  <a:schemeClr val="bg1"/>
                </a:solidFill>
              </a:rPr>
              <a:t>Authors: </a:t>
            </a:r>
            <a:r>
              <a:rPr lang="en-GB" sz="1200" dirty="0" err="1">
                <a:solidFill>
                  <a:schemeClr val="bg1"/>
                </a:solidFill>
              </a:rPr>
              <a:t>VanderWal</a:t>
            </a:r>
            <a:r>
              <a:rPr lang="en-GB" sz="1200" dirty="0">
                <a:solidFill>
                  <a:schemeClr val="bg1"/>
                </a:solidFill>
              </a:rPr>
              <a:t>, Echo; </a:t>
            </a:r>
            <a:r>
              <a:rPr lang="en-GB" sz="1200" dirty="0" err="1">
                <a:solidFill>
                  <a:schemeClr val="bg1"/>
                </a:solidFill>
              </a:rPr>
              <a:t>Benzerga</a:t>
            </a:r>
            <a:r>
              <a:rPr lang="en-GB" sz="1200" dirty="0">
                <a:solidFill>
                  <a:schemeClr val="bg1"/>
                </a:solidFill>
              </a:rPr>
              <a:t>, Wendy; </a:t>
            </a:r>
            <a:r>
              <a:rPr lang="en-GB" sz="1200" dirty="0" err="1">
                <a:solidFill>
                  <a:schemeClr val="bg1"/>
                </a:solidFill>
              </a:rPr>
              <a:t>Lukhele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Njabuliso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32" y="607963"/>
            <a:ext cx="814534" cy="522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7B2BD7-6098-A34F-B005-0A1CD6C92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81" y="607286"/>
            <a:ext cx="1368906" cy="523755"/>
          </a:xfrm>
          <a:prstGeom prst="rect">
            <a:avLst/>
          </a:prstGeom>
        </p:spPr>
      </p:pic>
      <p:pic>
        <p:nvPicPr>
          <p:cNvPr id="19" name="Graphic 6">
            <a:extLst>
              <a:ext uri="{FF2B5EF4-FFF2-40B4-BE49-F238E27FC236}">
                <a16:creationId xmlns:a16="http://schemas.microsoft.com/office/drawing/2014/main" id="{32DF9168-706B-744D-A6AE-F42A0A49E8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83456" y="561771"/>
            <a:ext cx="874080" cy="6147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FD5DCC-838D-274A-9B5D-43AA12E634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30675" r="6923" b="47713"/>
          <a:stretch/>
        </p:blipFill>
        <p:spPr>
          <a:xfrm>
            <a:off x="10045098" y="469471"/>
            <a:ext cx="2260885" cy="79938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470168" y="2458287"/>
            <a:ext cx="542674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Initial uptake of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was high in the early months of the initiative; however, one-month retention was low as many clients did not return for a first refill. In response, TLC adjusted strategy to focus on more extensive education and counseling about consistent use of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By including a private code in SMS invitations, indexed HIV-negative clients were identified to counselors without stigma as potential candidates for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PrEP.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399DBCC3-684A-4083-9EEA-993709D72B55}"/>
              </a:ext>
            </a:extLst>
          </p:cNvPr>
          <p:cNvSpPr txBox="1">
            <a:spLocks/>
          </p:cNvSpPr>
          <p:nvPr/>
        </p:nvSpPr>
        <p:spPr>
          <a:xfrm>
            <a:off x="1267735" y="1151635"/>
            <a:ext cx="8960319" cy="9579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276740" rtl="0" eaLnBrk="1" latinLnBrk="0" hangingPunct="1">
              <a:lnSpc>
                <a:spcPct val="90000"/>
              </a:lnSpc>
              <a:spcBef>
                <a:spcPts val="4677"/>
              </a:spcBef>
              <a:buFontTx/>
              <a:buNone/>
              <a:defRPr sz="60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0755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1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592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93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4295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2266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6103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9940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3777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76146" indent="-1069185" algn="l" defTabSz="4276740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8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276740" rtl="0" eaLnBrk="1" fontAlgn="auto" latinLnBrk="0" hangingPunct="1">
              <a:lnSpc>
                <a:spcPct val="90000"/>
              </a:lnSpc>
              <a:spcBef>
                <a:spcPts val="46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CONCLUSIONS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9584" y="6334275"/>
            <a:ext cx="3301823" cy="1866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/>
          <a:srcRect l="2840" t="2175" r="892" b="1818"/>
          <a:stretch/>
        </p:blipFill>
        <p:spPr>
          <a:xfrm>
            <a:off x="945962" y="2228488"/>
            <a:ext cx="5137762" cy="3162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772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3000"/>
    </mc:Choice>
    <mc:Fallback>
      <p:transition spd="slow" advClick="0" advTm="5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3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194</Words>
  <Application>Microsoft Office PowerPoint</Application>
  <PresentationFormat>Widescreen</PresentationFormat>
  <Paragraphs>14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 Historic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Council of Churches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Heiniger Marc-Henri</dc:creator>
  <cp:lastModifiedBy>Heiniger Marc-Henri</cp:lastModifiedBy>
  <cp:revision>27</cp:revision>
  <dcterms:created xsi:type="dcterms:W3CDTF">2020-09-11T12:24:55Z</dcterms:created>
  <dcterms:modified xsi:type="dcterms:W3CDTF">2020-09-22T20:14:18Z</dcterms:modified>
</cp:coreProperties>
</file>