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9" r:id="rId2"/>
    <p:sldId id="4101" r:id="rId3"/>
    <p:sldId id="269" r:id="rId4"/>
    <p:sldId id="1112" r:id="rId5"/>
    <p:sldId id="3342" r:id="rId6"/>
    <p:sldId id="4098" r:id="rId7"/>
    <p:sldId id="3323" r:id="rId8"/>
    <p:sldId id="3324" r:id="rId9"/>
    <p:sldId id="4097" r:id="rId10"/>
    <p:sldId id="31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D4F"/>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94660"/>
  </p:normalViewPr>
  <p:slideViewPr>
    <p:cSldViewPr snapToGrid="0">
      <p:cViewPr varScale="1">
        <p:scale>
          <a:sx n="77" d="100"/>
          <a:sy n="77" d="100"/>
        </p:scale>
        <p:origin x="99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no0\Documents\FCI%20Update%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unenekn\Downloads\FCI%20Update%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v>Faith Leaders</c:v>
          </c:tx>
          <c:spPr>
            <a:solidFill>
              <a:schemeClr val="accent6"/>
            </a:solidFill>
            <a:ln>
              <a:noFill/>
            </a:ln>
            <a:effectLst/>
          </c:spPr>
          <c:cat>
            <c:strRef>
              <c:f>Sheet1!$D$24:$D$31</c:f>
              <c:strCache>
                <c:ptCount val="8"/>
                <c:pt idx="0">
                  <c:v>January</c:v>
                </c:pt>
                <c:pt idx="1">
                  <c:v>Feburary</c:v>
                </c:pt>
                <c:pt idx="2">
                  <c:v>March </c:v>
                </c:pt>
                <c:pt idx="3">
                  <c:v>April </c:v>
                </c:pt>
                <c:pt idx="4">
                  <c:v>May </c:v>
                </c:pt>
                <c:pt idx="5">
                  <c:v>June </c:v>
                </c:pt>
                <c:pt idx="6">
                  <c:v>July </c:v>
                </c:pt>
                <c:pt idx="7">
                  <c:v>August</c:v>
                </c:pt>
              </c:strCache>
            </c:strRef>
          </c:cat>
          <c:val>
            <c:numRef>
              <c:f>Sheet1!$E$24:$E$31</c:f>
              <c:numCache>
                <c:formatCode>0</c:formatCode>
                <c:ptCount val="8"/>
                <c:pt idx="0" formatCode="General">
                  <c:v>33</c:v>
                </c:pt>
                <c:pt idx="1">
                  <c:v>608</c:v>
                </c:pt>
                <c:pt idx="2">
                  <c:v>762</c:v>
                </c:pt>
                <c:pt idx="3">
                  <c:v>762</c:v>
                </c:pt>
                <c:pt idx="4">
                  <c:v>762</c:v>
                </c:pt>
                <c:pt idx="5">
                  <c:v>797</c:v>
                </c:pt>
                <c:pt idx="6">
                  <c:v>797</c:v>
                </c:pt>
                <c:pt idx="7">
                  <c:v>846</c:v>
                </c:pt>
              </c:numCache>
            </c:numRef>
          </c:val>
          <c:extLst>
            <c:ext xmlns:c16="http://schemas.microsoft.com/office/drawing/2014/chart" uri="{C3380CC4-5D6E-409C-BE32-E72D297353CC}">
              <c16:uniqueId val="{00000000-4589-4B6A-87A8-8852664E9AF9}"/>
            </c:ext>
          </c:extLst>
        </c:ser>
        <c:ser>
          <c:idx val="1"/>
          <c:order val="1"/>
          <c:tx>
            <c:v>Community Carers</c:v>
          </c:tx>
          <c:spPr>
            <a:solidFill>
              <a:schemeClr val="accent5"/>
            </a:solidFill>
            <a:ln>
              <a:noFill/>
            </a:ln>
            <a:effectLst/>
          </c:spPr>
          <c:cat>
            <c:strRef>
              <c:f>Sheet1!$D$24:$D$31</c:f>
              <c:strCache>
                <c:ptCount val="8"/>
                <c:pt idx="0">
                  <c:v>January</c:v>
                </c:pt>
                <c:pt idx="1">
                  <c:v>Feburary</c:v>
                </c:pt>
                <c:pt idx="2">
                  <c:v>March </c:v>
                </c:pt>
                <c:pt idx="3">
                  <c:v>April </c:v>
                </c:pt>
                <c:pt idx="4">
                  <c:v>May </c:v>
                </c:pt>
                <c:pt idx="5">
                  <c:v>June </c:v>
                </c:pt>
                <c:pt idx="6">
                  <c:v>July </c:v>
                </c:pt>
                <c:pt idx="7">
                  <c:v>August</c:v>
                </c:pt>
              </c:strCache>
            </c:strRef>
          </c:cat>
          <c:val>
            <c:numRef>
              <c:f>Sheet1!$F$24:$F$31</c:f>
              <c:numCache>
                <c:formatCode>0</c:formatCode>
                <c:ptCount val="8"/>
                <c:pt idx="0" formatCode="General">
                  <c:v>0</c:v>
                </c:pt>
                <c:pt idx="1">
                  <c:v>42</c:v>
                </c:pt>
                <c:pt idx="2">
                  <c:v>347</c:v>
                </c:pt>
                <c:pt idx="3">
                  <c:v>347</c:v>
                </c:pt>
                <c:pt idx="4">
                  <c:v>484</c:v>
                </c:pt>
                <c:pt idx="5">
                  <c:v>694</c:v>
                </c:pt>
                <c:pt idx="6">
                  <c:v>794</c:v>
                </c:pt>
                <c:pt idx="7">
                  <c:v>794</c:v>
                </c:pt>
              </c:numCache>
            </c:numRef>
          </c:val>
          <c:extLst>
            <c:ext xmlns:c16="http://schemas.microsoft.com/office/drawing/2014/chart" uri="{C3380CC4-5D6E-409C-BE32-E72D297353CC}">
              <c16:uniqueId val="{00000001-4589-4B6A-87A8-8852664E9AF9}"/>
            </c:ext>
          </c:extLst>
        </c:ser>
        <c:dLbls>
          <c:showLegendKey val="0"/>
          <c:showVal val="0"/>
          <c:showCatName val="0"/>
          <c:showSerName val="0"/>
          <c:showPercent val="0"/>
          <c:showBubbleSize val="0"/>
        </c:dLbls>
        <c:axId val="996069440"/>
        <c:axId val="1260716576"/>
      </c:areaChart>
      <c:lineChart>
        <c:grouping val="standard"/>
        <c:varyColors val="0"/>
        <c:ser>
          <c:idx val="2"/>
          <c:order val="2"/>
          <c:tx>
            <c:v>HIVSTs</c:v>
          </c:tx>
          <c:spPr>
            <a:ln w="28575" cap="rnd">
              <a:solidFill>
                <a:schemeClr val="accent4"/>
              </a:solidFill>
              <a:round/>
            </a:ln>
            <a:effectLst/>
          </c:spPr>
          <c:marker>
            <c:symbol val="none"/>
          </c:marker>
          <c:cat>
            <c:strRef>
              <c:f>Sheet1!$D$24:$D$31</c:f>
              <c:strCache>
                <c:ptCount val="8"/>
                <c:pt idx="0">
                  <c:v>January</c:v>
                </c:pt>
                <c:pt idx="1">
                  <c:v>Feburary</c:v>
                </c:pt>
                <c:pt idx="2">
                  <c:v>March </c:v>
                </c:pt>
                <c:pt idx="3">
                  <c:v>April </c:v>
                </c:pt>
                <c:pt idx="4">
                  <c:v>May </c:v>
                </c:pt>
                <c:pt idx="5">
                  <c:v>June </c:v>
                </c:pt>
                <c:pt idx="6">
                  <c:v>July </c:v>
                </c:pt>
                <c:pt idx="7">
                  <c:v>August</c:v>
                </c:pt>
              </c:strCache>
            </c:strRef>
          </c:cat>
          <c:val>
            <c:numRef>
              <c:f>Sheet1!$G$24:$G$31</c:f>
              <c:numCache>
                <c:formatCode>0</c:formatCode>
                <c:ptCount val="8"/>
                <c:pt idx="0" formatCode="General">
                  <c:v>0</c:v>
                </c:pt>
                <c:pt idx="1">
                  <c:v>202</c:v>
                </c:pt>
                <c:pt idx="2">
                  <c:v>7395</c:v>
                </c:pt>
                <c:pt idx="3">
                  <c:v>12452</c:v>
                </c:pt>
                <c:pt idx="4">
                  <c:v>17506</c:v>
                </c:pt>
                <c:pt idx="5">
                  <c:v>25051</c:v>
                </c:pt>
                <c:pt idx="6">
                  <c:v>35451</c:v>
                </c:pt>
                <c:pt idx="7">
                  <c:v>46151</c:v>
                </c:pt>
              </c:numCache>
            </c:numRef>
          </c:val>
          <c:smooth val="0"/>
          <c:extLst>
            <c:ext xmlns:c16="http://schemas.microsoft.com/office/drawing/2014/chart" uri="{C3380CC4-5D6E-409C-BE32-E72D297353CC}">
              <c16:uniqueId val="{00000002-4589-4B6A-87A8-8852664E9AF9}"/>
            </c:ext>
          </c:extLst>
        </c:ser>
        <c:dLbls>
          <c:showLegendKey val="0"/>
          <c:showVal val="0"/>
          <c:showCatName val="0"/>
          <c:showSerName val="0"/>
          <c:showPercent val="0"/>
          <c:showBubbleSize val="0"/>
        </c:dLbls>
        <c:marker val="1"/>
        <c:smooth val="0"/>
        <c:axId val="1260528176"/>
        <c:axId val="974381744"/>
      </c:lineChart>
      <c:catAx>
        <c:axId val="996069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60716576"/>
        <c:crosses val="autoZero"/>
        <c:auto val="1"/>
        <c:lblAlgn val="ctr"/>
        <c:lblOffset val="100"/>
        <c:noMultiLvlLbl val="0"/>
      </c:catAx>
      <c:valAx>
        <c:axId val="1260716576"/>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Number</a:t>
                </a:r>
                <a:r>
                  <a:rPr lang="en-US" sz="1600" baseline="0" dirty="0"/>
                  <a:t> Trained</a:t>
                </a:r>
                <a:endParaRPr lang="en-US" sz="1600"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96069440"/>
        <c:crosses val="autoZero"/>
        <c:crossBetween val="between"/>
      </c:valAx>
      <c:valAx>
        <c:axId val="974381744"/>
        <c:scaling>
          <c:orientation val="minMax"/>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HIVSTs Distributed</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60528176"/>
        <c:crosses val="max"/>
        <c:crossBetween val="between"/>
      </c:valAx>
      <c:catAx>
        <c:axId val="1260528176"/>
        <c:scaling>
          <c:orientation val="minMax"/>
        </c:scaling>
        <c:delete val="1"/>
        <c:axPos val="b"/>
        <c:numFmt formatCode="General" sourceLinked="1"/>
        <c:majorTickMark val="out"/>
        <c:minorTickMark val="none"/>
        <c:tickLblPos val="nextTo"/>
        <c:crossAx val="974381744"/>
        <c:crosses val="autoZero"/>
        <c:auto val="1"/>
        <c:lblAlgn val="ctr"/>
        <c:lblOffset val="100"/>
        <c:noMultiLvlLbl val="0"/>
      </c:catAx>
      <c:spPr>
        <a:noFill/>
        <a:ln>
          <a:noFill/>
        </a:ln>
        <a:effectLst/>
      </c:spPr>
    </c:plotArea>
    <c:legend>
      <c:legendPos val="b"/>
      <c:layout>
        <c:manualLayout>
          <c:xMode val="edge"/>
          <c:yMode val="edge"/>
          <c:x val="0.13306653801833238"/>
          <c:y val="4.4486544263833833E-2"/>
          <c:w val="0.41274702930795032"/>
          <c:h val="0.2099493115782516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HIVST Distribution</a:t>
            </a:r>
            <a:r>
              <a:rPr lang="en-US" sz="2000" b="1" baseline="0" dirty="0"/>
              <a:t> and Linkages</a:t>
            </a:r>
            <a:endParaRPr lang="en-US" sz="2000" b="1"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Sheet1!$B$15:$B$16</c:f>
              <c:strCache>
                <c:ptCount val="2"/>
                <c:pt idx="0">
                  <c:v># HIVSTs distributed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Sheet1!$A$17:$A$20</c:f>
              <c:strCache>
                <c:ptCount val="4"/>
                <c:pt idx="0">
                  <c:v>Februrary</c:v>
                </c:pt>
                <c:pt idx="1">
                  <c:v>March</c:v>
                </c:pt>
                <c:pt idx="2">
                  <c:v>April</c:v>
                </c:pt>
                <c:pt idx="3">
                  <c:v>May</c:v>
                </c:pt>
              </c:strCache>
            </c:strRef>
          </c:cat>
          <c:val>
            <c:numRef>
              <c:f>Sheet1!$B$17:$B$20</c:f>
              <c:numCache>
                <c:formatCode>General</c:formatCode>
                <c:ptCount val="4"/>
                <c:pt idx="0">
                  <c:v>202</c:v>
                </c:pt>
                <c:pt idx="1">
                  <c:v>7193</c:v>
                </c:pt>
                <c:pt idx="2">
                  <c:v>5057</c:v>
                </c:pt>
                <c:pt idx="3">
                  <c:v>6926</c:v>
                </c:pt>
              </c:numCache>
            </c:numRef>
          </c:val>
          <c:extLst>
            <c:ext xmlns:c16="http://schemas.microsoft.com/office/drawing/2014/chart" uri="{C3380CC4-5D6E-409C-BE32-E72D297353CC}">
              <c16:uniqueId val="{00000000-90F3-4F01-8941-01E0B7E1A5E5}"/>
            </c:ext>
          </c:extLst>
        </c:ser>
        <c:ser>
          <c:idx val="1"/>
          <c:order val="1"/>
          <c:tx>
            <c:strRef>
              <c:f>Sheet1!$C$15:$C$16</c:f>
              <c:strCache>
                <c:ptCount val="2"/>
                <c:pt idx="0">
                  <c:v># reactive tests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Sheet1!$A$17:$A$20</c:f>
              <c:strCache>
                <c:ptCount val="4"/>
                <c:pt idx="0">
                  <c:v>Februrary</c:v>
                </c:pt>
                <c:pt idx="1">
                  <c:v>March</c:v>
                </c:pt>
                <c:pt idx="2">
                  <c:v>April</c:v>
                </c:pt>
                <c:pt idx="3">
                  <c:v>May</c:v>
                </c:pt>
              </c:strCache>
            </c:strRef>
          </c:cat>
          <c:val>
            <c:numRef>
              <c:f>Sheet1!$C$17:$C$20</c:f>
              <c:numCache>
                <c:formatCode>General</c:formatCode>
                <c:ptCount val="4"/>
                <c:pt idx="0">
                  <c:v>1</c:v>
                </c:pt>
                <c:pt idx="1">
                  <c:v>67</c:v>
                </c:pt>
                <c:pt idx="2">
                  <c:v>32</c:v>
                </c:pt>
                <c:pt idx="3">
                  <c:v>105</c:v>
                </c:pt>
              </c:numCache>
            </c:numRef>
          </c:val>
          <c:extLst>
            <c:ext xmlns:c16="http://schemas.microsoft.com/office/drawing/2014/chart" uri="{C3380CC4-5D6E-409C-BE32-E72D297353CC}">
              <c16:uniqueId val="{00000001-90F3-4F01-8941-01E0B7E1A5E5}"/>
            </c:ext>
          </c:extLst>
        </c:ser>
        <c:ser>
          <c:idx val="2"/>
          <c:order val="2"/>
          <c:tx>
            <c:strRef>
              <c:f>Sheet1!$D$15:$D$16</c:f>
              <c:strCache>
                <c:ptCount val="2"/>
                <c:pt idx="0">
                  <c:v># linked to treatment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Sheet1!$A$17:$A$20</c:f>
              <c:strCache>
                <c:ptCount val="4"/>
                <c:pt idx="0">
                  <c:v>Februrary</c:v>
                </c:pt>
                <c:pt idx="1">
                  <c:v>March</c:v>
                </c:pt>
                <c:pt idx="2">
                  <c:v>April</c:v>
                </c:pt>
                <c:pt idx="3">
                  <c:v>May</c:v>
                </c:pt>
              </c:strCache>
            </c:strRef>
          </c:cat>
          <c:val>
            <c:numRef>
              <c:f>Sheet1!$D$17:$D$20</c:f>
              <c:numCache>
                <c:formatCode>General</c:formatCode>
                <c:ptCount val="4"/>
                <c:pt idx="0">
                  <c:v>1</c:v>
                </c:pt>
                <c:pt idx="1">
                  <c:v>29</c:v>
                </c:pt>
                <c:pt idx="2">
                  <c:v>15</c:v>
                </c:pt>
                <c:pt idx="3">
                  <c:v>36</c:v>
                </c:pt>
              </c:numCache>
            </c:numRef>
          </c:val>
          <c:extLst>
            <c:ext xmlns:c16="http://schemas.microsoft.com/office/drawing/2014/chart" uri="{C3380CC4-5D6E-409C-BE32-E72D297353CC}">
              <c16:uniqueId val="{00000002-90F3-4F01-8941-01E0B7E1A5E5}"/>
            </c:ext>
          </c:extLst>
        </c:ser>
        <c:ser>
          <c:idx val="3"/>
          <c:order val="3"/>
          <c:tx>
            <c:strRef>
              <c:f>Sheet1!$E$15:$E$16</c:f>
              <c:strCache>
                <c:ptCount val="2"/>
                <c:pt idx="0">
                  <c:v># linked to prevention services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Sheet1!$A$17:$A$20</c:f>
              <c:strCache>
                <c:ptCount val="4"/>
                <c:pt idx="0">
                  <c:v>Februrary</c:v>
                </c:pt>
                <c:pt idx="1">
                  <c:v>March</c:v>
                </c:pt>
                <c:pt idx="2">
                  <c:v>April</c:v>
                </c:pt>
                <c:pt idx="3">
                  <c:v>May</c:v>
                </c:pt>
              </c:strCache>
            </c:strRef>
          </c:cat>
          <c:val>
            <c:numRef>
              <c:f>Sheet1!$E$17:$E$20</c:f>
              <c:numCache>
                <c:formatCode>General</c:formatCode>
                <c:ptCount val="4"/>
                <c:pt idx="1">
                  <c:v>5464</c:v>
                </c:pt>
                <c:pt idx="2">
                  <c:v>90</c:v>
                </c:pt>
                <c:pt idx="3">
                  <c:v>1772</c:v>
                </c:pt>
              </c:numCache>
            </c:numRef>
          </c:val>
          <c:extLst>
            <c:ext xmlns:c16="http://schemas.microsoft.com/office/drawing/2014/chart" uri="{C3380CC4-5D6E-409C-BE32-E72D297353CC}">
              <c16:uniqueId val="{00000003-90F3-4F01-8941-01E0B7E1A5E5}"/>
            </c:ext>
          </c:extLst>
        </c:ser>
        <c:dLbls>
          <c:dLblPos val="outEnd"/>
          <c:showLegendKey val="0"/>
          <c:showVal val="1"/>
          <c:showCatName val="0"/>
          <c:showSerName val="0"/>
          <c:showPercent val="0"/>
          <c:showBubbleSize val="0"/>
        </c:dLbls>
        <c:gapWidth val="219"/>
        <c:overlap val="-27"/>
        <c:axId val="479149728"/>
        <c:axId val="479151040"/>
      </c:barChart>
      <c:catAx>
        <c:axId val="47914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9151040"/>
        <c:crosses val="autoZero"/>
        <c:auto val="1"/>
        <c:lblAlgn val="ctr"/>
        <c:lblOffset val="100"/>
        <c:noMultiLvlLbl val="0"/>
      </c:catAx>
      <c:valAx>
        <c:axId val="479151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9149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AFDDA8-C3E6-4A95-B778-9967E3589A5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B2EAA7D-D0B0-4A35-99C3-E8D88E7E8D97}">
      <dgm:prSet phldrT="[Text]"/>
      <dgm:spPr>
        <a:solidFill>
          <a:schemeClr val="accent6">
            <a:lumMod val="75000"/>
          </a:schemeClr>
        </a:solidFill>
        <a:ln>
          <a:solidFill>
            <a:schemeClr val="accent6">
              <a:lumMod val="75000"/>
            </a:schemeClr>
          </a:solidFill>
        </a:ln>
      </dgm:spPr>
      <dgm:t>
        <a:bodyPr/>
        <a:lstStyle/>
        <a:p>
          <a:r>
            <a:rPr lang="en-US" dirty="0"/>
            <a:t>National FCI Program Manager </a:t>
          </a:r>
        </a:p>
      </dgm:t>
    </dgm:pt>
    <dgm:pt modelId="{DCD787B9-2A4A-4105-9275-FA51631BE1DC}" type="parTrans" cxnId="{D0740A24-6DA6-4805-9E26-9625F1FC8075}">
      <dgm:prSet/>
      <dgm:spPr/>
      <dgm:t>
        <a:bodyPr/>
        <a:lstStyle/>
        <a:p>
          <a:endParaRPr lang="en-US"/>
        </a:p>
      </dgm:t>
    </dgm:pt>
    <dgm:pt modelId="{1DF8852A-2109-466F-9F5B-DB5A4B0E3D03}" type="sibTrans" cxnId="{D0740A24-6DA6-4805-9E26-9625F1FC8075}">
      <dgm:prSet/>
      <dgm:spPr/>
      <dgm:t>
        <a:bodyPr/>
        <a:lstStyle/>
        <a:p>
          <a:endParaRPr lang="en-US"/>
        </a:p>
      </dgm:t>
    </dgm:pt>
    <dgm:pt modelId="{37944172-87AB-4EC5-8775-A580049F457A}">
      <dgm:prSet phldrT="[Text]"/>
      <dgm:spPr/>
      <dgm:t>
        <a:bodyPr/>
        <a:lstStyle/>
        <a:p>
          <a:r>
            <a:rPr lang="en-US" dirty="0"/>
            <a:t>IP and Sub FCI Teams </a:t>
          </a:r>
        </a:p>
      </dgm:t>
    </dgm:pt>
    <dgm:pt modelId="{9E11CD59-0E64-41C0-8A56-4152D180ECA3}" type="parTrans" cxnId="{4CE810EB-4267-45DD-91BE-F37A72ED1E46}">
      <dgm:prSet/>
      <dgm:spPr/>
      <dgm:t>
        <a:bodyPr/>
        <a:lstStyle/>
        <a:p>
          <a:endParaRPr lang="en-US"/>
        </a:p>
      </dgm:t>
    </dgm:pt>
    <dgm:pt modelId="{AA2CBCB3-C137-4F70-B453-F2919043DA31}" type="sibTrans" cxnId="{4CE810EB-4267-45DD-91BE-F37A72ED1E46}">
      <dgm:prSet/>
      <dgm:spPr/>
      <dgm:t>
        <a:bodyPr/>
        <a:lstStyle/>
        <a:p>
          <a:endParaRPr lang="en-US"/>
        </a:p>
      </dgm:t>
    </dgm:pt>
    <dgm:pt modelId="{BB64066E-8FFC-4A79-92E3-88BDC18729B5}">
      <dgm:prSet phldrT="[Text]"/>
      <dgm:spPr/>
      <dgm:t>
        <a:bodyPr/>
        <a:lstStyle/>
        <a:p>
          <a:r>
            <a:rPr lang="en-US" dirty="0"/>
            <a:t>Faith Leader &amp; Community Caregivers</a:t>
          </a:r>
        </a:p>
      </dgm:t>
    </dgm:pt>
    <dgm:pt modelId="{ABDDED8D-6863-44B4-90F5-D2C5FC0DBFD6}" type="parTrans" cxnId="{25429473-5BD4-4398-8A97-90A777AAD79B}">
      <dgm:prSet/>
      <dgm:spPr/>
      <dgm:t>
        <a:bodyPr/>
        <a:lstStyle/>
        <a:p>
          <a:endParaRPr lang="en-US"/>
        </a:p>
      </dgm:t>
    </dgm:pt>
    <dgm:pt modelId="{D3F892FA-3BEF-47E6-96E3-0E3EED1D0A98}" type="sibTrans" cxnId="{25429473-5BD4-4398-8A97-90A777AAD79B}">
      <dgm:prSet/>
      <dgm:spPr/>
      <dgm:t>
        <a:bodyPr/>
        <a:lstStyle/>
        <a:p>
          <a:endParaRPr lang="en-US"/>
        </a:p>
      </dgm:t>
    </dgm:pt>
    <dgm:pt modelId="{7F2F447D-450D-49C2-AFF9-248FD1E12DF9}">
      <dgm:prSet/>
      <dgm:spPr>
        <a:solidFill>
          <a:schemeClr val="accent2"/>
        </a:solidFill>
      </dgm:spPr>
      <dgm:t>
        <a:bodyPr/>
        <a:lstStyle/>
        <a:p>
          <a:r>
            <a:rPr lang="en-US" b="1" dirty="0"/>
            <a:t>FCI TWG</a:t>
          </a:r>
        </a:p>
        <a:p>
          <a:r>
            <a:rPr lang="en-US" dirty="0"/>
            <a:t>Church Forum </a:t>
          </a:r>
        </a:p>
      </dgm:t>
    </dgm:pt>
    <dgm:pt modelId="{BDE9A1A1-9163-4F49-8BCA-D2F465F2F1A5}" type="parTrans" cxnId="{44A06D84-69CD-438A-BAAE-8DAD0BD0B900}">
      <dgm:prSet/>
      <dgm:spPr/>
      <dgm:t>
        <a:bodyPr/>
        <a:lstStyle/>
        <a:p>
          <a:endParaRPr lang="en-US"/>
        </a:p>
      </dgm:t>
    </dgm:pt>
    <dgm:pt modelId="{95E70C06-7779-4E9C-B2B6-36D8FC1955BA}" type="sibTrans" cxnId="{44A06D84-69CD-438A-BAAE-8DAD0BD0B900}">
      <dgm:prSet/>
      <dgm:spPr/>
      <dgm:t>
        <a:bodyPr/>
        <a:lstStyle/>
        <a:p>
          <a:endParaRPr lang="en-US"/>
        </a:p>
      </dgm:t>
    </dgm:pt>
    <dgm:pt modelId="{AE63B917-5EF6-41F8-8F6B-E7FC81E74ECE}" type="pres">
      <dgm:prSet presAssocID="{D4AFDDA8-C3E6-4A95-B778-9967E3589A51}" presName="hierChild1" presStyleCnt="0">
        <dgm:presLayoutVars>
          <dgm:orgChart val="1"/>
          <dgm:chPref val="1"/>
          <dgm:dir/>
          <dgm:animOne val="branch"/>
          <dgm:animLvl val="lvl"/>
          <dgm:resizeHandles/>
        </dgm:presLayoutVars>
      </dgm:prSet>
      <dgm:spPr/>
    </dgm:pt>
    <dgm:pt modelId="{DF5A8F1D-9209-4025-BBCA-5EC61E0BB29A}" type="pres">
      <dgm:prSet presAssocID="{7F2F447D-450D-49C2-AFF9-248FD1E12DF9}" presName="hierRoot1" presStyleCnt="0">
        <dgm:presLayoutVars>
          <dgm:hierBranch val="init"/>
        </dgm:presLayoutVars>
      </dgm:prSet>
      <dgm:spPr/>
    </dgm:pt>
    <dgm:pt modelId="{5983246C-1063-417A-BAFC-C3009B90F183}" type="pres">
      <dgm:prSet presAssocID="{7F2F447D-450D-49C2-AFF9-248FD1E12DF9}" presName="rootComposite1" presStyleCnt="0"/>
      <dgm:spPr/>
    </dgm:pt>
    <dgm:pt modelId="{1146535D-352A-4EDF-99A7-3CB264836880}" type="pres">
      <dgm:prSet presAssocID="{7F2F447D-450D-49C2-AFF9-248FD1E12DF9}" presName="rootText1" presStyleLbl="node0" presStyleIdx="0" presStyleCnt="1">
        <dgm:presLayoutVars>
          <dgm:chPref val="3"/>
        </dgm:presLayoutVars>
      </dgm:prSet>
      <dgm:spPr/>
    </dgm:pt>
    <dgm:pt modelId="{F87A3E78-BD45-4005-A5DF-DB881AAD19D8}" type="pres">
      <dgm:prSet presAssocID="{7F2F447D-450D-49C2-AFF9-248FD1E12DF9}" presName="rootConnector1" presStyleLbl="node1" presStyleIdx="0" presStyleCnt="0"/>
      <dgm:spPr/>
    </dgm:pt>
    <dgm:pt modelId="{2CE98C75-CD07-472B-920A-4C6A16460D8A}" type="pres">
      <dgm:prSet presAssocID="{7F2F447D-450D-49C2-AFF9-248FD1E12DF9}" presName="hierChild2" presStyleCnt="0"/>
      <dgm:spPr/>
    </dgm:pt>
    <dgm:pt modelId="{D6A4CD85-8F73-4D07-9C72-61C31659C065}" type="pres">
      <dgm:prSet presAssocID="{DCD787B9-2A4A-4105-9275-FA51631BE1DC}" presName="Name37" presStyleLbl="parChTrans1D2" presStyleIdx="0" presStyleCnt="1"/>
      <dgm:spPr/>
    </dgm:pt>
    <dgm:pt modelId="{C281C087-7BC0-48B8-9000-6DEAF6447A03}" type="pres">
      <dgm:prSet presAssocID="{FB2EAA7D-D0B0-4A35-99C3-E8D88E7E8D97}" presName="hierRoot2" presStyleCnt="0">
        <dgm:presLayoutVars>
          <dgm:hierBranch/>
        </dgm:presLayoutVars>
      </dgm:prSet>
      <dgm:spPr/>
    </dgm:pt>
    <dgm:pt modelId="{DE2DC23E-29EC-44D7-86B8-DA6339DF90F7}" type="pres">
      <dgm:prSet presAssocID="{FB2EAA7D-D0B0-4A35-99C3-E8D88E7E8D97}" presName="rootComposite" presStyleCnt="0"/>
      <dgm:spPr/>
    </dgm:pt>
    <dgm:pt modelId="{A0C20336-AA7B-4FC0-8F08-B44A093E762B}" type="pres">
      <dgm:prSet presAssocID="{FB2EAA7D-D0B0-4A35-99C3-E8D88E7E8D97}" presName="rootText" presStyleLbl="node2" presStyleIdx="0" presStyleCnt="1">
        <dgm:presLayoutVars>
          <dgm:chPref val="3"/>
        </dgm:presLayoutVars>
      </dgm:prSet>
      <dgm:spPr/>
    </dgm:pt>
    <dgm:pt modelId="{CD1C01FC-2332-4CAE-ABC5-29F63AC81C38}" type="pres">
      <dgm:prSet presAssocID="{FB2EAA7D-D0B0-4A35-99C3-E8D88E7E8D97}" presName="rootConnector" presStyleLbl="node2" presStyleIdx="0" presStyleCnt="1"/>
      <dgm:spPr/>
    </dgm:pt>
    <dgm:pt modelId="{C47727BC-A854-4F3F-ABDF-5CB01934CCC3}" type="pres">
      <dgm:prSet presAssocID="{FB2EAA7D-D0B0-4A35-99C3-E8D88E7E8D97}" presName="hierChild4" presStyleCnt="0"/>
      <dgm:spPr/>
    </dgm:pt>
    <dgm:pt modelId="{F6D5ED9C-7B11-4024-9FED-2C270E87443F}" type="pres">
      <dgm:prSet presAssocID="{9E11CD59-0E64-41C0-8A56-4152D180ECA3}" presName="Name35" presStyleLbl="parChTrans1D3" presStyleIdx="0" presStyleCnt="2"/>
      <dgm:spPr/>
    </dgm:pt>
    <dgm:pt modelId="{6EC76DB3-A3C9-4DAE-980E-B3C5D8B7BD8D}" type="pres">
      <dgm:prSet presAssocID="{37944172-87AB-4EC5-8775-A580049F457A}" presName="hierRoot2" presStyleCnt="0">
        <dgm:presLayoutVars>
          <dgm:hierBranch val="init"/>
        </dgm:presLayoutVars>
      </dgm:prSet>
      <dgm:spPr/>
    </dgm:pt>
    <dgm:pt modelId="{2294A56C-3A28-423C-B7F7-08E1062D133E}" type="pres">
      <dgm:prSet presAssocID="{37944172-87AB-4EC5-8775-A580049F457A}" presName="rootComposite" presStyleCnt="0"/>
      <dgm:spPr/>
    </dgm:pt>
    <dgm:pt modelId="{140860F2-CAB6-41B4-AB57-F468369A817E}" type="pres">
      <dgm:prSet presAssocID="{37944172-87AB-4EC5-8775-A580049F457A}" presName="rootText" presStyleLbl="node3" presStyleIdx="0" presStyleCnt="2">
        <dgm:presLayoutVars>
          <dgm:chPref val="3"/>
        </dgm:presLayoutVars>
      </dgm:prSet>
      <dgm:spPr/>
    </dgm:pt>
    <dgm:pt modelId="{A695F37A-D823-4558-8017-BFF859A5699B}" type="pres">
      <dgm:prSet presAssocID="{37944172-87AB-4EC5-8775-A580049F457A}" presName="rootConnector" presStyleLbl="node3" presStyleIdx="0" presStyleCnt="2"/>
      <dgm:spPr/>
    </dgm:pt>
    <dgm:pt modelId="{D99F99F4-BA23-48F1-B476-AF56EFD31E3C}" type="pres">
      <dgm:prSet presAssocID="{37944172-87AB-4EC5-8775-A580049F457A}" presName="hierChild4" presStyleCnt="0"/>
      <dgm:spPr/>
    </dgm:pt>
    <dgm:pt modelId="{6ADC9411-A5FC-43BC-803D-69F18B71C1A6}" type="pres">
      <dgm:prSet presAssocID="{37944172-87AB-4EC5-8775-A580049F457A}" presName="hierChild5" presStyleCnt="0"/>
      <dgm:spPr/>
    </dgm:pt>
    <dgm:pt modelId="{196A403A-57A9-4BAC-BA45-C8026FE2AA70}" type="pres">
      <dgm:prSet presAssocID="{ABDDED8D-6863-44B4-90F5-D2C5FC0DBFD6}" presName="Name35" presStyleLbl="parChTrans1D3" presStyleIdx="1" presStyleCnt="2"/>
      <dgm:spPr/>
    </dgm:pt>
    <dgm:pt modelId="{FE404BD6-A197-49CD-A27B-3874BD47D76C}" type="pres">
      <dgm:prSet presAssocID="{BB64066E-8FFC-4A79-92E3-88BDC18729B5}" presName="hierRoot2" presStyleCnt="0">
        <dgm:presLayoutVars>
          <dgm:hierBranch val="init"/>
        </dgm:presLayoutVars>
      </dgm:prSet>
      <dgm:spPr/>
    </dgm:pt>
    <dgm:pt modelId="{0FAEAEE0-4E14-4EE7-A9DE-F99AC45D6D88}" type="pres">
      <dgm:prSet presAssocID="{BB64066E-8FFC-4A79-92E3-88BDC18729B5}" presName="rootComposite" presStyleCnt="0"/>
      <dgm:spPr/>
    </dgm:pt>
    <dgm:pt modelId="{BE3FEA12-F0B8-4ECB-B887-ECA6668DB70D}" type="pres">
      <dgm:prSet presAssocID="{BB64066E-8FFC-4A79-92E3-88BDC18729B5}" presName="rootText" presStyleLbl="node3" presStyleIdx="1" presStyleCnt="2">
        <dgm:presLayoutVars>
          <dgm:chPref val="3"/>
        </dgm:presLayoutVars>
      </dgm:prSet>
      <dgm:spPr/>
    </dgm:pt>
    <dgm:pt modelId="{D5CA1016-72D1-46BB-8FF8-A93CC2FA2F6D}" type="pres">
      <dgm:prSet presAssocID="{BB64066E-8FFC-4A79-92E3-88BDC18729B5}" presName="rootConnector" presStyleLbl="node3" presStyleIdx="1" presStyleCnt="2"/>
      <dgm:spPr/>
    </dgm:pt>
    <dgm:pt modelId="{1F5DDA85-9177-4DD6-B7D6-69A05FD87C1C}" type="pres">
      <dgm:prSet presAssocID="{BB64066E-8FFC-4A79-92E3-88BDC18729B5}" presName="hierChild4" presStyleCnt="0"/>
      <dgm:spPr/>
    </dgm:pt>
    <dgm:pt modelId="{5818D2A3-AA3E-4EE4-B106-16E9F439C40B}" type="pres">
      <dgm:prSet presAssocID="{BB64066E-8FFC-4A79-92E3-88BDC18729B5}" presName="hierChild5" presStyleCnt="0"/>
      <dgm:spPr/>
    </dgm:pt>
    <dgm:pt modelId="{F4E66119-6101-4498-9718-62BA5AC85D00}" type="pres">
      <dgm:prSet presAssocID="{FB2EAA7D-D0B0-4A35-99C3-E8D88E7E8D97}" presName="hierChild5" presStyleCnt="0"/>
      <dgm:spPr/>
    </dgm:pt>
    <dgm:pt modelId="{BE0BE1A0-DF20-439F-ACC4-6081FF22E336}" type="pres">
      <dgm:prSet presAssocID="{7F2F447D-450D-49C2-AFF9-248FD1E12DF9}" presName="hierChild3" presStyleCnt="0"/>
      <dgm:spPr/>
    </dgm:pt>
  </dgm:ptLst>
  <dgm:cxnLst>
    <dgm:cxn modelId="{2C998F06-D5DB-42A3-8D86-7178A43A0FEC}" type="presOf" srcId="{DCD787B9-2A4A-4105-9275-FA51631BE1DC}" destId="{D6A4CD85-8F73-4D07-9C72-61C31659C065}" srcOrd="0" destOrd="0" presId="urn:microsoft.com/office/officeart/2005/8/layout/orgChart1"/>
    <dgm:cxn modelId="{D0740A24-6DA6-4805-9E26-9625F1FC8075}" srcId="{7F2F447D-450D-49C2-AFF9-248FD1E12DF9}" destId="{FB2EAA7D-D0B0-4A35-99C3-E8D88E7E8D97}" srcOrd="0" destOrd="0" parTransId="{DCD787B9-2A4A-4105-9275-FA51631BE1DC}" sibTransId="{1DF8852A-2109-466F-9F5B-DB5A4B0E3D03}"/>
    <dgm:cxn modelId="{1F13AB27-80DF-4E93-A396-2A563AF37275}" type="presOf" srcId="{FB2EAA7D-D0B0-4A35-99C3-E8D88E7E8D97}" destId="{A0C20336-AA7B-4FC0-8F08-B44A093E762B}" srcOrd="0" destOrd="0" presId="urn:microsoft.com/office/officeart/2005/8/layout/orgChart1"/>
    <dgm:cxn modelId="{782CDA33-09B4-41F5-8E4A-EED5B36B80C7}" type="presOf" srcId="{BB64066E-8FFC-4A79-92E3-88BDC18729B5}" destId="{D5CA1016-72D1-46BB-8FF8-A93CC2FA2F6D}" srcOrd="1" destOrd="0" presId="urn:microsoft.com/office/officeart/2005/8/layout/orgChart1"/>
    <dgm:cxn modelId="{9981823B-83ED-4CB3-9DC7-B1F9E1BDB0B4}" type="presOf" srcId="{9E11CD59-0E64-41C0-8A56-4152D180ECA3}" destId="{F6D5ED9C-7B11-4024-9FED-2C270E87443F}" srcOrd="0" destOrd="0" presId="urn:microsoft.com/office/officeart/2005/8/layout/orgChart1"/>
    <dgm:cxn modelId="{56C01147-5DC9-45B3-959B-D79F2301059D}" type="presOf" srcId="{37944172-87AB-4EC5-8775-A580049F457A}" destId="{A695F37A-D823-4558-8017-BFF859A5699B}" srcOrd="1" destOrd="0" presId="urn:microsoft.com/office/officeart/2005/8/layout/orgChart1"/>
    <dgm:cxn modelId="{98253C51-3FA4-407E-B015-8A9103C0F137}" type="presOf" srcId="{D4AFDDA8-C3E6-4A95-B778-9967E3589A51}" destId="{AE63B917-5EF6-41F8-8F6B-E7FC81E74ECE}" srcOrd="0" destOrd="0" presId="urn:microsoft.com/office/officeart/2005/8/layout/orgChart1"/>
    <dgm:cxn modelId="{25429473-5BD4-4398-8A97-90A777AAD79B}" srcId="{FB2EAA7D-D0B0-4A35-99C3-E8D88E7E8D97}" destId="{BB64066E-8FFC-4A79-92E3-88BDC18729B5}" srcOrd="1" destOrd="0" parTransId="{ABDDED8D-6863-44B4-90F5-D2C5FC0DBFD6}" sibTransId="{D3F892FA-3BEF-47E6-96E3-0E3EED1D0A98}"/>
    <dgm:cxn modelId="{69559973-7915-4999-9EF8-CF45E22CC649}" type="presOf" srcId="{BB64066E-8FFC-4A79-92E3-88BDC18729B5}" destId="{BE3FEA12-F0B8-4ECB-B887-ECA6668DB70D}" srcOrd="0" destOrd="0" presId="urn:microsoft.com/office/officeart/2005/8/layout/orgChart1"/>
    <dgm:cxn modelId="{44A06D84-69CD-438A-BAAE-8DAD0BD0B900}" srcId="{D4AFDDA8-C3E6-4A95-B778-9967E3589A51}" destId="{7F2F447D-450D-49C2-AFF9-248FD1E12DF9}" srcOrd="0" destOrd="0" parTransId="{BDE9A1A1-9163-4F49-8BCA-D2F465F2F1A5}" sibTransId="{95E70C06-7779-4E9C-B2B6-36D8FC1955BA}"/>
    <dgm:cxn modelId="{F33B6E9B-B904-4FCB-9A79-EA30756ED5D7}" type="presOf" srcId="{FB2EAA7D-D0B0-4A35-99C3-E8D88E7E8D97}" destId="{CD1C01FC-2332-4CAE-ABC5-29F63AC81C38}" srcOrd="1" destOrd="0" presId="urn:microsoft.com/office/officeart/2005/8/layout/orgChart1"/>
    <dgm:cxn modelId="{6822679D-7507-4AD6-B5B6-3A164072C490}" type="presOf" srcId="{37944172-87AB-4EC5-8775-A580049F457A}" destId="{140860F2-CAB6-41B4-AB57-F468369A817E}" srcOrd="0" destOrd="0" presId="urn:microsoft.com/office/officeart/2005/8/layout/orgChart1"/>
    <dgm:cxn modelId="{FD2457AD-9BAC-40FC-BBA3-B081CBD9779C}" type="presOf" srcId="{7F2F447D-450D-49C2-AFF9-248FD1E12DF9}" destId="{F87A3E78-BD45-4005-A5DF-DB881AAD19D8}" srcOrd="1" destOrd="0" presId="urn:microsoft.com/office/officeart/2005/8/layout/orgChart1"/>
    <dgm:cxn modelId="{375996D1-E959-42D5-B5F1-B197915EF969}" type="presOf" srcId="{ABDDED8D-6863-44B4-90F5-D2C5FC0DBFD6}" destId="{196A403A-57A9-4BAC-BA45-C8026FE2AA70}" srcOrd="0" destOrd="0" presId="urn:microsoft.com/office/officeart/2005/8/layout/orgChart1"/>
    <dgm:cxn modelId="{4CE810EB-4267-45DD-91BE-F37A72ED1E46}" srcId="{FB2EAA7D-D0B0-4A35-99C3-E8D88E7E8D97}" destId="{37944172-87AB-4EC5-8775-A580049F457A}" srcOrd="0" destOrd="0" parTransId="{9E11CD59-0E64-41C0-8A56-4152D180ECA3}" sibTransId="{AA2CBCB3-C137-4F70-B453-F2919043DA31}"/>
    <dgm:cxn modelId="{1CA45DF1-8360-4A6A-85D0-8714442C5D00}" type="presOf" srcId="{7F2F447D-450D-49C2-AFF9-248FD1E12DF9}" destId="{1146535D-352A-4EDF-99A7-3CB264836880}" srcOrd="0" destOrd="0" presId="urn:microsoft.com/office/officeart/2005/8/layout/orgChart1"/>
    <dgm:cxn modelId="{49DCDB4F-623C-469F-986F-0C345237140D}" type="presParOf" srcId="{AE63B917-5EF6-41F8-8F6B-E7FC81E74ECE}" destId="{DF5A8F1D-9209-4025-BBCA-5EC61E0BB29A}" srcOrd="0" destOrd="0" presId="urn:microsoft.com/office/officeart/2005/8/layout/orgChart1"/>
    <dgm:cxn modelId="{59E1A5AC-9910-4FE0-9096-F63D78C19A1D}" type="presParOf" srcId="{DF5A8F1D-9209-4025-BBCA-5EC61E0BB29A}" destId="{5983246C-1063-417A-BAFC-C3009B90F183}" srcOrd="0" destOrd="0" presId="urn:microsoft.com/office/officeart/2005/8/layout/orgChart1"/>
    <dgm:cxn modelId="{ECC7C968-37C3-490E-A0EC-E7977BB1983A}" type="presParOf" srcId="{5983246C-1063-417A-BAFC-C3009B90F183}" destId="{1146535D-352A-4EDF-99A7-3CB264836880}" srcOrd="0" destOrd="0" presId="urn:microsoft.com/office/officeart/2005/8/layout/orgChart1"/>
    <dgm:cxn modelId="{7C910E03-3C82-4386-86FC-8192456453E5}" type="presParOf" srcId="{5983246C-1063-417A-BAFC-C3009B90F183}" destId="{F87A3E78-BD45-4005-A5DF-DB881AAD19D8}" srcOrd="1" destOrd="0" presId="urn:microsoft.com/office/officeart/2005/8/layout/orgChart1"/>
    <dgm:cxn modelId="{CFFE3901-F36F-4458-8347-D43E094B5B3F}" type="presParOf" srcId="{DF5A8F1D-9209-4025-BBCA-5EC61E0BB29A}" destId="{2CE98C75-CD07-472B-920A-4C6A16460D8A}" srcOrd="1" destOrd="0" presId="urn:microsoft.com/office/officeart/2005/8/layout/orgChart1"/>
    <dgm:cxn modelId="{1AB1217D-8649-46F3-A879-3AB46CF99E5F}" type="presParOf" srcId="{2CE98C75-CD07-472B-920A-4C6A16460D8A}" destId="{D6A4CD85-8F73-4D07-9C72-61C31659C065}" srcOrd="0" destOrd="0" presId="urn:microsoft.com/office/officeart/2005/8/layout/orgChart1"/>
    <dgm:cxn modelId="{6549F93D-5D63-44F8-A598-2E0E985FB171}" type="presParOf" srcId="{2CE98C75-CD07-472B-920A-4C6A16460D8A}" destId="{C281C087-7BC0-48B8-9000-6DEAF6447A03}" srcOrd="1" destOrd="0" presId="urn:microsoft.com/office/officeart/2005/8/layout/orgChart1"/>
    <dgm:cxn modelId="{8F8BEA5E-3EDC-4090-AF79-549F1EFA8677}" type="presParOf" srcId="{C281C087-7BC0-48B8-9000-6DEAF6447A03}" destId="{DE2DC23E-29EC-44D7-86B8-DA6339DF90F7}" srcOrd="0" destOrd="0" presId="urn:microsoft.com/office/officeart/2005/8/layout/orgChart1"/>
    <dgm:cxn modelId="{C435FFD0-458A-4963-B1C9-D6FFCBA312C2}" type="presParOf" srcId="{DE2DC23E-29EC-44D7-86B8-DA6339DF90F7}" destId="{A0C20336-AA7B-4FC0-8F08-B44A093E762B}" srcOrd="0" destOrd="0" presId="urn:microsoft.com/office/officeart/2005/8/layout/orgChart1"/>
    <dgm:cxn modelId="{1ACBB71E-1689-4171-8FB9-737BE8DEF199}" type="presParOf" srcId="{DE2DC23E-29EC-44D7-86B8-DA6339DF90F7}" destId="{CD1C01FC-2332-4CAE-ABC5-29F63AC81C38}" srcOrd="1" destOrd="0" presId="urn:microsoft.com/office/officeart/2005/8/layout/orgChart1"/>
    <dgm:cxn modelId="{76D3D521-B37C-4162-8B92-6897F2B6F0FD}" type="presParOf" srcId="{C281C087-7BC0-48B8-9000-6DEAF6447A03}" destId="{C47727BC-A854-4F3F-ABDF-5CB01934CCC3}" srcOrd="1" destOrd="0" presId="urn:microsoft.com/office/officeart/2005/8/layout/orgChart1"/>
    <dgm:cxn modelId="{AB7CA6F4-3003-42B9-9DB7-61A98D081B78}" type="presParOf" srcId="{C47727BC-A854-4F3F-ABDF-5CB01934CCC3}" destId="{F6D5ED9C-7B11-4024-9FED-2C270E87443F}" srcOrd="0" destOrd="0" presId="urn:microsoft.com/office/officeart/2005/8/layout/orgChart1"/>
    <dgm:cxn modelId="{5574FD25-E5E7-4A6D-8A56-958E558A4A2F}" type="presParOf" srcId="{C47727BC-A854-4F3F-ABDF-5CB01934CCC3}" destId="{6EC76DB3-A3C9-4DAE-980E-B3C5D8B7BD8D}" srcOrd="1" destOrd="0" presId="urn:microsoft.com/office/officeart/2005/8/layout/orgChart1"/>
    <dgm:cxn modelId="{7310519F-C642-4B18-A003-C575F0452618}" type="presParOf" srcId="{6EC76DB3-A3C9-4DAE-980E-B3C5D8B7BD8D}" destId="{2294A56C-3A28-423C-B7F7-08E1062D133E}" srcOrd="0" destOrd="0" presId="urn:microsoft.com/office/officeart/2005/8/layout/orgChart1"/>
    <dgm:cxn modelId="{5E9E1F50-18E4-4053-ADB2-DD73F901DAB6}" type="presParOf" srcId="{2294A56C-3A28-423C-B7F7-08E1062D133E}" destId="{140860F2-CAB6-41B4-AB57-F468369A817E}" srcOrd="0" destOrd="0" presId="urn:microsoft.com/office/officeart/2005/8/layout/orgChart1"/>
    <dgm:cxn modelId="{51A87725-A0F5-4A3D-87B8-B235DBC32E4C}" type="presParOf" srcId="{2294A56C-3A28-423C-B7F7-08E1062D133E}" destId="{A695F37A-D823-4558-8017-BFF859A5699B}" srcOrd="1" destOrd="0" presId="urn:microsoft.com/office/officeart/2005/8/layout/orgChart1"/>
    <dgm:cxn modelId="{FF98F71E-DCB6-4D49-87D7-5AD204E2F497}" type="presParOf" srcId="{6EC76DB3-A3C9-4DAE-980E-B3C5D8B7BD8D}" destId="{D99F99F4-BA23-48F1-B476-AF56EFD31E3C}" srcOrd="1" destOrd="0" presId="urn:microsoft.com/office/officeart/2005/8/layout/orgChart1"/>
    <dgm:cxn modelId="{61F7A0CB-898C-4D68-95C9-693772B4AB7B}" type="presParOf" srcId="{6EC76DB3-A3C9-4DAE-980E-B3C5D8B7BD8D}" destId="{6ADC9411-A5FC-43BC-803D-69F18B71C1A6}" srcOrd="2" destOrd="0" presId="urn:microsoft.com/office/officeart/2005/8/layout/orgChart1"/>
    <dgm:cxn modelId="{BCACA2FC-304C-4F8C-BFCB-3B5DDC4D59A7}" type="presParOf" srcId="{C47727BC-A854-4F3F-ABDF-5CB01934CCC3}" destId="{196A403A-57A9-4BAC-BA45-C8026FE2AA70}" srcOrd="2" destOrd="0" presId="urn:microsoft.com/office/officeart/2005/8/layout/orgChart1"/>
    <dgm:cxn modelId="{BC07DA7C-55F0-4088-B08C-FDED183F0595}" type="presParOf" srcId="{C47727BC-A854-4F3F-ABDF-5CB01934CCC3}" destId="{FE404BD6-A197-49CD-A27B-3874BD47D76C}" srcOrd="3" destOrd="0" presId="urn:microsoft.com/office/officeart/2005/8/layout/orgChart1"/>
    <dgm:cxn modelId="{8FDBB663-B907-4095-8C75-BA22894079E6}" type="presParOf" srcId="{FE404BD6-A197-49CD-A27B-3874BD47D76C}" destId="{0FAEAEE0-4E14-4EE7-A9DE-F99AC45D6D88}" srcOrd="0" destOrd="0" presId="urn:microsoft.com/office/officeart/2005/8/layout/orgChart1"/>
    <dgm:cxn modelId="{587D3909-5AC5-47B9-AFFF-C8EE27F8F4B7}" type="presParOf" srcId="{0FAEAEE0-4E14-4EE7-A9DE-F99AC45D6D88}" destId="{BE3FEA12-F0B8-4ECB-B887-ECA6668DB70D}" srcOrd="0" destOrd="0" presId="urn:microsoft.com/office/officeart/2005/8/layout/orgChart1"/>
    <dgm:cxn modelId="{3597DF8E-C93A-4987-BA81-B225C5F131B8}" type="presParOf" srcId="{0FAEAEE0-4E14-4EE7-A9DE-F99AC45D6D88}" destId="{D5CA1016-72D1-46BB-8FF8-A93CC2FA2F6D}" srcOrd="1" destOrd="0" presId="urn:microsoft.com/office/officeart/2005/8/layout/orgChart1"/>
    <dgm:cxn modelId="{107DC5D5-5EA9-406C-BB02-F6F7B4AC6F89}" type="presParOf" srcId="{FE404BD6-A197-49CD-A27B-3874BD47D76C}" destId="{1F5DDA85-9177-4DD6-B7D6-69A05FD87C1C}" srcOrd="1" destOrd="0" presId="urn:microsoft.com/office/officeart/2005/8/layout/orgChart1"/>
    <dgm:cxn modelId="{FBDEF187-195F-4420-8939-8D02F71028C1}" type="presParOf" srcId="{FE404BD6-A197-49CD-A27B-3874BD47D76C}" destId="{5818D2A3-AA3E-4EE4-B106-16E9F439C40B}" srcOrd="2" destOrd="0" presId="urn:microsoft.com/office/officeart/2005/8/layout/orgChart1"/>
    <dgm:cxn modelId="{6077881E-D137-496B-AD6F-3D2594303F61}" type="presParOf" srcId="{C281C087-7BC0-48B8-9000-6DEAF6447A03}" destId="{F4E66119-6101-4498-9718-62BA5AC85D00}" srcOrd="2" destOrd="0" presId="urn:microsoft.com/office/officeart/2005/8/layout/orgChart1"/>
    <dgm:cxn modelId="{150122BE-9BE4-4680-89EC-F3436992778A}" type="presParOf" srcId="{DF5A8F1D-9209-4025-BBCA-5EC61E0BB29A}" destId="{BE0BE1A0-DF20-439F-ACC4-6081FF22E33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A403A-57A9-4BAC-BA45-C8026FE2AA70}">
      <dsp:nvSpPr>
        <dsp:cNvPr id="0" name=""/>
        <dsp:cNvSpPr/>
      </dsp:nvSpPr>
      <dsp:spPr>
        <a:xfrm>
          <a:off x="5257800" y="2742076"/>
          <a:ext cx="1370705" cy="475782"/>
        </a:xfrm>
        <a:custGeom>
          <a:avLst/>
          <a:gdLst/>
          <a:ahLst/>
          <a:cxnLst/>
          <a:rect l="0" t="0" r="0" b="0"/>
          <a:pathLst>
            <a:path>
              <a:moveTo>
                <a:pt x="0" y="0"/>
              </a:moveTo>
              <a:lnTo>
                <a:pt x="0" y="237891"/>
              </a:lnTo>
              <a:lnTo>
                <a:pt x="1370705" y="237891"/>
              </a:lnTo>
              <a:lnTo>
                <a:pt x="1370705" y="4757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D5ED9C-7B11-4024-9FED-2C270E87443F}">
      <dsp:nvSpPr>
        <dsp:cNvPr id="0" name=""/>
        <dsp:cNvSpPr/>
      </dsp:nvSpPr>
      <dsp:spPr>
        <a:xfrm>
          <a:off x="3887094" y="2742076"/>
          <a:ext cx="1370705" cy="475782"/>
        </a:xfrm>
        <a:custGeom>
          <a:avLst/>
          <a:gdLst/>
          <a:ahLst/>
          <a:cxnLst/>
          <a:rect l="0" t="0" r="0" b="0"/>
          <a:pathLst>
            <a:path>
              <a:moveTo>
                <a:pt x="1370705" y="0"/>
              </a:moveTo>
              <a:lnTo>
                <a:pt x="1370705" y="237891"/>
              </a:lnTo>
              <a:lnTo>
                <a:pt x="0" y="237891"/>
              </a:lnTo>
              <a:lnTo>
                <a:pt x="0" y="4757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A4CD85-8F73-4D07-9C72-61C31659C065}">
      <dsp:nvSpPr>
        <dsp:cNvPr id="0" name=""/>
        <dsp:cNvSpPr/>
      </dsp:nvSpPr>
      <dsp:spPr>
        <a:xfrm>
          <a:off x="5212080" y="1133479"/>
          <a:ext cx="91440" cy="475782"/>
        </a:xfrm>
        <a:custGeom>
          <a:avLst/>
          <a:gdLst/>
          <a:ahLst/>
          <a:cxnLst/>
          <a:rect l="0" t="0" r="0" b="0"/>
          <a:pathLst>
            <a:path>
              <a:moveTo>
                <a:pt x="45720" y="0"/>
              </a:moveTo>
              <a:lnTo>
                <a:pt x="45720" y="4757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46535D-352A-4EDF-99A7-3CB264836880}">
      <dsp:nvSpPr>
        <dsp:cNvPr id="0" name=""/>
        <dsp:cNvSpPr/>
      </dsp:nvSpPr>
      <dsp:spPr>
        <a:xfrm>
          <a:off x="4124985" y="665"/>
          <a:ext cx="2265629" cy="113281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t>FCI TWG</a:t>
          </a:r>
        </a:p>
        <a:p>
          <a:pPr marL="0" lvl="0" indent="0" algn="ctr" defTabSz="1155700">
            <a:lnSpc>
              <a:spcPct val="90000"/>
            </a:lnSpc>
            <a:spcBef>
              <a:spcPct val="0"/>
            </a:spcBef>
            <a:spcAft>
              <a:spcPct val="35000"/>
            </a:spcAft>
            <a:buNone/>
          </a:pPr>
          <a:r>
            <a:rPr lang="en-US" sz="2600" kern="1200" dirty="0"/>
            <a:t>Church Forum </a:t>
          </a:r>
        </a:p>
      </dsp:txBody>
      <dsp:txXfrm>
        <a:off x="4124985" y="665"/>
        <a:ext cx="2265629" cy="1132814"/>
      </dsp:txXfrm>
    </dsp:sp>
    <dsp:sp modelId="{A0C20336-AA7B-4FC0-8F08-B44A093E762B}">
      <dsp:nvSpPr>
        <dsp:cNvPr id="0" name=""/>
        <dsp:cNvSpPr/>
      </dsp:nvSpPr>
      <dsp:spPr>
        <a:xfrm>
          <a:off x="4124985" y="1609261"/>
          <a:ext cx="2265629" cy="1132814"/>
        </a:xfrm>
        <a:prstGeom prst="rect">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National FCI Program Manager </a:t>
          </a:r>
        </a:p>
      </dsp:txBody>
      <dsp:txXfrm>
        <a:off x="4124985" y="1609261"/>
        <a:ext cx="2265629" cy="1132814"/>
      </dsp:txXfrm>
    </dsp:sp>
    <dsp:sp modelId="{140860F2-CAB6-41B4-AB57-F468369A817E}">
      <dsp:nvSpPr>
        <dsp:cNvPr id="0" name=""/>
        <dsp:cNvSpPr/>
      </dsp:nvSpPr>
      <dsp:spPr>
        <a:xfrm>
          <a:off x="2754279" y="3217858"/>
          <a:ext cx="2265629" cy="1132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IP and Sub FCI Teams </a:t>
          </a:r>
        </a:p>
      </dsp:txBody>
      <dsp:txXfrm>
        <a:off x="2754279" y="3217858"/>
        <a:ext cx="2265629" cy="1132814"/>
      </dsp:txXfrm>
    </dsp:sp>
    <dsp:sp modelId="{BE3FEA12-F0B8-4ECB-B887-ECA6668DB70D}">
      <dsp:nvSpPr>
        <dsp:cNvPr id="0" name=""/>
        <dsp:cNvSpPr/>
      </dsp:nvSpPr>
      <dsp:spPr>
        <a:xfrm>
          <a:off x="5495691" y="3217858"/>
          <a:ext cx="2265629" cy="1132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Faith Leader &amp; Community Caregivers</a:t>
          </a:r>
        </a:p>
      </dsp:txBody>
      <dsp:txXfrm>
        <a:off x="5495691" y="3217858"/>
        <a:ext cx="2265629" cy="11328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AFD03-7B9A-4ADF-80CF-0A496AF477E4}" type="datetimeFigureOut">
              <a:rPr lang="en-US" smtClean="0"/>
              <a:t>7/14/2020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FFB62-0840-4826-B168-3B11452A153F}" type="slidenum">
              <a:rPr lang="en-US" smtClean="0"/>
              <a:t>‹#›</a:t>
            </a:fld>
            <a:endParaRPr lang="en-US" dirty="0"/>
          </a:p>
        </p:txBody>
      </p:sp>
    </p:spTree>
    <p:extLst>
      <p:ext uri="{BB962C8B-B14F-4D97-AF65-F5344CB8AC3E}">
        <p14:creationId xmlns:p14="http://schemas.microsoft.com/office/powerpoint/2010/main" val="668802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9630AB73-73AB-4E79-BBCF-82E62BE49D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a:extLst>
              <a:ext uri="{FF2B5EF4-FFF2-40B4-BE49-F238E27FC236}">
                <a16:creationId xmlns:a16="http://schemas.microsoft.com/office/drawing/2014/main" id="{FEFB0B87-13BE-4B34-A883-1FDC2D0A59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dirty="0"/>
              <a:t>Thank you for joining today.</a:t>
            </a:r>
          </a:p>
        </p:txBody>
      </p:sp>
      <p:sp>
        <p:nvSpPr>
          <p:cNvPr id="215044" name="Slide Number Placeholder 3">
            <a:extLst>
              <a:ext uri="{FF2B5EF4-FFF2-40B4-BE49-F238E27FC236}">
                <a16:creationId xmlns:a16="http://schemas.microsoft.com/office/drawing/2014/main" id="{EA5E4D56-DAC9-4D82-9B7B-8CF2208458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B257607-2024-4B3D-A60D-E9855151F2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a:t>
            </a:r>
            <a:r>
              <a:rPr lang="en-US" dirty="0" err="1"/>
              <a:t>Carers</a:t>
            </a:r>
            <a:r>
              <a:rPr lang="en-US" dirty="0"/>
              <a:t> are trained on counselling practices and methods to encourage congregants who have reactive tests to link to treatment, and those with non-reactive tests to link to prevention services. Partners support each other for difficult-to-link clients with reactive tests and use the FCI Community </a:t>
            </a:r>
            <a:r>
              <a:rPr lang="en-US" dirty="0" err="1"/>
              <a:t>Carer</a:t>
            </a:r>
            <a:r>
              <a:rPr lang="en-US" dirty="0"/>
              <a:t> tools and Referral Tool to estimate linkage. PSI’s national 1212 hotline is also being used as a hotline for testing and linkage for those who want anonymous support. </a:t>
            </a:r>
          </a:p>
        </p:txBody>
      </p:sp>
      <p:sp>
        <p:nvSpPr>
          <p:cNvPr id="4" name="Slide Number Placeholder 3"/>
          <p:cNvSpPr>
            <a:spLocks noGrp="1"/>
          </p:cNvSpPr>
          <p:nvPr>
            <p:ph type="sldNum" sz="quarter" idx="5"/>
          </p:nvPr>
        </p:nvSpPr>
        <p:spPr/>
        <p:txBody>
          <a:bodyPr/>
          <a:lstStyle/>
          <a:p>
            <a:fld id="{130FFB62-0840-4826-B168-3B11452A153F}" type="slidenum">
              <a:rPr lang="en-US" smtClean="0"/>
              <a:t>3</a:t>
            </a:fld>
            <a:endParaRPr lang="en-US" dirty="0"/>
          </a:p>
        </p:txBody>
      </p:sp>
    </p:spTree>
    <p:extLst>
      <p:ext uri="{BB962C8B-B14F-4D97-AF65-F5344CB8AC3E}">
        <p14:creationId xmlns:p14="http://schemas.microsoft.com/office/powerpoint/2010/main" val="335654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FCI priority 1 activities were paused in March during the national lockdown, in order to limit exposure to Faith Leaders, Community </a:t>
            </a:r>
            <a:r>
              <a:rPr lang="en-US" sz="1200" dirty="0" err="1"/>
              <a:t>Carers</a:t>
            </a:r>
            <a:r>
              <a:rPr lang="en-US" sz="1200" dirty="0"/>
              <a:t> and congregants. In response, several program modifications were made:</a:t>
            </a:r>
          </a:p>
        </p:txBody>
      </p:sp>
      <p:sp>
        <p:nvSpPr>
          <p:cNvPr id="4" name="Slide Number Placeholder 3"/>
          <p:cNvSpPr>
            <a:spLocks noGrp="1"/>
          </p:cNvSpPr>
          <p:nvPr>
            <p:ph type="sldNum" sz="quarter" idx="5"/>
          </p:nvPr>
        </p:nvSpPr>
        <p:spPr/>
        <p:txBody>
          <a:bodyPr/>
          <a:lstStyle/>
          <a:p>
            <a:fld id="{130FFB62-0840-4826-B168-3B11452A153F}" type="slidenum">
              <a:rPr lang="en-US" smtClean="0"/>
              <a:t>7</a:t>
            </a:fld>
            <a:endParaRPr lang="en-US" dirty="0"/>
          </a:p>
        </p:txBody>
      </p:sp>
    </p:spTree>
    <p:extLst>
      <p:ext uri="{BB962C8B-B14F-4D97-AF65-F5344CB8AC3E}">
        <p14:creationId xmlns:p14="http://schemas.microsoft.com/office/powerpoint/2010/main" val="3329253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BB05-F1ED-48C3-BE16-8A4A3D9D60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49B127-4B08-440B-89FE-6F7B6165EF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067137-B955-47EA-BBC9-43B36360FD9C}"/>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5" name="Footer Placeholder 4">
            <a:extLst>
              <a:ext uri="{FF2B5EF4-FFF2-40B4-BE49-F238E27FC236}">
                <a16:creationId xmlns:a16="http://schemas.microsoft.com/office/drawing/2014/main" id="{119E2CE3-8186-48AA-BEDC-9552E995DB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C47CFE-E20D-49C1-A778-378B9C44E612}"/>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361156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D03D-54E1-46B2-82F7-13BDDA1775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BC44E6-CC3E-4369-9B66-C8DD25F57F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738EC-1810-4C7B-8E9D-9CF864D760C1}"/>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5" name="Footer Placeholder 4">
            <a:extLst>
              <a:ext uri="{FF2B5EF4-FFF2-40B4-BE49-F238E27FC236}">
                <a16:creationId xmlns:a16="http://schemas.microsoft.com/office/drawing/2014/main" id="{C67220E3-823E-4D9A-BF8C-090C5B7C73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C5222B-5739-423C-AA00-DAB598F11A4F}"/>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54427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6BC2A2-1C04-414F-BDEF-D7D93955E5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DDC177-A727-40AA-A6D0-4E37A5927C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A5354-12E5-4943-AF1E-083A3DD89935}"/>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5" name="Footer Placeholder 4">
            <a:extLst>
              <a:ext uri="{FF2B5EF4-FFF2-40B4-BE49-F238E27FC236}">
                <a16:creationId xmlns:a16="http://schemas.microsoft.com/office/drawing/2014/main" id="{2EA5F65F-50BD-4CB2-A8C4-77B098A0A1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060B7B-601E-44CC-95C5-E2109A43951B}"/>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255616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Optio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02156F-D96B-482B-9DA9-D487683F5AEE}"/>
              </a:ext>
            </a:extLst>
          </p:cNvPr>
          <p:cNvSpPr>
            <a:spLocks noChangeArrowheads="1"/>
          </p:cNvSpPr>
          <p:nvPr userDrawn="1"/>
        </p:nvSpPr>
        <p:spPr bwMode="auto">
          <a:xfrm>
            <a:off x="0" y="0"/>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dirty="0">
              <a:solidFill>
                <a:srgbClr val="FFFFFF"/>
              </a:solidFill>
            </a:endParaRPr>
          </a:p>
        </p:txBody>
      </p:sp>
      <p:sp>
        <p:nvSpPr>
          <p:cNvPr id="5" name="Rectangle 4">
            <a:extLst>
              <a:ext uri="{FF2B5EF4-FFF2-40B4-BE49-F238E27FC236}">
                <a16:creationId xmlns:a16="http://schemas.microsoft.com/office/drawing/2014/main" id="{587F2CDE-C39D-43BA-8E13-FC1D54578E94}"/>
              </a:ext>
            </a:extLst>
          </p:cNvPr>
          <p:cNvSpPr/>
          <p:nvPr userDrawn="1"/>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0B2A6E32-7B08-4BC5-A6D1-B282F27860CA}"/>
              </a:ext>
            </a:extLst>
          </p:cNvPr>
          <p:cNvSpPr/>
          <p:nvPr userDrawn="1"/>
        </p:nvSpPr>
        <p:spPr>
          <a:xfrm>
            <a:off x="6841583" y="-19049"/>
            <a:ext cx="5350420" cy="6877050"/>
          </a:xfrm>
          <a:prstGeom prst="rect">
            <a:avLst/>
          </a:prstGeom>
          <a:blipFill dpi="0" rotWithShape="1">
            <a:blip r:embed="rId4">
              <a:alphaModFix amt="60000"/>
            </a:blip>
            <a:srcRect/>
            <a:stretch>
              <a:fillRect l="5" t="-12466" r="-68107"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7" name="Group 6">
            <a:extLst>
              <a:ext uri="{FF2B5EF4-FFF2-40B4-BE49-F238E27FC236}">
                <a16:creationId xmlns:a16="http://schemas.microsoft.com/office/drawing/2014/main" id="{91EBABED-B6A3-4BF1-BBDE-BCB488CC0CAA}"/>
              </a:ext>
            </a:extLst>
          </p:cNvPr>
          <p:cNvGrpSpPr>
            <a:grpSpLocks/>
          </p:cNvGrpSpPr>
          <p:nvPr userDrawn="1"/>
        </p:nvGrpSpPr>
        <p:grpSpPr bwMode="auto">
          <a:xfrm>
            <a:off x="347663" y="5969000"/>
            <a:ext cx="11496675" cy="755650"/>
            <a:chOff x="260773" y="5969453"/>
            <a:chExt cx="8622455" cy="755480"/>
          </a:xfrm>
        </p:grpSpPr>
        <p:pic>
          <p:nvPicPr>
            <p:cNvPr id="8" name="Picture 7">
              <a:extLst>
                <a:ext uri="{FF2B5EF4-FFF2-40B4-BE49-F238E27FC236}">
                  <a16:creationId xmlns:a16="http://schemas.microsoft.com/office/drawing/2014/main" id="{7CDB0FA6-4A12-4F28-B640-904B0496FBB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60773" y="5969453"/>
              <a:ext cx="8622455" cy="52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DD919FE-4ACF-45DB-BF20-8202A51AEE4E}"/>
                </a:ext>
              </a:extLst>
            </p:cNvPr>
            <p:cNvSpPr txBox="1">
              <a:spLocks noChangeArrowheads="1"/>
            </p:cNvSpPr>
            <p:nvPr userDrawn="1"/>
          </p:nvSpPr>
          <p:spPr bwMode="auto">
            <a:xfrm>
              <a:off x="4120756" y="6417027"/>
              <a:ext cx="902488" cy="307906"/>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400" b="1" dirty="0">
                  <a:solidFill>
                    <a:schemeClr val="bg1"/>
                  </a:solidFill>
                  <a:ea typeface="+mn-ea"/>
                </a:rPr>
                <a:t>#PEPFAR15</a:t>
              </a:r>
            </a:p>
          </p:txBody>
        </p:sp>
      </p:grpSp>
      <p:pic>
        <p:nvPicPr>
          <p:cNvPr id="10" name="Picture 9">
            <a:extLst>
              <a:ext uri="{FF2B5EF4-FFF2-40B4-BE49-F238E27FC236}">
                <a16:creationId xmlns:a16="http://schemas.microsoft.com/office/drawing/2014/main" id="{535CF083-060F-4ABD-BC79-AEBD78B11E5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973513" y="776288"/>
            <a:ext cx="42481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p:cNvSpPr>
            <a:spLocks noGrp="1"/>
          </p:cNvSpPr>
          <p:nvPr>
            <p:ph type="body" sz="quarter" idx="10"/>
          </p:nvPr>
        </p:nvSpPr>
        <p:spPr>
          <a:xfrm>
            <a:off x="288760" y="4195510"/>
            <a:ext cx="11598440" cy="374461"/>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17" name="Title 16"/>
          <p:cNvSpPr>
            <a:spLocks noGrp="1"/>
          </p:cNvSpPr>
          <p:nvPr>
            <p:ph type="title"/>
          </p:nvPr>
        </p:nvSpPr>
        <p:spPr>
          <a:xfrm>
            <a:off x="288762" y="2570744"/>
            <a:ext cx="11598441" cy="1573072"/>
          </a:xfrm>
          <a:prstGeom prst="rect">
            <a:avLst/>
          </a:prstGeom>
        </p:spPr>
        <p:txBody>
          <a:bodyPr anchor="ctr" anchorCtr="0">
            <a:noAutofit/>
          </a:bodyPr>
          <a:lstStyle>
            <a:lvl1pPr algn="ctr">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3038822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Blue Header">
    <p:spTree>
      <p:nvGrpSpPr>
        <p:cNvPr id="1" name=""/>
        <p:cNvGrpSpPr/>
        <p:nvPr/>
      </p:nvGrpSpPr>
      <p:grpSpPr>
        <a:xfrm>
          <a:off x="0" y="0"/>
          <a:ext cx="0" cy="0"/>
          <a:chOff x="0" y="0"/>
          <a:chExt cx="0" cy="0"/>
        </a:xfrm>
      </p:grpSpPr>
      <p:sp>
        <p:nvSpPr>
          <p:cNvPr id="8" name="Rectangle 7"/>
          <p:cNvSpPr/>
          <p:nvPr/>
        </p:nvSpPr>
        <p:spPr>
          <a:xfrm>
            <a:off x="1"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9" name="Text Placeholder 9"/>
          <p:cNvSpPr>
            <a:spLocks noGrp="1"/>
          </p:cNvSpPr>
          <p:nvPr>
            <p:ph type="body" sz="quarter" idx="13"/>
          </p:nvPr>
        </p:nvSpPr>
        <p:spPr>
          <a:xfrm>
            <a:off x="230020" y="203817"/>
            <a:ext cx="11690842" cy="456949"/>
          </a:xfrm>
          <a:prstGeom prst="rect">
            <a:avLst/>
          </a:prstGeom>
        </p:spPr>
        <p:txBody>
          <a:bodyPr lIns="0" tIns="0" rIns="0" bIns="0">
            <a:normAutofit/>
          </a:bodyPr>
          <a:lstStyle>
            <a:lvl1pPr marL="0" indent="0">
              <a:buFontTx/>
              <a:buNone/>
              <a:defRPr sz="3200">
                <a:solidFill>
                  <a:schemeClr val="bg1"/>
                </a:solidFill>
                <a:latin typeface="+mn-lt"/>
                <a:cs typeface="Arial" panose="020B0604020202020204" pitchFamily="34" charset="0"/>
              </a:defRPr>
            </a:lvl1pPr>
          </a:lstStyle>
          <a:p>
            <a:pPr lvl="0"/>
            <a:r>
              <a:rPr lang="en-US" dirty="0"/>
              <a:t>Click to edit Master text styles</a:t>
            </a:r>
          </a:p>
        </p:txBody>
      </p:sp>
      <p:sp>
        <p:nvSpPr>
          <p:cNvPr id="12" name="Text Placeholder 13"/>
          <p:cNvSpPr>
            <a:spLocks noGrp="1"/>
          </p:cNvSpPr>
          <p:nvPr>
            <p:ph type="body" sz="quarter" idx="14"/>
          </p:nvPr>
        </p:nvSpPr>
        <p:spPr>
          <a:xfrm>
            <a:off x="267535" y="958048"/>
            <a:ext cx="11614150" cy="1918474"/>
          </a:xfrm>
          <a:prstGeom prst="rect">
            <a:avLst/>
          </a:prstGeom>
        </p:spPr>
        <p:txBody>
          <a:bodyPr lIns="0" tIns="0" rIns="0" bIns="0">
            <a:spAutoFit/>
          </a:bodyPr>
          <a:lstStyle>
            <a:lvl1pPr marL="0" indent="0">
              <a:buNone/>
              <a:defRPr sz="2400">
                <a:solidFill>
                  <a:schemeClr val="tx1"/>
                </a:solidFill>
                <a:latin typeface="+mn-lt"/>
              </a:defRPr>
            </a:lvl1pPr>
            <a:lvl2pPr marL="336550" indent="-160338">
              <a:defRPr sz="2400">
                <a:solidFill>
                  <a:schemeClr val="tx1"/>
                </a:solidFill>
                <a:latin typeface="+mn-lt"/>
              </a:defRPr>
            </a:lvl2pPr>
            <a:lvl3pPr marL="577850" indent="-241300">
              <a:buFont typeface="Segoe UI" panose="020B0502040204020203" pitchFamily="34" charset="0"/>
              <a:buChar char="–"/>
              <a:defRPr sz="2400">
                <a:solidFill>
                  <a:schemeClr val="tx1"/>
                </a:solidFill>
                <a:latin typeface="+mn-lt"/>
              </a:defRPr>
            </a:lvl3pPr>
            <a:lvl4pPr marL="801688" indent="-176213">
              <a:buFont typeface="Wingdings" panose="05000000000000000000" pitchFamily="2" charset="2"/>
              <a:buChar char="§"/>
              <a:defRPr sz="2400">
                <a:solidFill>
                  <a:schemeClr val="tx1"/>
                </a:solidFill>
                <a:latin typeface="+mn-lt"/>
              </a:defRPr>
            </a:lvl4pPr>
            <a:lvl5pPr marL="1027113" indent="-225425">
              <a:buFont typeface="Century Gothic" panose="020B0502020202020204" pitchFamily="34" charset="0"/>
              <a:buChar char="○"/>
              <a:defRPr sz="2400">
                <a:solidFill>
                  <a:schemeClr val="tx1"/>
                </a:solidFill>
                <a:latin typeface="+mn-lt"/>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p:cNvSpPr/>
          <p:nvPr userDrawn="1"/>
        </p:nvSpPr>
        <p:spPr>
          <a:xfrm>
            <a:off x="10865060" y="6403572"/>
            <a:ext cx="372315" cy="276999"/>
          </a:xfrm>
          <a:prstGeom prst="rect">
            <a:avLst/>
          </a:prstGeom>
        </p:spPr>
        <p:txBody>
          <a:bodyPr wrap="none">
            <a:spAutoFit/>
          </a:bodyPr>
          <a:lstStyle/>
          <a:p>
            <a:fld id="{EA770F2E-19D4-4CC4-B74B-634446E4E520}" type="slidenum">
              <a:rPr lang="en-US" sz="1200" smtClean="0">
                <a:solidFill>
                  <a:srgbClr val="898989"/>
                </a:solidFill>
                <a:latin typeface="+mn-lt"/>
                <a:cs typeface="Arial" panose="020B0604020202020204" pitchFamily="34" charset="0"/>
              </a:rPr>
              <a:pPr/>
              <a:t>‹#›</a:t>
            </a:fld>
            <a:endParaRPr lang="en-US" sz="1200" dirty="0">
              <a:solidFill>
                <a:srgbClr val="898989"/>
              </a:solidFill>
              <a:latin typeface="+mn-lt"/>
              <a:cs typeface="Arial" panose="020B0604020202020204" pitchFamily="34" charset="0"/>
            </a:endParaRPr>
          </a:p>
        </p:txBody>
      </p:sp>
      <p:sp>
        <p:nvSpPr>
          <p:cNvPr id="10" name="Date Placeholder 3"/>
          <p:cNvSpPr>
            <a:spLocks noGrp="1"/>
          </p:cNvSpPr>
          <p:nvPr>
            <p:ph type="dt" sz="half" idx="10"/>
          </p:nvPr>
        </p:nvSpPr>
        <p:spPr>
          <a:xfrm>
            <a:off x="838200" y="6356353"/>
            <a:ext cx="2743200" cy="365125"/>
          </a:xfrm>
        </p:spPr>
        <p:txBody>
          <a:bodyPr/>
          <a:lstStyle/>
          <a:p>
            <a:fld id="{5406EF81-9AF6-4468-BC8C-A36A8953C7BD}" type="datetimeFigureOut">
              <a:rPr lang="en-US" smtClean="0"/>
              <a:t>7/14/2020</a:t>
            </a:fld>
            <a:endParaRPr lang="en-US" dirty="0"/>
          </a:p>
        </p:txBody>
      </p:sp>
    </p:spTree>
    <p:extLst>
      <p:ext uri="{BB962C8B-B14F-4D97-AF65-F5344CB8AC3E}">
        <p14:creationId xmlns:p14="http://schemas.microsoft.com/office/powerpoint/2010/main" val="3395348746"/>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828800" y="3886200"/>
            <a:ext cx="8534401" cy="457200"/>
          </a:xfrm>
          <a:prstGeom prst="rect">
            <a:avLst/>
          </a:prstGeom>
        </p:spPr>
        <p:txBody>
          <a:bodyPr/>
          <a:lstStyle>
            <a:lvl1pPr marL="0" indent="0" algn="ctr">
              <a:buNone/>
              <a:defRPr sz="1125" b="1" baseline="0">
                <a:solidFill>
                  <a:schemeClr val="bg2"/>
                </a:solidFill>
                <a:effectLst/>
              </a:defRPr>
            </a:lvl1pPr>
            <a:lvl2pPr marL="257098" indent="0" algn="ctr">
              <a:buNone/>
              <a:defRPr>
                <a:solidFill>
                  <a:schemeClr val="tx1">
                    <a:tint val="75000"/>
                  </a:schemeClr>
                </a:solidFill>
              </a:defRPr>
            </a:lvl2pPr>
            <a:lvl3pPr marL="514196" indent="0" algn="ctr">
              <a:buNone/>
              <a:defRPr>
                <a:solidFill>
                  <a:schemeClr val="tx1">
                    <a:tint val="75000"/>
                  </a:schemeClr>
                </a:solidFill>
              </a:defRPr>
            </a:lvl3pPr>
            <a:lvl4pPr marL="771294" indent="0" algn="ctr">
              <a:buNone/>
              <a:defRPr>
                <a:solidFill>
                  <a:schemeClr val="tx1">
                    <a:tint val="75000"/>
                  </a:schemeClr>
                </a:solidFill>
              </a:defRPr>
            </a:lvl4pPr>
            <a:lvl5pPr marL="1028391" indent="0" algn="ctr">
              <a:buNone/>
              <a:defRPr>
                <a:solidFill>
                  <a:schemeClr val="tx1">
                    <a:tint val="75000"/>
                  </a:schemeClr>
                </a:solidFill>
              </a:defRPr>
            </a:lvl5pPr>
            <a:lvl6pPr marL="1285489" indent="0" algn="ctr">
              <a:buNone/>
              <a:defRPr>
                <a:solidFill>
                  <a:schemeClr val="tx1">
                    <a:tint val="75000"/>
                  </a:schemeClr>
                </a:solidFill>
              </a:defRPr>
            </a:lvl6pPr>
            <a:lvl7pPr marL="1542587" indent="0" algn="ctr">
              <a:buNone/>
              <a:defRPr>
                <a:solidFill>
                  <a:schemeClr val="tx1">
                    <a:tint val="75000"/>
                  </a:schemeClr>
                </a:solidFill>
              </a:defRPr>
            </a:lvl7pPr>
            <a:lvl8pPr marL="1799685" indent="0" algn="ctr">
              <a:buNone/>
              <a:defRPr>
                <a:solidFill>
                  <a:schemeClr val="tx1">
                    <a:tint val="75000"/>
                  </a:schemeClr>
                </a:solidFill>
              </a:defRPr>
            </a:lvl8pPr>
            <a:lvl9pPr marL="2056783"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828800" y="4267200"/>
            <a:ext cx="8534401" cy="1295400"/>
          </a:xfrm>
          <a:prstGeom prst="rect">
            <a:avLst/>
          </a:prstGeom>
        </p:spPr>
        <p:txBody>
          <a:bodyPr/>
          <a:lstStyle>
            <a:lvl1pPr algn="ctr">
              <a:lnSpc>
                <a:spcPts val="1125"/>
              </a:lnSpc>
              <a:buNone/>
              <a:defRPr sz="1013"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609601" y="1981200"/>
            <a:ext cx="10972801" cy="1676400"/>
          </a:xfrm>
          <a:prstGeom prst="rect">
            <a:avLst/>
          </a:prstGeom>
        </p:spPr>
        <p:txBody>
          <a:bodyPr/>
          <a:lstStyle>
            <a:lvl1pPr>
              <a:lnSpc>
                <a:spcPts val="1687"/>
              </a:lnSpc>
              <a:defRPr sz="1575" b="1" baseline="0">
                <a:solidFill>
                  <a:schemeClr val="tx1"/>
                </a:solidFill>
                <a:effectLst/>
              </a:defRPr>
            </a:lvl1pPr>
          </a:lstStyle>
          <a:p>
            <a:r>
              <a:rPr lang="en-US"/>
              <a:t>Click to edit Master title style</a:t>
            </a:r>
            <a:endParaRPr lang="en-US" dirty="0"/>
          </a:p>
        </p:txBody>
      </p:sp>
      <p:sp>
        <p:nvSpPr>
          <p:cNvPr id="6" name="Text Placeholder 5"/>
          <p:cNvSpPr>
            <a:spLocks noGrp="1"/>
          </p:cNvSpPr>
          <p:nvPr>
            <p:ph type="body" sz="quarter" idx="11"/>
          </p:nvPr>
        </p:nvSpPr>
        <p:spPr>
          <a:xfrm>
            <a:off x="3048000" y="6272784"/>
            <a:ext cx="6807200" cy="182880"/>
          </a:xfrm>
          <a:prstGeom prst="rect">
            <a:avLst/>
          </a:prstGeom>
        </p:spPr>
        <p:txBody>
          <a:bodyPr/>
          <a:lstStyle>
            <a:lvl1pPr>
              <a:buNone/>
              <a:defRPr sz="563" baseline="0">
                <a:solidFill>
                  <a:schemeClr val="accent1">
                    <a:lumMod val="50000"/>
                  </a:schemeClr>
                </a:solidFill>
              </a:defRPr>
            </a:lvl1pPr>
          </a:lstStyle>
          <a:p>
            <a:pPr lvl="0"/>
            <a:r>
              <a:rPr lang="en-US"/>
              <a:t>Click to edit Master text styles</a:t>
            </a:r>
          </a:p>
        </p:txBody>
      </p:sp>
      <p:sp>
        <p:nvSpPr>
          <p:cNvPr id="7" name="Text Placeholder 6"/>
          <p:cNvSpPr>
            <a:spLocks noGrp="1"/>
          </p:cNvSpPr>
          <p:nvPr>
            <p:ph type="body" sz="quarter" idx="12"/>
          </p:nvPr>
        </p:nvSpPr>
        <p:spPr>
          <a:xfrm>
            <a:off x="3048000" y="6464808"/>
            <a:ext cx="6807200" cy="228600"/>
          </a:xfrm>
          <a:prstGeom prst="rect">
            <a:avLst/>
          </a:prstGeom>
        </p:spPr>
        <p:txBody>
          <a:bodyPr/>
          <a:lstStyle>
            <a:lvl1pPr>
              <a:buNone/>
              <a:defRPr sz="563" baseline="0">
                <a:solidFill>
                  <a:schemeClr val="accent1">
                    <a:lumMod val="50000"/>
                  </a:schemeClr>
                </a:solidFill>
              </a:defRPr>
            </a:lvl1pPr>
          </a:lstStyle>
          <a:p>
            <a:pPr lvl="0"/>
            <a:r>
              <a:rPr lang="en-US"/>
              <a:t>Click to edit Master text styles</a:t>
            </a:r>
          </a:p>
        </p:txBody>
      </p:sp>
      <p:sp>
        <p:nvSpPr>
          <p:cNvPr id="8" name="Slide Number Placeholder 7"/>
          <p:cNvSpPr>
            <a:spLocks noGrp="1"/>
          </p:cNvSpPr>
          <p:nvPr>
            <p:ph type="sldNum" sz="quarter" idx="13"/>
          </p:nvPr>
        </p:nvSpPr>
        <p:spPr/>
        <p:txBody>
          <a:bodyPr/>
          <a:lstStyle>
            <a:lvl1pPr>
              <a:defRPr/>
            </a:lvl1pPr>
          </a:lstStyle>
          <a:p>
            <a:pPr>
              <a:defRPr/>
            </a:pPr>
            <a:fld id="{CFCDF0B9-6AB3-D745-B18B-DF60064022B9}" type="slidenum">
              <a:rPr lang="en-US" altLang="en-US"/>
              <a:pPr>
                <a:defRPr/>
              </a:pPr>
              <a:t>‹#›</a:t>
            </a:fld>
            <a:endParaRPr lang="en-US" altLang="en-US"/>
          </a:p>
        </p:txBody>
      </p:sp>
    </p:spTree>
    <p:extLst>
      <p:ext uri="{BB962C8B-B14F-4D97-AF65-F5344CB8AC3E}">
        <p14:creationId xmlns:p14="http://schemas.microsoft.com/office/powerpoint/2010/main" val="381994865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Blue Header">
    <p:spTree>
      <p:nvGrpSpPr>
        <p:cNvPr id="1" name=""/>
        <p:cNvGrpSpPr/>
        <p:nvPr/>
      </p:nvGrpSpPr>
      <p:grpSpPr>
        <a:xfrm>
          <a:off x="0" y="0"/>
          <a:ext cx="0" cy="0"/>
          <a:chOff x="0" y="0"/>
          <a:chExt cx="0" cy="0"/>
        </a:xfrm>
      </p:grpSpPr>
      <p:sp>
        <p:nvSpPr>
          <p:cNvPr id="8" name="Rectangle 7"/>
          <p:cNvSpPr/>
          <p:nvPr/>
        </p:nvSpPr>
        <p:spPr>
          <a:xfrm>
            <a:off x="1"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9" name="Text Placeholder 9"/>
          <p:cNvSpPr>
            <a:spLocks noGrp="1"/>
          </p:cNvSpPr>
          <p:nvPr>
            <p:ph type="body" sz="quarter" idx="13"/>
          </p:nvPr>
        </p:nvSpPr>
        <p:spPr>
          <a:xfrm>
            <a:off x="230020" y="203817"/>
            <a:ext cx="11690842" cy="456949"/>
          </a:xfrm>
          <a:prstGeom prst="rect">
            <a:avLst/>
          </a:prstGeom>
        </p:spPr>
        <p:txBody>
          <a:bodyPr lIns="0" tIns="0" rIns="0" bIns="0">
            <a:norm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5" y="6360622"/>
            <a:ext cx="1549161" cy="421178"/>
          </a:xfrm>
          <a:prstGeom prst="rect">
            <a:avLst/>
          </a:prstGeom>
        </p:spPr>
      </p:pic>
      <p:sp>
        <p:nvSpPr>
          <p:cNvPr id="4" name="Text Placeholder 3"/>
          <p:cNvSpPr>
            <a:spLocks noGrp="1"/>
          </p:cNvSpPr>
          <p:nvPr>
            <p:ph type="body" sz="quarter" idx="15"/>
          </p:nvPr>
        </p:nvSpPr>
        <p:spPr>
          <a:xfrm>
            <a:off x="1893135" y="6499276"/>
            <a:ext cx="9604861" cy="172328"/>
          </a:xfrm>
          <a:prstGeom prst="rect">
            <a:avLst/>
          </a:prstGeom>
        </p:spPr>
        <p:txBody>
          <a:bodyPr lIns="0" tIns="0" rIns="0" bIns="0">
            <a:normAutofit/>
          </a:bodyPr>
          <a:lstStyle>
            <a:lvl1pPr marL="0" indent="0">
              <a:buFontTx/>
              <a:buNone/>
              <a:defRPr sz="800">
                <a:solidFill>
                  <a:schemeClr val="tx1"/>
                </a:solidFill>
                <a:latin typeface="+mj-lt"/>
              </a:defRPr>
            </a:lvl1pPr>
          </a:lstStyle>
          <a:p>
            <a:pPr lvl="0"/>
            <a:r>
              <a:rPr lang="en-US"/>
              <a:t>Click to edit Master text styles</a:t>
            </a:r>
          </a:p>
        </p:txBody>
      </p:sp>
      <p:sp>
        <p:nvSpPr>
          <p:cNvPr id="11" name="Slide Number Placeholder 5"/>
          <p:cNvSpPr txBox="1">
            <a:spLocks/>
          </p:cNvSpPr>
          <p:nvPr/>
        </p:nvSpPr>
        <p:spPr>
          <a:xfrm>
            <a:off x="11421985" y="6398559"/>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dirty="0">
              <a:solidFill>
                <a:srgbClr val="16181A">
                  <a:lumMod val="25000"/>
                </a:srgbClr>
              </a:solidFill>
            </a:endParaRPr>
          </a:p>
        </p:txBody>
      </p:sp>
      <p:sp>
        <p:nvSpPr>
          <p:cNvPr id="12" name="Text Placeholder 13"/>
          <p:cNvSpPr>
            <a:spLocks noGrp="1"/>
          </p:cNvSpPr>
          <p:nvPr>
            <p:ph type="body" sz="quarter" idx="14"/>
          </p:nvPr>
        </p:nvSpPr>
        <p:spPr>
          <a:xfrm>
            <a:off x="267535" y="958048"/>
            <a:ext cx="11614150" cy="1918474"/>
          </a:xfrm>
          <a:prstGeom prst="rect">
            <a:avLst/>
          </a:prstGeom>
        </p:spPr>
        <p:txBody>
          <a:bodyPr lIns="0" tIns="0" rIns="0" bIns="0">
            <a:spAutoFit/>
          </a:bodyPr>
          <a:lstStyle>
            <a:lvl1pPr marL="0" indent="0">
              <a:buNone/>
              <a:defRPr sz="2400">
                <a:solidFill>
                  <a:schemeClr val="tx1"/>
                </a:solidFill>
              </a:defRPr>
            </a:lvl1pPr>
            <a:lvl2pPr marL="336550" indent="-160338">
              <a:defRPr sz="2400">
                <a:solidFill>
                  <a:schemeClr val="tx1"/>
                </a:solidFill>
              </a:defRPr>
            </a:lvl2pPr>
            <a:lvl3pPr marL="577850" indent="-241300">
              <a:buFont typeface="Segoe UI" panose="020B0502040204020203" pitchFamily="34" charset="0"/>
              <a:buChar char="–"/>
              <a:defRPr sz="2400">
                <a:solidFill>
                  <a:schemeClr val="tx1"/>
                </a:solidFill>
              </a:defRPr>
            </a:lvl3pPr>
            <a:lvl4pPr marL="801688" indent="-176213">
              <a:buFont typeface="Wingdings" panose="05000000000000000000" pitchFamily="2" charset="2"/>
              <a:buChar char="§"/>
              <a:defRPr sz="2400">
                <a:solidFill>
                  <a:schemeClr val="tx1"/>
                </a:solidFill>
              </a:defRPr>
            </a:lvl4pPr>
            <a:lvl5pPr marL="1027113" indent="-225425">
              <a:buFont typeface="Century Gothic" panose="020B0502020202020204" pitchFamily="34" charset="0"/>
              <a:buChar char="○"/>
              <a:defRPr sz="2400">
                <a:solidFill>
                  <a:schemeClr val="tx1"/>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6975076"/>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35F9-DBB8-454A-82D4-BC496B600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321E2B-F666-4193-9242-5C564303A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387FD0-BC54-4B61-A162-6F743B3D3457}"/>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5" name="Footer Placeholder 4">
            <a:extLst>
              <a:ext uri="{FF2B5EF4-FFF2-40B4-BE49-F238E27FC236}">
                <a16:creationId xmlns:a16="http://schemas.microsoft.com/office/drawing/2014/main" id="{F090D192-D2CD-4C4F-B662-E33DD4C68C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704B19-435C-4430-972F-D8619173729B}"/>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276420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38EF-E951-4E24-9F74-CD9CC9C2FF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3A439-E54A-4D8B-A1D3-F476586A3B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316669-8CCA-427D-BB30-82AD83DD477F}"/>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5" name="Footer Placeholder 4">
            <a:extLst>
              <a:ext uri="{FF2B5EF4-FFF2-40B4-BE49-F238E27FC236}">
                <a16:creationId xmlns:a16="http://schemas.microsoft.com/office/drawing/2014/main" id="{F7AA50BB-F6E6-40AB-9931-EC6BB10234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F0A4C7-EA54-4758-884B-89E49C8794E1}"/>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4259038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305CB-C568-49BD-8C60-F6D4062709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FACAB-A6C3-4E53-9C40-69B5FD3222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DF420D-19C0-4C67-86AB-C12FCAD5C6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9B33F0-063B-4CE0-9221-1AD28F8BF2BE}"/>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6" name="Footer Placeholder 5">
            <a:extLst>
              <a:ext uri="{FF2B5EF4-FFF2-40B4-BE49-F238E27FC236}">
                <a16:creationId xmlns:a16="http://schemas.microsoft.com/office/drawing/2014/main" id="{34AD9067-009F-422E-9D19-756DA00CBE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D113D2-A453-4CDE-BA1F-2813AB5ED589}"/>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418346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906E-B829-42E0-BE73-4513AFB3B3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E648C8-481D-4145-B97B-76F792DB9C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FF8516-D568-4D7D-91DF-6F80CC1DBB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80E71A-0B13-45B8-91AF-BBC9CE122C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0948E-8927-4D76-ACBA-4B76E28B2A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1659DB-8418-4251-B5FA-7AE7B8F9C15A}"/>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8" name="Footer Placeholder 7">
            <a:extLst>
              <a:ext uri="{FF2B5EF4-FFF2-40B4-BE49-F238E27FC236}">
                <a16:creationId xmlns:a16="http://schemas.microsoft.com/office/drawing/2014/main" id="{13554F75-B22B-4E44-B12D-3FCD649B498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940BD7A-C269-4517-98D0-EB8C5A0BEBF0}"/>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546061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7D08-81E0-467A-8542-9C51176676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502B22-4FAE-409C-A459-48300F55CA57}"/>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4" name="Footer Placeholder 3">
            <a:extLst>
              <a:ext uri="{FF2B5EF4-FFF2-40B4-BE49-F238E27FC236}">
                <a16:creationId xmlns:a16="http://schemas.microsoft.com/office/drawing/2014/main" id="{4CF612DC-3A70-435A-8779-C86C35ACB7E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7BBCAA3-031C-453F-B490-E7C171F770E7}"/>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2409462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76A88-AD59-44E7-8C91-21A827476543}"/>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3" name="Footer Placeholder 2">
            <a:extLst>
              <a:ext uri="{FF2B5EF4-FFF2-40B4-BE49-F238E27FC236}">
                <a16:creationId xmlns:a16="http://schemas.microsoft.com/office/drawing/2014/main" id="{CD11BD1E-CD86-433D-8BA8-CFEBA636908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B21D1BD-3B3F-4A73-A24D-E3FA77CFE4BE}"/>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1237670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E1D63-F4E8-4B91-85EE-A8679BA410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8D7AE4-EBA4-4696-A133-84ED2EC6DD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F6C012-2BC0-4DA7-A86B-243E1029B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83051-98DD-450D-94CB-62B375E34DF6}"/>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6" name="Footer Placeholder 5">
            <a:extLst>
              <a:ext uri="{FF2B5EF4-FFF2-40B4-BE49-F238E27FC236}">
                <a16:creationId xmlns:a16="http://schemas.microsoft.com/office/drawing/2014/main" id="{08D9DCF5-86CC-4475-A848-C3995E0763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9D7B00-3789-430A-A3A0-3B4557A2EC2E}"/>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3953955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8539-2A89-4B18-AD5E-CD88A2FBA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CE71C-BC93-4D02-9C31-B47DBEF803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6057CB6-8969-4616-8D7E-9F1F26A4A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C0219-4092-4ED1-B6C3-C11EB602B02E}"/>
              </a:ext>
            </a:extLst>
          </p:cNvPr>
          <p:cNvSpPr>
            <a:spLocks noGrp="1"/>
          </p:cNvSpPr>
          <p:nvPr>
            <p:ph type="dt" sz="half" idx="10"/>
          </p:nvPr>
        </p:nvSpPr>
        <p:spPr/>
        <p:txBody>
          <a:bodyPr/>
          <a:lstStyle/>
          <a:p>
            <a:fld id="{56CF4F45-9F96-4F19-BE6B-45101949F3EC}" type="datetimeFigureOut">
              <a:rPr lang="en-US" smtClean="0"/>
              <a:t>7/14/2020</a:t>
            </a:fld>
            <a:endParaRPr lang="en-US" dirty="0"/>
          </a:p>
        </p:txBody>
      </p:sp>
      <p:sp>
        <p:nvSpPr>
          <p:cNvPr id="6" name="Footer Placeholder 5">
            <a:extLst>
              <a:ext uri="{FF2B5EF4-FFF2-40B4-BE49-F238E27FC236}">
                <a16:creationId xmlns:a16="http://schemas.microsoft.com/office/drawing/2014/main" id="{385E9675-B1A1-4626-8263-AA8E5F0586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8EB9A8-4213-46BE-BEB4-E68D03B7629C}"/>
              </a:ext>
            </a:extLst>
          </p:cNvPr>
          <p:cNvSpPr>
            <a:spLocks noGrp="1"/>
          </p:cNvSpPr>
          <p:nvPr>
            <p:ph type="sldNum" sz="quarter" idx="12"/>
          </p:nvPr>
        </p:nvSpPr>
        <p:spPr/>
        <p:txBody>
          <a:bodyPr/>
          <a:lstStyle/>
          <a:p>
            <a:fld id="{D1732909-6932-4831-AB27-E8A0E9CC6434}" type="slidenum">
              <a:rPr lang="en-US" smtClean="0"/>
              <a:t>‹#›</a:t>
            </a:fld>
            <a:endParaRPr lang="en-US" dirty="0"/>
          </a:p>
        </p:txBody>
      </p:sp>
    </p:spTree>
    <p:extLst>
      <p:ext uri="{BB962C8B-B14F-4D97-AF65-F5344CB8AC3E}">
        <p14:creationId xmlns:p14="http://schemas.microsoft.com/office/powerpoint/2010/main" val="190148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E14D58-4DD5-45EA-8348-FACEA0ABB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1D1903-B63B-42BE-8596-D24BC425C6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F893A7-6871-4BBA-AA84-8206E5982A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F4F45-9F96-4F19-BE6B-45101949F3EC}" type="datetimeFigureOut">
              <a:rPr lang="en-US" smtClean="0"/>
              <a:t>7/14/2020</a:t>
            </a:fld>
            <a:endParaRPr lang="en-US" dirty="0"/>
          </a:p>
        </p:txBody>
      </p:sp>
      <p:sp>
        <p:nvSpPr>
          <p:cNvPr id="5" name="Footer Placeholder 4">
            <a:extLst>
              <a:ext uri="{FF2B5EF4-FFF2-40B4-BE49-F238E27FC236}">
                <a16:creationId xmlns:a16="http://schemas.microsoft.com/office/drawing/2014/main" id="{3BD3AE0A-ABA6-4AD3-885E-387944D910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47ACF5C-E235-424B-8AC6-4BD00D0680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32909-6932-4831-AB27-E8A0E9CC6434}" type="slidenum">
              <a:rPr lang="en-US" smtClean="0"/>
              <a:t>‹#›</a:t>
            </a:fld>
            <a:endParaRPr lang="en-US" dirty="0"/>
          </a:p>
        </p:txBody>
      </p:sp>
    </p:spTree>
    <p:extLst>
      <p:ext uri="{BB962C8B-B14F-4D97-AF65-F5344CB8AC3E}">
        <p14:creationId xmlns:p14="http://schemas.microsoft.com/office/powerpoint/2010/main" val="2275867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2">
            <a:extLst>
              <a:ext uri="{FF2B5EF4-FFF2-40B4-BE49-F238E27FC236}">
                <a16:creationId xmlns:a16="http://schemas.microsoft.com/office/drawing/2014/main" id="{CFFDE9EA-6102-42D0-A3BB-9B1A4B74504D}"/>
              </a:ext>
            </a:extLst>
          </p:cNvPr>
          <p:cNvSpPr>
            <a:spLocks noGrp="1"/>
          </p:cNvSpPr>
          <p:nvPr>
            <p:ph type="title"/>
          </p:nvPr>
        </p:nvSpPr>
        <p:spPr bwMode="auto">
          <a:xfrm>
            <a:off x="1746250" y="2633699"/>
            <a:ext cx="8699500" cy="1281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sz="3600" b="1" dirty="0">
                <a:latin typeface="Arial" panose="020B0604020202020204" pitchFamily="34" charset="0"/>
                <a:cs typeface="Arial" panose="020B0604020202020204" pitchFamily="34" charset="0"/>
              </a:rPr>
              <a:t>PEPFAR Eswatini FCI: </a:t>
            </a:r>
            <a:br>
              <a:rPr lang="en-US" altLang="en-US" sz="3600" b="1" dirty="0">
                <a:latin typeface="Arial" panose="020B0604020202020204" pitchFamily="34" charset="0"/>
                <a:cs typeface="Arial" panose="020B0604020202020204" pitchFamily="34" charset="0"/>
              </a:rPr>
            </a:br>
            <a:r>
              <a:rPr lang="en-US" altLang="en-US" sz="3600" b="1" dirty="0">
                <a:solidFill>
                  <a:srgbClr val="FFFFFF"/>
                </a:solidFill>
                <a:latin typeface="Arial" panose="020B0604020202020204" pitchFamily="34" charset="0"/>
                <a:ea typeface="MS PGothic" panose="020B0600070205080204" pitchFamily="34" charset="-128"/>
                <a:cs typeface="Arial" panose="020B0604020202020204" pitchFamily="34" charset="0"/>
              </a:rPr>
              <a:t>HIVST Kit Activities Update</a:t>
            </a:r>
            <a:br>
              <a:rPr lang="en-US" altLang="en-US" sz="3600" b="1" dirty="0">
                <a:solidFill>
                  <a:srgbClr val="FFFFFF"/>
                </a:solidFill>
                <a:latin typeface="Arial" panose="020B0604020202020204" pitchFamily="34" charset="0"/>
                <a:ea typeface="MS PGothic" panose="020B0600070205080204" pitchFamily="34" charset="-128"/>
                <a:cs typeface="Arial" panose="020B0604020202020204" pitchFamily="34" charset="0"/>
              </a:rPr>
            </a:br>
            <a:br>
              <a:rPr lang="en-US" altLang="en-US" sz="3600" b="1" dirty="0">
                <a:latin typeface="Arial" panose="020B0604020202020204" pitchFamily="34" charset="0"/>
                <a:cs typeface="Arial" panose="020B0604020202020204" pitchFamily="34" charset="0"/>
              </a:rPr>
            </a:br>
            <a:endParaRPr lang="en-US" altLang="en-US" sz="36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FD192C3-9796-4DC9-9B88-6E771731B67D}"/>
              </a:ext>
            </a:extLst>
          </p:cNvPr>
          <p:cNvSpPr/>
          <p:nvPr/>
        </p:nvSpPr>
        <p:spPr>
          <a:xfrm>
            <a:off x="3497263" y="3494088"/>
            <a:ext cx="5029200" cy="46037"/>
          </a:xfrm>
          <a:prstGeom prst="rect">
            <a:avLst/>
          </a:prstGeom>
          <a:solidFill>
            <a:srgbClr val="1758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4020" name="TextBox 1">
            <a:extLst>
              <a:ext uri="{FF2B5EF4-FFF2-40B4-BE49-F238E27FC236}">
                <a16:creationId xmlns:a16="http://schemas.microsoft.com/office/drawing/2014/main" id="{779E1470-DC49-4D9C-A832-B5A1FCE8DF12}"/>
              </a:ext>
            </a:extLst>
          </p:cNvPr>
          <p:cNvSpPr txBox="1">
            <a:spLocks noChangeArrowheads="1"/>
          </p:cNvSpPr>
          <p:nvPr/>
        </p:nvSpPr>
        <p:spPr bwMode="auto">
          <a:xfrm>
            <a:off x="5353895" y="3745548"/>
            <a:ext cx="20168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lang="en-US" altLang="en-US" sz="2400" dirty="0">
              <a:solidFill>
                <a:srgbClr val="FFFFFF"/>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US" altLang="en-US" sz="2400" dirty="0">
                <a:solidFill>
                  <a:srgbClr val="FFFFFF"/>
                </a:solidFill>
              </a:rPr>
              <a:t>July 15, 2020</a:t>
            </a:r>
            <a:endPar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88825" cy="6856215"/>
          </a:xfrm>
          <a:prstGeom prst="rect">
            <a:avLst/>
          </a:prstGeom>
        </p:spPr>
      </p:pic>
      <p:sp>
        <p:nvSpPr>
          <p:cNvPr id="4" name="Slide Number Placeholder 3"/>
          <p:cNvSpPr>
            <a:spLocks noGrp="1"/>
          </p:cNvSpPr>
          <p:nvPr>
            <p:ph type="sldNum" sz="quarter" idx="13"/>
          </p:nvPr>
        </p:nvSpPr>
        <p:spPr/>
        <p:txBody>
          <a:bodyPr/>
          <a:lstStyle/>
          <a:p>
            <a:fld id="{CCD2115B-AE3E-42BD-94AC-97FA3B558C46}" type="slidenum">
              <a:rPr lang="en-US" smtClean="0">
                <a:solidFill>
                  <a:prstClr val="black">
                    <a:tint val="75000"/>
                  </a:prstClr>
                </a:solidFill>
              </a:rPr>
              <a:pPr/>
              <a:t>10</a:t>
            </a:fld>
            <a:endParaRPr lang="en-US">
              <a:solidFill>
                <a:prstClr val="black">
                  <a:tint val="75000"/>
                </a:prstClr>
              </a:solidFill>
            </a:endParaRPr>
          </a:p>
        </p:txBody>
      </p:sp>
      <p:sp>
        <p:nvSpPr>
          <p:cNvPr id="10" name="AutoShape 2" descr="Image result for swaziland flag"/>
          <p:cNvSpPr>
            <a:spLocks noChangeAspect="1" noChangeArrowheads="1"/>
          </p:cNvSpPr>
          <p:nvPr/>
        </p:nvSpPr>
        <p:spPr bwMode="auto">
          <a:xfrm>
            <a:off x="1641841" y="749605"/>
            <a:ext cx="228540" cy="2285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prstTxWarp prst="textNoShape">
              <a:avLst/>
            </a:prstTxWarp>
          </a:bodyPr>
          <a:lstStyle/>
          <a:p>
            <a:endParaRPr lang="en-US" sz="1350"/>
          </a:p>
        </p:txBody>
      </p:sp>
      <p:sp>
        <p:nvSpPr>
          <p:cNvPr id="2" name="TextBox 1">
            <a:extLst>
              <a:ext uri="{FF2B5EF4-FFF2-40B4-BE49-F238E27FC236}">
                <a16:creationId xmlns:a16="http://schemas.microsoft.com/office/drawing/2014/main" id="{CDF279F6-D747-4664-B9DE-F5BB5299CB05}"/>
              </a:ext>
            </a:extLst>
          </p:cNvPr>
          <p:cNvSpPr txBox="1"/>
          <p:nvPr/>
        </p:nvSpPr>
        <p:spPr>
          <a:xfrm>
            <a:off x="3771314" y="978146"/>
            <a:ext cx="4839286" cy="1938992"/>
          </a:xfrm>
          <a:prstGeom prst="rect">
            <a:avLst/>
          </a:prstGeom>
          <a:noFill/>
        </p:spPr>
        <p:txBody>
          <a:bodyPr wrap="square" rtlCol="0">
            <a:spAutoFit/>
          </a:bodyPr>
          <a:lstStyle/>
          <a:p>
            <a:pPr algn="ctr"/>
            <a:r>
              <a:rPr lang="en-US" sz="4000" b="1" dirty="0">
                <a:solidFill>
                  <a:srgbClr val="FFC000"/>
                </a:solidFill>
                <a:latin typeface="Arial" panose="020B0604020202020204" pitchFamily="34" charset="0"/>
                <a:cs typeface="Arial" panose="020B0604020202020204" pitchFamily="34" charset="0"/>
              </a:rPr>
              <a:t>THANK YOU</a:t>
            </a:r>
          </a:p>
          <a:p>
            <a:pPr algn="ctr"/>
            <a:endParaRPr lang="en-US" sz="4000" b="1" dirty="0">
              <a:solidFill>
                <a:srgbClr val="FFC000"/>
              </a:solidFill>
              <a:latin typeface="Arial" panose="020B0604020202020204" pitchFamily="34" charset="0"/>
              <a:cs typeface="Arial" panose="020B0604020202020204" pitchFamily="34" charset="0"/>
            </a:endParaRPr>
          </a:p>
          <a:p>
            <a:pPr algn="ctr"/>
            <a:r>
              <a:rPr lang="en-US" sz="4000" b="1" dirty="0">
                <a:solidFill>
                  <a:srgbClr val="FFC000"/>
                </a:solidFill>
                <a:latin typeface="Arial" panose="020B0604020202020204" pitchFamily="34" charset="0"/>
                <a:cs typeface="Arial" panose="020B0604020202020204" pitchFamily="34" charset="0"/>
              </a:rPr>
              <a:t>SIYABONGA</a:t>
            </a:r>
            <a:endParaRPr lang="en-GB" sz="40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299312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4D26744-D21F-430F-8BB6-F3F95AF57D1D}"/>
              </a:ext>
            </a:extLst>
          </p:cNvPr>
          <p:cNvSpPr/>
          <p:nvPr/>
        </p:nvSpPr>
        <p:spPr>
          <a:xfrm>
            <a:off x="148518" y="108525"/>
            <a:ext cx="10134965"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r>
              <a:rPr lang="en-US" sz="2800" b="1" dirty="0">
                <a:latin typeface="Arial" panose="020B0604020202020204" pitchFamily="34" charset="0"/>
                <a:cs typeface="Arial" panose="020B0604020202020204" pitchFamily="34" charset="0"/>
              </a:rPr>
              <a:t>Eswatini FCI Overall Coordination Arrangement</a:t>
            </a:r>
          </a:p>
        </p:txBody>
      </p:sp>
      <p:grpSp>
        <p:nvGrpSpPr>
          <p:cNvPr id="24" name="Group 23">
            <a:extLst>
              <a:ext uri="{FF2B5EF4-FFF2-40B4-BE49-F238E27FC236}">
                <a16:creationId xmlns:a16="http://schemas.microsoft.com/office/drawing/2014/main" id="{B6A5095F-F7BE-4DB0-A56D-1278B1DDA1F3}"/>
              </a:ext>
            </a:extLst>
          </p:cNvPr>
          <p:cNvGrpSpPr/>
          <p:nvPr/>
        </p:nvGrpSpPr>
        <p:grpSpPr>
          <a:xfrm>
            <a:off x="3196518" y="7219949"/>
            <a:ext cx="5322233" cy="734785"/>
            <a:chOff x="3076775" y="3061606"/>
            <a:chExt cx="5322233" cy="734785"/>
          </a:xfrm>
        </p:grpSpPr>
        <p:sp>
          <p:nvSpPr>
            <p:cNvPr id="12" name="Freeform: Shape 11">
              <a:extLst>
                <a:ext uri="{FF2B5EF4-FFF2-40B4-BE49-F238E27FC236}">
                  <a16:creationId xmlns:a16="http://schemas.microsoft.com/office/drawing/2014/main" id="{90E4A9C9-3A64-4DE8-A2B4-A4FA4A5C3C5B}"/>
                </a:ext>
              </a:extLst>
            </p:cNvPr>
            <p:cNvSpPr/>
            <p:nvPr/>
          </p:nvSpPr>
          <p:spPr>
            <a:xfrm>
              <a:off x="3444168" y="3135085"/>
              <a:ext cx="4954840" cy="587828"/>
            </a:xfrm>
            <a:custGeom>
              <a:avLst/>
              <a:gdLst>
                <a:gd name="connsiteX0" fmla="*/ 0 w 4954840"/>
                <a:gd name="connsiteY0" fmla="*/ 0 h 587828"/>
                <a:gd name="connsiteX1" fmla="*/ 4954840 w 4954840"/>
                <a:gd name="connsiteY1" fmla="*/ 0 h 587828"/>
                <a:gd name="connsiteX2" fmla="*/ 4954840 w 4954840"/>
                <a:gd name="connsiteY2" fmla="*/ 587828 h 587828"/>
                <a:gd name="connsiteX3" fmla="*/ 0 w 4954840"/>
                <a:gd name="connsiteY3" fmla="*/ 587828 h 587828"/>
                <a:gd name="connsiteX4" fmla="*/ 0 w 4954840"/>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840" h="587828">
                  <a:moveTo>
                    <a:pt x="0" y="0"/>
                  </a:moveTo>
                  <a:lnTo>
                    <a:pt x="4954840" y="0"/>
                  </a:lnTo>
                  <a:lnTo>
                    <a:pt x="4954840"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COVID-19 Adaptations</a:t>
              </a:r>
            </a:p>
          </p:txBody>
        </p:sp>
        <p:sp>
          <p:nvSpPr>
            <p:cNvPr id="13" name="Oval 12">
              <a:extLst>
                <a:ext uri="{FF2B5EF4-FFF2-40B4-BE49-F238E27FC236}">
                  <a16:creationId xmlns:a16="http://schemas.microsoft.com/office/drawing/2014/main" id="{5176AB0C-FCA0-45DC-BC39-2A1C51897251}"/>
                </a:ext>
              </a:extLst>
            </p:cNvPr>
            <p:cNvSpPr/>
            <p:nvPr/>
          </p:nvSpPr>
          <p:spPr>
            <a:xfrm>
              <a:off x="3076775" y="3061606"/>
              <a:ext cx="734785" cy="73478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TextBox 19">
              <a:extLst>
                <a:ext uri="{FF2B5EF4-FFF2-40B4-BE49-F238E27FC236}">
                  <a16:creationId xmlns:a16="http://schemas.microsoft.com/office/drawing/2014/main" id="{56E5C915-6E32-4DA1-B122-D5C79DA69845}"/>
                </a:ext>
              </a:extLst>
            </p:cNvPr>
            <p:cNvSpPr txBox="1"/>
            <p:nvPr/>
          </p:nvSpPr>
          <p:spPr>
            <a:xfrm>
              <a:off x="3230491" y="3135084"/>
              <a:ext cx="367393" cy="584775"/>
            </a:xfrm>
            <a:prstGeom prst="rect">
              <a:avLst/>
            </a:prstGeom>
            <a:noFill/>
          </p:spPr>
          <p:txBody>
            <a:bodyPr wrap="square" rtlCol="0">
              <a:spAutoFit/>
            </a:bodyPr>
            <a:lstStyle/>
            <a:p>
              <a:r>
                <a:rPr lang="en-US" sz="3200" dirty="0">
                  <a:solidFill>
                    <a:schemeClr val="bg2">
                      <a:lumMod val="75000"/>
                    </a:schemeClr>
                  </a:solidFill>
                </a:rPr>
                <a:t>2</a:t>
              </a:r>
            </a:p>
          </p:txBody>
        </p:sp>
      </p:grpSp>
      <p:sp>
        <p:nvSpPr>
          <p:cNvPr id="14" name="Freeform: Shape 13">
            <a:extLst>
              <a:ext uri="{FF2B5EF4-FFF2-40B4-BE49-F238E27FC236}">
                <a16:creationId xmlns:a16="http://schemas.microsoft.com/office/drawing/2014/main" id="{0B908B19-3C15-4161-B338-4F7226D3B1F8}"/>
              </a:ext>
            </a:extLst>
          </p:cNvPr>
          <p:cNvSpPr/>
          <p:nvPr/>
        </p:nvSpPr>
        <p:spPr>
          <a:xfrm>
            <a:off x="3350235" y="8175171"/>
            <a:ext cx="5168515"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dirty="0"/>
              <a:t>Justice for Children</a:t>
            </a:r>
            <a:endParaRPr lang="en-US" sz="2900" kern="1200" dirty="0"/>
          </a:p>
        </p:txBody>
      </p:sp>
      <p:sp>
        <p:nvSpPr>
          <p:cNvPr id="15" name="Oval 14">
            <a:extLst>
              <a:ext uri="{FF2B5EF4-FFF2-40B4-BE49-F238E27FC236}">
                <a16:creationId xmlns:a16="http://schemas.microsoft.com/office/drawing/2014/main" id="{F9AA27BE-AD6B-459C-89E3-7EA0BABDE174}"/>
              </a:ext>
            </a:extLst>
          </p:cNvPr>
          <p:cNvSpPr/>
          <p:nvPr/>
        </p:nvSpPr>
        <p:spPr>
          <a:xfrm>
            <a:off x="2982842" y="8101692"/>
            <a:ext cx="734785" cy="73478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68E26084-146E-4536-9531-884608BBA40A}"/>
              </a:ext>
            </a:extLst>
          </p:cNvPr>
          <p:cNvSpPr txBox="1"/>
          <p:nvPr/>
        </p:nvSpPr>
        <p:spPr>
          <a:xfrm>
            <a:off x="3161610" y="8190837"/>
            <a:ext cx="367393" cy="584775"/>
          </a:xfrm>
          <a:prstGeom prst="rect">
            <a:avLst/>
          </a:prstGeom>
          <a:noFill/>
        </p:spPr>
        <p:txBody>
          <a:bodyPr wrap="square" rtlCol="0">
            <a:spAutoFit/>
          </a:bodyPr>
          <a:lstStyle/>
          <a:p>
            <a:r>
              <a:rPr lang="en-US" sz="3200" dirty="0">
                <a:solidFill>
                  <a:schemeClr val="bg2">
                    <a:lumMod val="75000"/>
                  </a:schemeClr>
                </a:solidFill>
              </a:rPr>
              <a:t>3</a:t>
            </a:r>
          </a:p>
        </p:txBody>
      </p:sp>
      <p:graphicFrame>
        <p:nvGraphicFramePr>
          <p:cNvPr id="16" name="Content Placeholder 3">
            <a:extLst>
              <a:ext uri="{FF2B5EF4-FFF2-40B4-BE49-F238E27FC236}">
                <a16:creationId xmlns:a16="http://schemas.microsoft.com/office/drawing/2014/main" id="{4273E57F-2514-4360-956C-A366CD96F88F}"/>
              </a:ext>
            </a:extLst>
          </p:cNvPr>
          <p:cNvGraphicFramePr>
            <a:graphicFrameLocks/>
          </p:cNvGraphicFramePr>
          <p:nvPr>
            <p:extLst>
              <p:ext uri="{D42A27DB-BD31-4B8C-83A1-F6EECF244321}">
                <p14:modId xmlns:p14="http://schemas.microsoft.com/office/powerpoint/2010/main" val="440359057"/>
              </p:ext>
            </p:extLst>
          </p:nvPr>
        </p:nvGraphicFramePr>
        <p:xfrm>
          <a:off x="-607325" y="222173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Right Brace 16">
            <a:extLst>
              <a:ext uri="{FF2B5EF4-FFF2-40B4-BE49-F238E27FC236}">
                <a16:creationId xmlns:a16="http://schemas.microsoft.com/office/drawing/2014/main" id="{891B050B-3DA2-4269-80F4-1C3A7627D0C8}"/>
              </a:ext>
            </a:extLst>
          </p:cNvPr>
          <p:cNvSpPr/>
          <p:nvPr/>
        </p:nvSpPr>
        <p:spPr>
          <a:xfrm>
            <a:off x="8679976" y="1943965"/>
            <a:ext cx="177421" cy="27079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Right Brace 17">
            <a:extLst>
              <a:ext uri="{FF2B5EF4-FFF2-40B4-BE49-F238E27FC236}">
                <a16:creationId xmlns:a16="http://schemas.microsoft.com/office/drawing/2014/main" id="{80A8B783-8B59-4B87-8FBE-7277C68AAAA9}"/>
              </a:ext>
            </a:extLst>
          </p:cNvPr>
          <p:cNvSpPr/>
          <p:nvPr/>
        </p:nvSpPr>
        <p:spPr>
          <a:xfrm>
            <a:off x="8709939" y="4973956"/>
            <a:ext cx="177421" cy="15945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Rectangle 1">
            <a:extLst>
              <a:ext uri="{FF2B5EF4-FFF2-40B4-BE49-F238E27FC236}">
                <a16:creationId xmlns:a16="http://schemas.microsoft.com/office/drawing/2014/main" id="{82FA795B-9211-404A-9650-CF6B9253A5AC}"/>
              </a:ext>
            </a:extLst>
          </p:cNvPr>
          <p:cNvSpPr/>
          <p:nvPr/>
        </p:nvSpPr>
        <p:spPr>
          <a:xfrm>
            <a:off x="9135756" y="3058139"/>
            <a:ext cx="1749197"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National Level</a:t>
            </a:r>
            <a:endParaRPr lang="en-GB"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799C8CF-DD17-45E4-B570-D278A4EC27B8}"/>
              </a:ext>
            </a:extLst>
          </p:cNvPr>
          <p:cNvSpPr txBox="1"/>
          <p:nvPr/>
        </p:nvSpPr>
        <p:spPr>
          <a:xfrm>
            <a:off x="9123858" y="5586547"/>
            <a:ext cx="258974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Implementation Level</a:t>
            </a:r>
            <a:endParaRPr lang="en-GB"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870E56A-B3AA-41FE-9CC3-DF64975FC2FC}"/>
              </a:ext>
            </a:extLst>
          </p:cNvPr>
          <p:cNvSpPr/>
          <p:nvPr/>
        </p:nvSpPr>
        <p:spPr>
          <a:xfrm>
            <a:off x="148518" y="873677"/>
            <a:ext cx="12043482"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FCI is lead by a TWG composed of nationally recognized faith leaders, </a:t>
            </a:r>
            <a:r>
              <a:rPr lang="en-US" b="1" dirty="0">
                <a:latin typeface="Arial" panose="020B0604020202020204" pitchFamily="34" charset="0"/>
                <a:cs typeface="Arial" panose="020B0604020202020204" pitchFamily="34" charset="0"/>
              </a:rPr>
              <a:t>PEPFAR, Ministry of Health and Implementing partners</a:t>
            </a:r>
            <a:r>
              <a:rPr lang="en-US" dirty="0">
                <a:latin typeface="Arial" panose="020B0604020202020204" pitchFamily="34" charset="0"/>
                <a:cs typeface="Arial" panose="020B0604020202020204" pitchFamily="34" charset="0"/>
              </a:rPr>
              <a:t>. The coordination and management of the FCI is lead by the </a:t>
            </a:r>
            <a:r>
              <a:rPr lang="en-US" b="1" dirty="0">
                <a:latin typeface="Arial" panose="020B0604020202020204" pitchFamily="34" charset="0"/>
                <a:cs typeface="Arial" panose="020B0604020202020204" pitchFamily="34" charset="0"/>
              </a:rPr>
              <a:t>National Church Forum on HIV/AIDS</a:t>
            </a:r>
            <a:r>
              <a:rPr lang="en-US" dirty="0">
                <a:latin typeface="Arial" panose="020B0604020202020204" pitchFamily="34" charset="0"/>
                <a:cs typeface="Arial" panose="020B0604020202020204" pitchFamily="34" charset="0"/>
              </a:rPr>
              <a:t>. Faith Leaders were identified and mobilized through the Church Forum and FCI TWG.</a:t>
            </a:r>
          </a:p>
        </p:txBody>
      </p:sp>
    </p:spTree>
    <p:extLst>
      <p:ext uri="{BB962C8B-B14F-4D97-AF65-F5344CB8AC3E}">
        <p14:creationId xmlns:p14="http://schemas.microsoft.com/office/powerpoint/2010/main" val="1120468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0F980387-C0A7-485B-ACA1-6C3DDD6F9FD0}"/>
              </a:ext>
            </a:extLst>
          </p:cNvPr>
          <p:cNvGrpSpPr/>
          <p:nvPr/>
        </p:nvGrpSpPr>
        <p:grpSpPr>
          <a:xfrm>
            <a:off x="5297360" y="10253293"/>
            <a:ext cx="1597283" cy="626962"/>
            <a:chOff x="2616658" y="5607869"/>
            <a:chExt cx="1318986" cy="445879"/>
          </a:xfrm>
        </p:grpSpPr>
        <p:sp>
          <p:nvSpPr>
            <p:cNvPr id="47" name="Freeform 8">
              <a:extLst>
                <a:ext uri="{FF2B5EF4-FFF2-40B4-BE49-F238E27FC236}">
                  <a16:creationId xmlns:a16="http://schemas.microsoft.com/office/drawing/2014/main" id="{2F528242-96C7-4A60-8706-263A2DF67F17}"/>
                </a:ext>
              </a:extLst>
            </p:cNvPr>
            <p:cNvSpPr>
              <a:spLocks/>
            </p:cNvSpPr>
            <p:nvPr/>
          </p:nvSpPr>
          <p:spPr bwMode="auto">
            <a:xfrm>
              <a:off x="2616658" y="5724283"/>
              <a:ext cx="1318986" cy="329465"/>
            </a:xfrm>
            <a:custGeom>
              <a:avLst/>
              <a:gdLst>
                <a:gd name="T0" fmla="*/ 0 w 1173"/>
                <a:gd name="T1" fmla="*/ 0 h 293"/>
                <a:gd name="T2" fmla="*/ 4 w 1173"/>
                <a:gd name="T3" fmla="*/ 0 h 293"/>
                <a:gd name="T4" fmla="*/ 16 w 1173"/>
                <a:gd name="T5" fmla="*/ 12 h 293"/>
                <a:gd name="T6" fmla="*/ 36 w 1173"/>
                <a:gd name="T7" fmla="*/ 23 h 293"/>
                <a:gd name="T8" fmla="*/ 65 w 1173"/>
                <a:gd name="T9" fmla="*/ 35 h 293"/>
                <a:gd name="T10" fmla="*/ 101 w 1173"/>
                <a:gd name="T11" fmla="*/ 45 h 293"/>
                <a:gd name="T12" fmla="*/ 144 w 1173"/>
                <a:gd name="T13" fmla="*/ 54 h 293"/>
                <a:gd name="T14" fmla="*/ 193 w 1173"/>
                <a:gd name="T15" fmla="*/ 63 h 293"/>
                <a:gd name="T16" fmla="*/ 247 w 1173"/>
                <a:gd name="T17" fmla="*/ 71 h 293"/>
                <a:gd name="T18" fmla="*/ 308 w 1173"/>
                <a:gd name="T19" fmla="*/ 77 h 293"/>
                <a:gd name="T20" fmla="*/ 372 w 1173"/>
                <a:gd name="T21" fmla="*/ 82 h 293"/>
                <a:gd name="T22" fmla="*/ 440 w 1173"/>
                <a:gd name="T23" fmla="*/ 86 h 293"/>
                <a:gd name="T24" fmla="*/ 512 w 1173"/>
                <a:gd name="T25" fmla="*/ 87 h 293"/>
                <a:gd name="T26" fmla="*/ 587 w 1173"/>
                <a:gd name="T27" fmla="*/ 89 h 293"/>
                <a:gd name="T28" fmla="*/ 661 w 1173"/>
                <a:gd name="T29" fmla="*/ 87 h 293"/>
                <a:gd name="T30" fmla="*/ 733 w 1173"/>
                <a:gd name="T31" fmla="*/ 86 h 293"/>
                <a:gd name="T32" fmla="*/ 801 w 1173"/>
                <a:gd name="T33" fmla="*/ 82 h 293"/>
                <a:gd name="T34" fmla="*/ 866 w 1173"/>
                <a:gd name="T35" fmla="*/ 77 h 293"/>
                <a:gd name="T36" fmla="*/ 926 w 1173"/>
                <a:gd name="T37" fmla="*/ 71 h 293"/>
                <a:gd name="T38" fmla="*/ 981 w 1173"/>
                <a:gd name="T39" fmla="*/ 63 h 293"/>
                <a:gd name="T40" fmla="*/ 1030 w 1173"/>
                <a:gd name="T41" fmla="*/ 54 h 293"/>
                <a:gd name="T42" fmla="*/ 1072 w 1173"/>
                <a:gd name="T43" fmla="*/ 45 h 293"/>
                <a:gd name="T44" fmla="*/ 1108 w 1173"/>
                <a:gd name="T45" fmla="*/ 35 h 293"/>
                <a:gd name="T46" fmla="*/ 1137 w 1173"/>
                <a:gd name="T47" fmla="*/ 23 h 293"/>
                <a:gd name="T48" fmla="*/ 1157 w 1173"/>
                <a:gd name="T49" fmla="*/ 12 h 293"/>
                <a:gd name="T50" fmla="*/ 1170 w 1173"/>
                <a:gd name="T51" fmla="*/ 0 h 293"/>
                <a:gd name="T52" fmla="*/ 1173 w 1173"/>
                <a:gd name="T53" fmla="*/ 0 h 293"/>
                <a:gd name="T54" fmla="*/ 1173 w 1173"/>
                <a:gd name="T55" fmla="*/ 193 h 293"/>
                <a:gd name="T56" fmla="*/ 1169 w 1173"/>
                <a:gd name="T57" fmla="*/ 206 h 293"/>
                <a:gd name="T58" fmla="*/ 1155 w 1173"/>
                <a:gd name="T59" fmla="*/ 217 h 293"/>
                <a:gd name="T60" fmla="*/ 1133 w 1173"/>
                <a:gd name="T61" fmla="*/ 229 h 293"/>
                <a:gd name="T62" fmla="*/ 1105 w 1173"/>
                <a:gd name="T63" fmla="*/ 240 h 293"/>
                <a:gd name="T64" fmla="*/ 1067 w 1173"/>
                <a:gd name="T65" fmla="*/ 249 h 293"/>
                <a:gd name="T66" fmla="*/ 1025 w 1173"/>
                <a:gd name="T67" fmla="*/ 260 h 293"/>
                <a:gd name="T68" fmla="*/ 976 w 1173"/>
                <a:gd name="T69" fmla="*/ 267 h 293"/>
                <a:gd name="T70" fmla="*/ 922 w 1173"/>
                <a:gd name="T71" fmla="*/ 275 h 293"/>
                <a:gd name="T72" fmla="*/ 863 w 1173"/>
                <a:gd name="T73" fmla="*/ 281 h 293"/>
                <a:gd name="T74" fmla="*/ 799 w 1173"/>
                <a:gd name="T75" fmla="*/ 285 h 293"/>
                <a:gd name="T76" fmla="*/ 731 w 1173"/>
                <a:gd name="T77" fmla="*/ 289 h 293"/>
                <a:gd name="T78" fmla="*/ 660 w 1173"/>
                <a:gd name="T79" fmla="*/ 292 h 293"/>
                <a:gd name="T80" fmla="*/ 588 w 1173"/>
                <a:gd name="T81" fmla="*/ 293 h 293"/>
                <a:gd name="T82" fmla="*/ 587 w 1173"/>
                <a:gd name="T83" fmla="*/ 293 h 293"/>
                <a:gd name="T84" fmla="*/ 513 w 1173"/>
                <a:gd name="T85" fmla="*/ 292 h 293"/>
                <a:gd name="T86" fmla="*/ 443 w 1173"/>
                <a:gd name="T87" fmla="*/ 289 h 293"/>
                <a:gd name="T88" fmla="*/ 374 w 1173"/>
                <a:gd name="T89" fmla="*/ 285 h 293"/>
                <a:gd name="T90" fmla="*/ 311 w 1173"/>
                <a:gd name="T91" fmla="*/ 281 h 293"/>
                <a:gd name="T92" fmla="*/ 252 w 1173"/>
                <a:gd name="T93" fmla="*/ 275 h 293"/>
                <a:gd name="T94" fmla="*/ 197 w 1173"/>
                <a:gd name="T95" fmla="*/ 267 h 293"/>
                <a:gd name="T96" fmla="*/ 148 w 1173"/>
                <a:gd name="T97" fmla="*/ 260 h 293"/>
                <a:gd name="T98" fmla="*/ 106 w 1173"/>
                <a:gd name="T99" fmla="*/ 249 h 293"/>
                <a:gd name="T100" fmla="*/ 70 w 1173"/>
                <a:gd name="T101" fmla="*/ 240 h 293"/>
                <a:gd name="T102" fmla="*/ 40 w 1173"/>
                <a:gd name="T103" fmla="*/ 229 h 293"/>
                <a:gd name="T104" fmla="*/ 18 w 1173"/>
                <a:gd name="T105" fmla="*/ 217 h 293"/>
                <a:gd name="T106" fmla="*/ 6 w 1173"/>
                <a:gd name="T107" fmla="*/ 206 h 293"/>
                <a:gd name="T108" fmla="*/ 0 w 1173"/>
                <a:gd name="T109" fmla="*/ 193 h 293"/>
                <a:gd name="T110" fmla="*/ 0 w 1173"/>
                <a:gd name="T111"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3" h="293">
                  <a:moveTo>
                    <a:pt x="0" y="0"/>
                  </a:moveTo>
                  <a:lnTo>
                    <a:pt x="4" y="0"/>
                  </a:lnTo>
                  <a:lnTo>
                    <a:pt x="16" y="12"/>
                  </a:lnTo>
                  <a:lnTo>
                    <a:pt x="36" y="23"/>
                  </a:lnTo>
                  <a:lnTo>
                    <a:pt x="65" y="35"/>
                  </a:lnTo>
                  <a:lnTo>
                    <a:pt x="101" y="45"/>
                  </a:lnTo>
                  <a:lnTo>
                    <a:pt x="144" y="54"/>
                  </a:lnTo>
                  <a:lnTo>
                    <a:pt x="193" y="63"/>
                  </a:lnTo>
                  <a:lnTo>
                    <a:pt x="247" y="71"/>
                  </a:lnTo>
                  <a:lnTo>
                    <a:pt x="308" y="77"/>
                  </a:lnTo>
                  <a:lnTo>
                    <a:pt x="372" y="82"/>
                  </a:lnTo>
                  <a:lnTo>
                    <a:pt x="440" y="86"/>
                  </a:lnTo>
                  <a:lnTo>
                    <a:pt x="512" y="87"/>
                  </a:lnTo>
                  <a:lnTo>
                    <a:pt x="587" y="89"/>
                  </a:lnTo>
                  <a:lnTo>
                    <a:pt x="661" y="87"/>
                  </a:lnTo>
                  <a:lnTo>
                    <a:pt x="733" y="86"/>
                  </a:lnTo>
                  <a:lnTo>
                    <a:pt x="801" y="82"/>
                  </a:lnTo>
                  <a:lnTo>
                    <a:pt x="866" y="77"/>
                  </a:lnTo>
                  <a:lnTo>
                    <a:pt x="926" y="71"/>
                  </a:lnTo>
                  <a:lnTo>
                    <a:pt x="981" y="63"/>
                  </a:lnTo>
                  <a:lnTo>
                    <a:pt x="1030" y="54"/>
                  </a:lnTo>
                  <a:lnTo>
                    <a:pt x="1072" y="45"/>
                  </a:lnTo>
                  <a:lnTo>
                    <a:pt x="1108" y="35"/>
                  </a:lnTo>
                  <a:lnTo>
                    <a:pt x="1137" y="23"/>
                  </a:lnTo>
                  <a:lnTo>
                    <a:pt x="1157" y="12"/>
                  </a:lnTo>
                  <a:lnTo>
                    <a:pt x="1170" y="0"/>
                  </a:lnTo>
                  <a:lnTo>
                    <a:pt x="1173" y="0"/>
                  </a:lnTo>
                  <a:lnTo>
                    <a:pt x="1173" y="193"/>
                  </a:lnTo>
                  <a:lnTo>
                    <a:pt x="1169" y="206"/>
                  </a:lnTo>
                  <a:lnTo>
                    <a:pt x="1155" y="217"/>
                  </a:lnTo>
                  <a:lnTo>
                    <a:pt x="1133" y="229"/>
                  </a:lnTo>
                  <a:lnTo>
                    <a:pt x="1105" y="240"/>
                  </a:lnTo>
                  <a:lnTo>
                    <a:pt x="1067" y="249"/>
                  </a:lnTo>
                  <a:lnTo>
                    <a:pt x="1025" y="260"/>
                  </a:lnTo>
                  <a:lnTo>
                    <a:pt x="976" y="267"/>
                  </a:lnTo>
                  <a:lnTo>
                    <a:pt x="922" y="275"/>
                  </a:lnTo>
                  <a:lnTo>
                    <a:pt x="863" y="281"/>
                  </a:lnTo>
                  <a:lnTo>
                    <a:pt x="799" y="285"/>
                  </a:lnTo>
                  <a:lnTo>
                    <a:pt x="731" y="289"/>
                  </a:lnTo>
                  <a:lnTo>
                    <a:pt x="660" y="292"/>
                  </a:lnTo>
                  <a:lnTo>
                    <a:pt x="588" y="293"/>
                  </a:lnTo>
                  <a:lnTo>
                    <a:pt x="587" y="293"/>
                  </a:lnTo>
                  <a:lnTo>
                    <a:pt x="513" y="292"/>
                  </a:lnTo>
                  <a:lnTo>
                    <a:pt x="443" y="289"/>
                  </a:lnTo>
                  <a:lnTo>
                    <a:pt x="374" y="285"/>
                  </a:lnTo>
                  <a:lnTo>
                    <a:pt x="311" y="281"/>
                  </a:lnTo>
                  <a:lnTo>
                    <a:pt x="252" y="275"/>
                  </a:lnTo>
                  <a:lnTo>
                    <a:pt x="197" y="267"/>
                  </a:lnTo>
                  <a:lnTo>
                    <a:pt x="148" y="260"/>
                  </a:lnTo>
                  <a:lnTo>
                    <a:pt x="106" y="249"/>
                  </a:lnTo>
                  <a:lnTo>
                    <a:pt x="70" y="240"/>
                  </a:lnTo>
                  <a:lnTo>
                    <a:pt x="40" y="229"/>
                  </a:lnTo>
                  <a:lnTo>
                    <a:pt x="18" y="217"/>
                  </a:lnTo>
                  <a:lnTo>
                    <a:pt x="6" y="206"/>
                  </a:lnTo>
                  <a:lnTo>
                    <a:pt x="0" y="193"/>
                  </a:lnTo>
                  <a:lnTo>
                    <a:pt x="0" y="0"/>
                  </a:lnTo>
                  <a:close/>
                </a:path>
              </a:pathLst>
            </a:custGeom>
            <a:solidFill>
              <a:schemeClr val="accent1">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id-ID" sz="3599" dirty="0">
                <a:latin typeface="Muli ExtraLight" panose="02000303000000000000" pitchFamily="2" charset="77"/>
              </a:endParaRPr>
            </a:p>
          </p:txBody>
        </p:sp>
        <p:sp>
          <p:nvSpPr>
            <p:cNvPr id="48" name="Freeform 9">
              <a:extLst>
                <a:ext uri="{FF2B5EF4-FFF2-40B4-BE49-F238E27FC236}">
                  <a16:creationId xmlns:a16="http://schemas.microsoft.com/office/drawing/2014/main" id="{52BDA503-4D3D-4478-8BED-EE628219369B}"/>
                </a:ext>
              </a:extLst>
            </p:cNvPr>
            <p:cNvSpPr>
              <a:spLocks/>
            </p:cNvSpPr>
            <p:nvPr/>
          </p:nvSpPr>
          <p:spPr bwMode="auto">
            <a:xfrm>
              <a:off x="2616658" y="5607869"/>
              <a:ext cx="1318986" cy="223766"/>
            </a:xfrm>
            <a:custGeom>
              <a:avLst/>
              <a:gdLst>
                <a:gd name="T0" fmla="*/ 587 w 1173"/>
                <a:gd name="T1" fmla="*/ 0 h 199"/>
                <a:gd name="T2" fmla="*/ 660 w 1173"/>
                <a:gd name="T3" fmla="*/ 1 h 199"/>
                <a:gd name="T4" fmla="*/ 731 w 1173"/>
                <a:gd name="T5" fmla="*/ 2 h 199"/>
                <a:gd name="T6" fmla="*/ 799 w 1173"/>
                <a:gd name="T7" fmla="*/ 6 h 199"/>
                <a:gd name="T8" fmla="*/ 863 w 1173"/>
                <a:gd name="T9" fmla="*/ 11 h 199"/>
                <a:gd name="T10" fmla="*/ 922 w 1173"/>
                <a:gd name="T11" fmla="*/ 18 h 199"/>
                <a:gd name="T12" fmla="*/ 976 w 1173"/>
                <a:gd name="T13" fmla="*/ 25 h 199"/>
                <a:gd name="T14" fmla="*/ 1025 w 1173"/>
                <a:gd name="T15" fmla="*/ 33 h 199"/>
                <a:gd name="T16" fmla="*/ 1067 w 1173"/>
                <a:gd name="T17" fmla="*/ 42 h 199"/>
                <a:gd name="T18" fmla="*/ 1105 w 1173"/>
                <a:gd name="T19" fmla="*/ 52 h 199"/>
                <a:gd name="T20" fmla="*/ 1133 w 1173"/>
                <a:gd name="T21" fmla="*/ 64 h 199"/>
                <a:gd name="T22" fmla="*/ 1155 w 1173"/>
                <a:gd name="T23" fmla="*/ 74 h 199"/>
                <a:gd name="T24" fmla="*/ 1169 w 1173"/>
                <a:gd name="T25" fmla="*/ 87 h 199"/>
                <a:gd name="T26" fmla="*/ 1173 w 1173"/>
                <a:gd name="T27" fmla="*/ 100 h 199"/>
                <a:gd name="T28" fmla="*/ 1173 w 1173"/>
                <a:gd name="T29" fmla="*/ 105 h 199"/>
                <a:gd name="T30" fmla="*/ 1170 w 1173"/>
                <a:gd name="T31" fmla="*/ 110 h 199"/>
                <a:gd name="T32" fmla="*/ 1157 w 1173"/>
                <a:gd name="T33" fmla="*/ 122 h 199"/>
                <a:gd name="T34" fmla="*/ 1137 w 1173"/>
                <a:gd name="T35" fmla="*/ 133 h 199"/>
                <a:gd name="T36" fmla="*/ 1108 w 1173"/>
                <a:gd name="T37" fmla="*/ 145 h 199"/>
                <a:gd name="T38" fmla="*/ 1072 w 1173"/>
                <a:gd name="T39" fmla="*/ 155 h 199"/>
                <a:gd name="T40" fmla="*/ 1030 w 1173"/>
                <a:gd name="T41" fmla="*/ 164 h 199"/>
                <a:gd name="T42" fmla="*/ 981 w 1173"/>
                <a:gd name="T43" fmla="*/ 173 h 199"/>
                <a:gd name="T44" fmla="*/ 926 w 1173"/>
                <a:gd name="T45" fmla="*/ 181 h 199"/>
                <a:gd name="T46" fmla="*/ 866 w 1173"/>
                <a:gd name="T47" fmla="*/ 187 h 199"/>
                <a:gd name="T48" fmla="*/ 801 w 1173"/>
                <a:gd name="T49" fmla="*/ 192 h 199"/>
                <a:gd name="T50" fmla="*/ 733 w 1173"/>
                <a:gd name="T51" fmla="*/ 196 h 199"/>
                <a:gd name="T52" fmla="*/ 661 w 1173"/>
                <a:gd name="T53" fmla="*/ 197 h 199"/>
                <a:gd name="T54" fmla="*/ 587 w 1173"/>
                <a:gd name="T55" fmla="*/ 199 h 199"/>
                <a:gd name="T56" fmla="*/ 512 w 1173"/>
                <a:gd name="T57" fmla="*/ 197 h 199"/>
                <a:gd name="T58" fmla="*/ 440 w 1173"/>
                <a:gd name="T59" fmla="*/ 196 h 199"/>
                <a:gd name="T60" fmla="*/ 372 w 1173"/>
                <a:gd name="T61" fmla="*/ 192 h 199"/>
                <a:gd name="T62" fmla="*/ 308 w 1173"/>
                <a:gd name="T63" fmla="*/ 187 h 199"/>
                <a:gd name="T64" fmla="*/ 247 w 1173"/>
                <a:gd name="T65" fmla="*/ 181 h 199"/>
                <a:gd name="T66" fmla="*/ 193 w 1173"/>
                <a:gd name="T67" fmla="*/ 173 h 199"/>
                <a:gd name="T68" fmla="*/ 144 w 1173"/>
                <a:gd name="T69" fmla="*/ 164 h 199"/>
                <a:gd name="T70" fmla="*/ 101 w 1173"/>
                <a:gd name="T71" fmla="*/ 155 h 199"/>
                <a:gd name="T72" fmla="*/ 65 w 1173"/>
                <a:gd name="T73" fmla="*/ 145 h 199"/>
                <a:gd name="T74" fmla="*/ 36 w 1173"/>
                <a:gd name="T75" fmla="*/ 133 h 199"/>
                <a:gd name="T76" fmla="*/ 16 w 1173"/>
                <a:gd name="T77" fmla="*/ 122 h 199"/>
                <a:gd name="T78" fmla="*/ 4 w 1173"/>
                <a:gd name="T79" fmla="*/ 110 h 199"/>
                <a:gd name="T80" fmla="*/ 2 w 1173"/>
                <a:gd name="T81" fmla="*/ 105 h 199"/>
                <a:gd name="T82" fmla="*/ 0 w 1173"/>
                <a:gd name="T83" fmla="*/ 100 h 199"/>
                <a:gd name="T84" fmla="*/ 6 w 1173"/>
                <a:gd name="T85" fmla="*/ 87 h 199"/>
                <a:gd name="T86" fmla="*/ 18 w 1173"/>
                <a:gd name="T87" fmla="*/ 74 h 199"/>
                <a:gd name="T88" fmla="*/ 40 w 1173"/>
                <a:gd name="T89" fmla="*/ 64 h 199"/>
                <a:gd name="T90" fmla="*/ 70 w 1173"/>
                <a:gd name="T91" fmla="*/ 52 h 199"/>
                <a:gd name="T92" fmla="*/ 106 w 1173"/>
                <a:gd name="T93" fmla="*/ 42 h 199"/>
                <a:gd name="T94" fmla="*/ 148 w 1173"/>
                <a:gd name="T95" fmla="*/ 33 h 199"/>
                <a:gd name="T96" fmla="*/ 197 w 1173"/>
                <a:gd name="T97" fmla="*/ 25 h 199"/>
                <a:gd name="T98" fmla="*/ 252 w 1173"/>
                <a:gd name="T99" fmla="*/ 18 h 199"/>
                <a:gd name="T100" fmla="*/ 311 w 1173"/>
                <a:gd name="T101" fmla="*/ 11 h 199"/>
                <a:gd name="T102" fmla="*/ 374 w 1173"/>
                <a:gd name="T103" fmla="*/ 6 h 199"/>
                <a:gd name="T104" fmla="*/ 443 w 1173"/>
                <a:gd name="T105" fmla="*/ 2 h 199"/>
                <a:gd name="T106" fmla="*/ 513 w 1173"/>
                <a:gd name="T107" fmla="*/ 1 h 199"/>
                <a:gd name="T108" fmla="*/ 587 w 1173"/>
                <a:gd name="T109"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3" h="199">
                  <a:moveTo>
                    <a:pt x="587" y="0"/>
                  </a:moveTo>
                  <a:lnTo>
                    <a:pt x="660" y="1"/>
                  </a:lnTo>
                  <a:lnTo>
                    <a:pt x="731" y="2"/>
                  </a:lnTo>
                  <a:lnTo>
                    <a:pt x="799" y="6"/>
                  </a:lnTo>
                  <a:lnTo>
                    <a:pt x="863" y="11"/>
                  </a:lnTo>
                  <a:lnTo>
                    <a:pt x="922" y="18"/>
                  </a:lnTo>
                  <a:lnTo>
                    <a:pt x="976" y="25"/>
                  </a:lnTo>
                  <a:lnTo>
                    <a:pt x="1025" y="33"/>
                  </a:lnTo>
                  <a:lnTo>
                    <a:pt x="1067" y="42"/>
                  </a:lnTo>
                  <a:lnTo>
                    <a:pt x="1105" y="52"/>
                  </a:lnTo>
                  <a:lnTo>
                    <a:pt x="1133" y="64"/>
                  </a:lnTo>
                  <a:lnTo>
                    <a:pt x="1155" y="74"/>
                  </a:lnTo>
                  <a:lnTo>
                    <a:pt x="1169" y="87"/>
                  </a:lnTo>
                  <a:lnTo>
                    <a:pt x="1173" y="100"/>
                  </a:lnTo>
                  <a:lnTo>
                    <a:pt x="1173" y="105"/>
                  </a:lnTo>
                  <a:lnTo>
                    <a:pt x="1170" y="110"/>
                  </a:lnTo>
                  <a:lnTo>
                    <a:pt x="1157" y="122"/>
                  </a:lnTo>
                  <a:lnTo>
                    <a:pt x="1137" y="133"/>
                  </a:lnTo>
                  <a:lnTo>
                    <a:pt x="1108" y="145"/>
                  </a:lnTo>
                  <a:lnTo>
                    <a:pt x="1072" y="155"/>
                  </a:lnTo>
                  <a:lnTo>
                    <a:pt x="1030" y="164"/>
                  </a:lnTo>
                  <a:lnTo>
                    <a:pt x="981" y="173"/>
                  </a:lnTo>
                  <a:lnTo>
                    <a:pt x="926" y="181"/>
                  </a:lnTo>
                  <a:lnTo>
                    <a:pt x="866" y="187"/>
                  </a:lnTo>
                  <a:lnTo>
                    <a:pt x="801" y="192"/>
                  </a:lnTo>
                  <a:lnTo>
                    <a:pt x="733" y="196"/>
                  </a:lnTo>
                  <a:lnTo>
                    <a:pt x="661" y="197"/>
                  </a:lnTo>
                  <a:lnTo>
                    <a:pt x="587" y="199"/>
                  </a:lnTo>
                  <a:lnTo>
                    <a:pt x="512" y="197"/>
                  </a:lnTo>
                  <a:lnTo>
                    <a:pt x="440" y="196"/>
                  </a:lnTo>
                  <a:lnTo>
                    <a:pt x="372" y="192"/>
                  </a:lnTo>
                  <a:lnTo>
                    <a:pt x="308" y="187"/>
                  </a:lnTo>
                  <a:lnTo>
                    <a:pt x="247" y="181"/>
                  </a:lnTo>
                  <a:lnTo>
                    <a:pt x="193" y="173"/>
                  </a:lnTo>
                  <a:lnTo>
                    <a:pt x="144" y="164"/>
                  </a:lnTo>
                  <a:lnTo>
                    <a:pt x="101" y="155"/>
                  </a:lnTo>
                  <a:lnTo>
                    <a:pt x="65" y="145"/>
                  </a:lnTo>
                  <a:lnTo>
                    <a:pt x="36" y="133"/>
                  </a:lnTo>
                  <a:lnTo>
                    <a:pt x="16" y="122"/>
                  </a:lnTo>
                  <a:lnTo>
                    <a:pt x="4" y="110"/>
                  </a:lnTo>
                  <a:lnTo>
                    <a:pt x="2" y="105"/>
                  </a:lnTo>
                  <a:lnTo>
                    <a:pt x="0" y="100"/>
                  </a:lnTo>
                  <a:lnTo>
                    <a:pt x="6" y="87"/>
                  </a:lnTo>
                  <a:lnTo>
                    <a:pt x="18" y="74"/>
                  </a:lnTo>
                  <a:lnTo>
                    <a:pt x="40" y="64"/>
                  </a:lnTo>
                  <a:lnTo>
                    <a:pt x="70" y="52"/>
                  </a:lnTo>
                  <a:lnTo>
                    <a:pt x="106" y="42"/>
                  </a:lnTo>
                  <a:lnTo>
                    <a:pt x="148" y="33"/>
                  </a:lnTo>
                  <a:lnTo>
                    <a:pt x="197" y="25"/>
                  </a:lnTo>
                  <a:lnTo>
                    <a:pt x="252" y="18"/>
                  </a:lnTo>
                  <a:lnTo>
                    <a:pt x="311" y="11"/>
                  </a:lnTo>
                  <a:lnTo>
                    <a:pt x="374" y="6"/>
                  </a:lnTo>
                  <a:lnTo>
                    <a:pt x="443" y="2"/>
                  </a:lnTo>
                  <a:lnTo>
                    <a:pt x="513" y="1"/>
                  </a:lnTo>
                  <a:lnTo>
                    <a:pt x="587" y="0"/>
                  </a:lnTo>
                  <a:close/>
                </a:path>
              </a:pathLst>
            </a:custGeom>
            <a:solidFill>
              <a:schemeClr val="accent1">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id-ID" sz="3599" dirty="0">
                <a:latin typeface="Muli ExtraLight" panose="02000303000000000000" pitchFamily="2" charset="77"/>
              </a:endParaRPr>
            </a:p>
          </p:txBody>
        </p:sp>
      </p:grpSp>
      <p:grpSp>
        <p:nvGrpSpPr>
          <p:cNvPr id="49" name="Group 48">
            <a:extLst>
              <a:ext uri="{FF2B5EF4-FFF2-40B4-BE49-F238E27FC236}">
                <a16:creationId xmlns:a16="http://schemas.microsoft.com/office/drawing/2014/main" id="{15263383-61E6-43E7-9DE8-792B17A20E80}"/>
              </a:ext>
            </a:extLst>
          </p:cNvPr>
          <p:cNvGrpSpPr/>
          <p:nvPr/>
        </p:nvGrpSpPr>
        <p:grpSpPr>
          <a:xfrm>
            <a:off x="5065439" y="9644958"/>
            <a:ext cx="2061124" cy="684233"/>
            <a:chOff x="2315304" y="4996517"/>
            <a:chExt cx="1885711" cy="536608"/>
          </a:xfrm>
        </p:grpSpPr>
        <p:sp>
          <p:nvSpPr>
            <p:cNvPr id="50" name="Freeform 6">
              <a:extLst>
                <a:ext uri="{FF2B5EF4-FFF2-40B4-BE49-F238E27FC236}">
                  <a16:creationId xmlns:a16="http://schemas.microsoft.com/office/drawing/2014/main" id="{63BA652D-8F49-481E-AF40-B088FBB034EA}"/>
                </a:ext>
              </a:extLst>
            </p:cNvPr>
            <p:cNvSpPr>
              <a:spLocks/>
            </p:cNvSpPr>
            <p:nvPr/>
          </p:nvSpPr>
          <p:spPr bwMode="auto">
            <a:xfrm>
              <a:off x="2315304" y="5135068"/>
              <a:ext cx="1885711" cy="398057"/>
            </a:xfrm>
            <a:custGeom>
              <a:avLst/>
              <a:gdLst>
                <a:gd name="T0" fmla="*/ 4 w 1677"/>
                <a:gd name="T1" fmla="*/ 0 h 354"/>
                <a:gd name="T2" fmla="*/ 41 w 1677"/>
                <a:gd name="T3" fmla="*/ 24 h 354"/>
                <a:gd name="T4" fmla="*/ 113 w 1677"/>
                <a:gd name="T5" fmla="*/ 47 h 354"/>
                <a:gd name="T6" fmla="*/ 214 w 1677"/>
                <a:gd name="T7" fmla="*/ 68 h 354"/>
                <a:gd name="T8" fmla="*/ 342 w 1677"/>
                <a:gd name="T9" fmla="*/ 85 h 354"/>
                <a:gd name="T10" fmla="*/ 491 w 1677"/>
                <a:gd name="T11" fmla="*/ 96 h 354"/>
                <a:gd name="T12" fmla="*/ 658 w 1677"/>
                <a:gd name="T13" fmla="*/ 105 h 354"/>
                <a:gd name="T14" fmla="*/ 838 w 1677"/>
                <a:gd name="T15" fmla="*/ 108 h 354"/>
                <a:gd name="T16" fmla="*/ 1019 w 1677"/>
                <a:gd name="T17" fmla="*/ 105 h 354"/>
                <a:gd name="T18" fmla="*/ 1185 w 1677"/>
                <a:gd name="T19" fmla="*/ 96 h 354"/>
                <a:gd name="T20" fmla="*/ 1335 w 1677"/>
                <a:gd name="T21" fmla="*/ 85 h 354"/>
                <a:gd name="T22" fmla="*/ 1463 w 1677"/>
                <a:gd name="T23" fmla="*/ 68 h 354"/>
                <a:gd name="T24" fmla="*/ 1564 w 1677"/>
                <a:gd name="T25" fmla="*/ 47 h 354"/>
                <a:gd name="T26" fmla="*/ 1635 w 1677"/>
                <a:gd name="T27" fmla="*/ 24 h 354"/>
                <a:gd name="T28" fmla="*/ 1672 w 1677"/>
                <a:gd name="T29" fmla="*/ 0 h 354"/>
                <a:gd name="T30" fmla="*/ 1677 w 1677"/>
                <a:gd name="T31" fmla="*/ 234 h 354"/>
                <a:gd name="T32" fmla="*/ 1659 w 1677"/>
                <a:gd name="T33" fmla="*/ 258 h 354"/>
                <a:gd name="T34" fmla="*/ 1610 w 1677"/>
                <a:gd name="T35" fmla="*/ 281 h 354"/>
                <a:gd name="T36" fmla="*/ 1533 w 1677"/>
                <a:gd name="T37" fmla="*/ 302 h 354"/>
                <a:gd name="T38" fmla="*/ 1430 w 1677"/>
                <a:gd name="T39" fmla="*/ 320 h 354"/>
                <a:gd name="T40" fmla="*/ 1307 w 1677"/>
                <a:gd name="T41" fmla="*/ 334 h 354"/>
                <a:gd name="T42" fmla="*/ 1164 w 1677"/>
                <a:gd name="T43" fmla="*/ 345 h 354"/>
                <a:gd name="T44" fmla="*/ 1008 w 1677"/>
                <a:gd name="T45" fmla="*/ 352 h 354"/>
                <a:gd name="T46" fmla="*/ 838 w 1677"/>
                <a:gd name="T47" fmla="*/ 354 h 354"/>
                <a:gd name="T48" fmla="*/ 669 w 1677"/>
                <a:gd name="T49" fmla="*/ 352 h 354"/>
                <a:gd name="T50" fmla="*/ 511 w 1677"/>
                <a:gd name="T51" fmla="*/ 345 h 354"/>
                <a:gd name="T52" fmla="*/ 369 w 1677"/>
                <a:gd name="T53" fmla="*/ 334 h 354"/>
                <a:gd name="T54" fmla="*/ 245 w 1677"/>
                <a:gd name="T55" fmla="*/ 320 h 354"/>
                <a:gd name="T56" fmla="*/ 142 w 1677"/>
                <a:gd name="T57" fmla="*/ 302 h 354"/>
                <a:gd name="T58" fmla="*/ 65 w 1677"/>
                <a:gd name="T59" fmla="*/ 281 h 354"/>
                <a:gd name="T60" fmla="*/ 16 w 1677"/>
                <a:gd name="T61" fmla="*/ 258 h 354"/>
                <a:gd name="T62" fmla="*/ 0 w 1677"/>
                <a:gd name="T63" fmla="*/ 23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7" h="354">
                  <a:moveTo>
                    <a:pt x="0" y="0"/>
                  </a:moveTo>
                  <a:lnTo>
                    <a:pt x="4" y="0"/>
                  </a:lnTo>
                  <a:lnTo>
                    <a:pt x="18" y="13"/>
                  </a:lnTo>
                  <a:lnTo>
                    <a:pt x="41" y="24"/>
                  </a:lnTo>
                  <a:lnTo>
                    <a:pt x="73" y="36"/>
                  </a:lnTo>
                  <a:lnTo>
                    <a:pt x="113" y="47"/>
                  </a:lnTo>
                  <a:lnTo>
                    <a:pt x="159" y="58"/>
                  </a:lnTo>
                  <a:lnTo>
                    <a:pt x="214" y="68"/>
                  </a:lnTo>
                  <a:lnTo>
                    <a:pt x="275" y="76"/>
                  </a:lnTo>
                  <a:lnTo>
                    <a:pt x="342" y="85"/>
                  </a:lnTo>
                  <a:lnTo>
                    <a:pt x="414" y="91"/>
                  </a:lnTo>
                  <a:lnTo>
                    <a:pt x="491" y="96"/>
                  </a:lnTo>
                  <a:lnTo>
                    <a:pt x="572" y="101"/>
                  </a:lnTo>
                  <a:lnTo>
                    <a:pt x="658" y="105"/>
                  </a:lnTo>
                  <a:lnTo>
                    <a:pt x="747" y="106"/>
                  </a:lnTo>
                  <a:lnTo>
                    <a:pt x="838" y="108"/>
                  </a:lnTo>
                  <a:lnTo>
                    <a:pt x="930" y="106"/>
                  </a:lnTo>
                  <a:lnTo>
                    <a:pt x="1019" y="105"/>
                  </a:lnTo>
                  <a:lnTo>
                    <a:pt x="1104" y="101"/>
                  </a:lnTo>
                  <a:lnTo>
                    <a:pt x="1185" y="96"/>
                  </a:lnTo>
                  <a:lnTo>
                    <a:pt x="1262" y="91"/>
                  </a:lnTo>
                  <a:lnTo>
                    <a:pt x="1335" y="85"/>
                  </a:lnTo>
                  <a:lnTo>
                    <a:pt x="1401" y="76"/>
                  </a:lnTo>
                  <a:lnTo>
                    <a:pt x="1463" y="68"/>
                  </a:lnTo>
                  <a:lnTo>
                    <a:pt x="1517" y="58"/>
                  </a:lnTo>
                  <a:lnTo>
                    <a:pt x="1564" y="47"/>
                  </a:lnTo>
                  <a:lnTo>
                    <a:pt x="1603" y="36"/>
                  </a:lnTo>
                  <a:lnTo>
                    <a:pt x="1635" y="24"/>
                  </a:lnTo>
                  <a:lnTo>
                    <a:pt x="1658" y="13"/>
                  </a:lnTo>
                  <a:lnTo>
                    <a:pt x="1672" y="0"/>
                  </a:lnTo>
                  <a:lnTo>
                    <a:pt x="1677" y="0"/>
                  </a:lnTo>
                  <a:lnTo>
                    <a:pt x="1677" y="234"/>
                  </a:lnTo>
                  <a:lnTo>
                    <a:pt x="1672" y="246"/>
                  </a:lnTo>
                  <a:lnTo>
                    <a:pt x="1659" y="258"/>
                  </a:lnTo>
                  <a:lnTo>
                    <a:pt x="1639" y="270"/>
                  </a:lnTo>
                  <a:lnTo>
                    <a:pt x="1610" y="281"/>
                  </a:lnTo>
                  <a:lnTo>
                    <a:pt x="1576" y="291"/>
                  </a:lnTo>
                  <a:lnTo>
                    <a:pt x="1533" y="302"/>
                  </a:lnTo>
                  <a:lnTo>
                    <a:pt x="1486" y="311"/>
                  </a:lnTo>
                  <a:lnTo>
                    <a:pt x="1430" y="320"/>
                  </a:lnTo>
                  <a:lnTo>
                    <a:pt x="1371" y="327"/>
                  </a:lnTo>
                  <a:lnTo>
                    <a:pt x="1307" y="334"/>
                  </a:lnTo>
                  <a:lnTo>
                    <a:pt x="1238" y="340"/>
                  </a:lnTo>
                  <a:lnTo>
                    <a:pt x="1164" y="345"/>
                  </a:lnTo>
                  <a:lnTo>
                    <a:pt x="1087" y="349"/>
                  </a:lnTo>
                  <a:lnTo>
                    <a:pt x="1008" y="352"/>
                  </a:lnTo>
                  <a:lnTo>
                    <a:pt x="924" y="354"/>
                  </a:lnTo>
                  <a:lnTo>
                    <a:pt x="838" y="354"/>
                  </a:lnTo>
                  <a:lnTo>
                    <a:pt x="752" y="354"/>
                  </a:lnTo>
                  <a:lnTo>
                    <a:pt x="669" y="352"/>
                  </a:lnTo>
                  <a:lnTo>
                    <a:pt x="588" y="349"/>
                  </a:lnTo>
                  <a:lnTo>
                    <a:pt x="511" y="345"/>
                  </a:lnTo>
                  <a:lnTo>
                    <a:pt x="438" y="340"/>
                  </a:lnTo>
                  <a:lnTo>
                    <a:pt x="369" y="334"/>
                  </a:lnTo>
                  <a:lnTo>
                    <a:pt x="304" y="327"/>
                  </a:lnTo>
                  <a:lnTo>
                    <a:pt x="245" y="320"/>
                  </a:lnTo>
                  <a:lnTo>
                    <a:pt x="191" y="311"/>
                  </a:lnTo>
                  <a:lnTo>
                    <a:pt x="142" y="302"/>
                  </a:lnTo>
                  <a:lnTo>
                    <a:pt x="101" y="291"/>
                  </a:lnTo>
                  <a:lnTo>
                    <a:pt x="65" y="281"/>
                  </a:lnTo>
                  <a:lnTo>
                    <a:pt x="37" y="270"/>
                  </a:lnTo>
                  <a:lnTo>
                    <a:pt x="16" y="258"/>
                  </a:lnTo>
                  <a:lnTo>
                    <a:pt x="4" y="246"/>
                  </a:lnTo>
                  <a:lnTo>
                    <a:pt x="0" y="234"/>
                  </a:lnTo>
                  <a:lnTo>
                    <a:pt x="0" y="0"/>
                  </a:lnTo>
                  <a:close/>
                </a:path>
              </a:pathLst>
            </a:custGeom>
            <a:solidFill>
              <a:schemeClr val="accent6"/>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id-ID" sz="3599" dirty="0">
                <a:latin typeface="Muli ExtraLight" panose="02000303000000000000" pitchFamily="2" charset="77"/>
              </a:endParaRPr>
            </a:p>
          </p:txBody>
        </p:sp>
        <p:sp>
          <p:nvSpPr>
            <p:cNvPr id="51" name="Freeform 7">
              <a:extLst>
                <a:ext uri="{FF2B5EF4-FFF2-40B4-BE49-F238E27FC236}">
                  <a16:creationId xmlns:a16="http://schemas.microsoft.com/office/drawing/2014/main" id="{745C48CA-3A10-44FB-8CB9-3D9362018C48}"/>
                </a:ext>
              </a:extLst>
            </p:cNvPr>
            <p:cNvSpPr>
              <a:spLocks/>
            </p:cNvSpPr>
            <p:nvPr/>
          </p:nvSpPr>
          <p:spPr bwMode="auto">
            <a:xfrm>
              <a:off x="2315304" y="4996517"/>
              <a:ext cx="1885711" cy="272118"/>
            </a:xfrm>
            <a:custGeom>
              <a:avLst/>
              <a:gdLst>
                <a:gd name="T0" fmla="*/ 924 w 1677"/>
                <a:gd name="T1" fmla="*/ 0 h 242"/>
                <a:gd name="T2" fmla="*/ 1087 w 1677"/>
                <a:gd name="T3" fmla="*/ 5 h 242"/>
                <a:gd name="T4" fmla="*/ 1238 w 1677"/>
                <a:gd name="T5" fmla="*/ 14 h 242"/>
                <a:gd name="T6" fmla="*/ 1371 w 1677"/>
                <a:gd name="T7" fmla="*/ 27 h 242"/>
                <a:gd name="T8" fmla="*/ 1486 w 1677"/>
                <a:gd name="T9" fmla="*/ 44 h 242"/>
                <a:gd name="T10" fmla="*/ 1576 w 1677"/>
                <a:gd name="T11" fmla="*/ 63 h 242"/>
                <a:gd name="T12" fmla="*/ 1639 w 1677"/>
                <a:gd name="T13" fmla="*/ 85 h 242"/>
                <a:gd name="T14" fmla="*/ 1672 w 1677"/>
                <a:gd name="T15" fmla="*/ 108 h 242"/>
                <a:gd name="T16" fmla="*/ 1676 w 1677"/>
                <a:gd name="T17" fmla="*/ 127 h 242"/>
                <a:gd name="T18" fmla="*/ 1658 w 1677"/>
                <a:gd name="T19" fmla="*/ 147 h 242"/>
                <a:gd name="T20" fmla="*/ 1603 w 1677"/>
                <a:gd name="T21" fmla="*/ 170 h 242"/>
                <a:gd name="T22" fmla="*/ 1517 w 1677"/>
                <a:gd name="T23" fmla="*/ 192 h 242"/>
                <a:gd name="T24" fmla="*/ 1401 w 1677"/>
                <a:gd name="T25" fmla="*/ 210 h 242"/>
                <a:gd name="T26" fmla="*/ 1262 w 1677"/>
                <a:gd name="T27" fmla="*/ 225 h 242"/>
                <a:gd name="T28" fmla="*/ 1104 w 1677"/>
                <a:gd name="T29" fmla="*/ 235 h 242"/>
                <a:gd name="T30" fmla="*/ 930 w 1677"/>
                <a:gd name="T31" fmla="*/ 240 h 242"/>
                <a:gd name="T32" fmla="*/ 747 w 1677"/>
                <a:gd name="T33" fmla="*/ 240 h 242"/>
                <a:gd name="T34" fmla="*/ 572 w 1677"/>
                <a:gd name="T35" fmla="*/ 235 h 242"/>
                <a:gd name="T36" fmla="*/ 414 w 1677"/>
                <a:gd name="T37" fmla="*/ 225 h 242"/>
                <a:gd name="T38" fmla="*/ 275 w 1677"/>
                <a:gd name="T39" fmla="*/ 210 h 242"/>
                <a:gd name="T40" fmla="*/ 159 w 1677"/>
                <a:gd name="T41" fmla="*/ 192 h 242"/>
                <a:gd name="T42" fmla="*/ 73 w 1677"/>
                <a:gd name="T43" fmla="*/ 170 h 242"/>
                <a:gd name="T44" fmla="*/ 18 w 1677"/>
                <a:gd name="T45" fmla="*/ 147 h 242"/>
                <a:gd name="T46" fmla="*/ 1 w 1677"/>
                <a:gd name="T47" fmla="*/ 127 h 242"/>
                <a:gd name="T48" fmla="*/ 4 w 1677"/>
                <a:gd name="T49" fmla="*/ 108 h 242"/>
                <a:gd name="T50" fmla="*/ 37 w 1677"/>
                <a:gd name="T51" fmla="*/ 85 h 242"/>
                <a:gd name="T52" fmla="*/ 101 w 1677"/>
                <a:gd name="T53" fmla="*/ 63 h 242"/>
                <a:gd name="T54" fmla="*/ 191 w 1677"/>
                <a:gd name="T55" fmla="*/ 44 h 242"/>
                <a:gd name="T56" fmla="*/ 304 w 1677"/>
                <a:gd name="T57" fmla="*/ 27 h 242"/>
                <a:gd name="T58" fmla="*/ 438 w 1677"/>
                <a:gd name="T59" fmla="*/ 14 h 242"/>
                <a:gd name="T60" fmla="*/ 588 w 1677"/>
                <a:gd name="T61" fmla="*/ 5 h 242"/>
                <a:gd name="T62" fmla="*/ 752 w 1677"/>
                <a:gd name="T6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7" h="242">
                  <a:moveTo>
                    <a:pt x="838" y="0"/>
                  </a:moveTo>
                  <a:lnTo>
                    <a:pt x="924" y="0"/>
                  </a:lnTo>
                  <a:lnTo>
                    <a:pt x="1008" y="3"/>
                  </a:lnTo>
                  <a:lnTo>
                    <a:pt x="1087" y="5"/>
                  </a:lnTo>
                  <a:lnTo>
                    <a:pt x="1164" y="9"/>
                  </a:lnTo>
                  <a:lnTo>
                    <a:pt x="1238" y="14"/>
                  </a:lnTo>
                  <a:lnTo>
                    <a:pt x="1307" y="21"/>
                  </a:lnTo>
                  <a:lnTo>
                    <a:pt x="1371" y="27"/>
                  </a:lnTo>
                  <a:lnTo>
                    <a:pt x="1430" y="35"/>
                  </a:lnTo>
                  <a:lnTo>
                    <a:pt x="1486" y="44"/>
                  </a:lnTo>
                  <a:lnTo>
                    <a:pt x="1533" y="53"/>
                  </a:lnTo>
                  <a:lnTo>
                    <a:pt x="1576" y="63"/>
                  </a:lnTo>
                  <a:lnTo>
                    <a:pt x="1610" y="73"/>
                  </a:lnTo>
                  <a:lnTo>
                    <a:pt x="1639" y="85"/>
                  </a:lnTo>
                  <a:lnTo>
                    <a:pt x="1659" y="96"/>
                  </a:lnTo>
                  <a:lnTo>
                    <a:pt x="1672" y="108"/>
                  </a:lnTo>
                  <a:lnTo>
                    <a:pt x="1677" y="121"/>
                  </a:lnTo>
                  <a:lnTo>
                    <a:pt x="1676" y="127"/>
                  </a:lnTo>
                  <a:lnTo>
                    <a:pt x="1672" y="134"/>
                  </a:lnTo>
                  <a:lnTo>
                    <a:pt x="1658" y="147"/>
                  </a:lnTo>
                  <a:lnTo>
                    <a:pt x="1635" y="158"/>
                  </a:lnTo>
                  <a:lnTo>
                    <a:pt x="1603" y="170"/>
                  </a:lnTo>
                  <a:lnTo>
                    <a:pt x="1564" y="181"/>
                  </a:lnTo>
                  <a:lnTo>
                    <a:pt x="1517" y="192"/>
                  </a:lnTo>
                  <a:lnTo>
                    <a:pt x="1463" y="202"/>
                  </a:lnTo>
                  <a:lnTo>
                    <a:pt x="1401" y="210"/>
                  </a:lnTo>
                  <a:lnTo>
                    <a:pt x="1335" y="219"/>
                  </a:lnTo>
                  <a:lnTo>
                    <a:pt x="1262" y="225"/>
                  </a:lnTo>
                  <a:lnTo>
                    <a:pt x="1185" y="230"/>
                  </a:lnTo>
                  <a:lnTo>
                    <a:pt x="1104" y="235"/>
                  </a:lnTo>
                  <a:lnTo>
                    <a:pt x="1019" y="239"/>
                  </a:lnTo>
                  <a:lnTo>
                    <a:pt x="930" y="240"/>
                  </a:lnTo>
                  <a:lnTo>
                    <a:pt x="838" y="242"/>
                  </a:lnTo>
                  <a:lnTo>
                    <a:pt x="747" y="240"/>
                  </a:lnTo>
                  <a:lnTo>
                    <a:pt x="658" y="239"/>
                  </a:lnTo>
                  <a:lnTo>
                    <a:pt x="572" y="235"/>
                  </a:lnTo>
                  <a:lnTo>
                    <a:pt x="491" y="230"/>
                  </a:lnTo>
                  <a:lnTo>
                    <a:pt x="414" y="225"/>
                  </a:lnTo>
                  <a:lnTo>
                    <a:pt x="342" y="219"/>
                  </a:lnTo>
                  <a:lnTo>
                    <a:pt x="275" y="210"/>
                  </a:lnTo>
                  <a:lnTo>
                    <a:pt x="214" y="202"/>
                  </a:lnTo>
                  <a:lnTo>
                    <a:pt x="159" y="192"/>
                  </a:lnTo>
                  <a:lnTo>
                    <a:pt x="113" y="181"/>
                  </a:lnTo>
                  <a:lnTo>
                    <a:pt x="73" y="170"/>
                  </a:lnTo>
                  <a:lnTo>
                    <a:pt x="41" y="158"/>
                  </a:lnTo>
                  <a:lnTo>
                    <a:pt x="18" y="147"/>
                  </a:lnTo>
                  <a:lnTo>
                    <a:pt x="4" y="134"/>
                  </a:lnTo>
                  <a:lnTo>
                    <a:pt x="1" y="127"/>
                  </a:lnTo>
                  <a:lnTo>
                    <a:pt x="0" y="121"/>
                  </a:lnTo>
                  <a:lnTo>
                    <a:pt x="4" y="108"/>
                  </a:lnTo>
                  <a:lnTo>
                    <a:pt x="16" y="96"/>
                  </a:lnTo>
                  <a:lnTo>
                    <a:pt x="37" y="85"/>
                  </a:lnTo>
                  <a:lnTo>
                    <a:pt x="65" y="73"/>
                  </a:lnTo>
                  <a:lnTo>
                    <a:pt x="101" y="63"/>
                  </a:lnTo>
                  <a:lnTo>
                    <a:pt x="142" y="53"/>
                  </a:lnTo>
                  <a:lnTo>
                    <a:pt x="191" y="44"/>
                  </a:lnTo>
                  <a:lnTo>
                    <a:pt x="245" y="35"/>
                  </a:lnTo>
                  <a:lnTo>
                    <a:pt x="304" y="27"/>
                  </a:lnTo>
                  <a:lnTo>
                    <a:pt x="369" y="21"/>
                  </a:lnTo>
                  <a:lnTo>
                    <a:pt x="438" y="14"/>
                  </a:lnTo>
                  <a:lnTo>
                    <a:pt x="511" y="9"/>
                  </a:lnTo>
                  <a:lnTo>
                    <a:pt x="588" y="5"/>
                  </a:lnTo>
                  <a:lnTo>
                    <a:pt x="669" y="3"/>
                  </a:lnTo>
                  <a:lnTo>
                    <a:pt x="752" y="0"/>
                  </a:lnTo>
                  <a:lnTo>
                    <a:pt x="838" y="0"/>
                  </a:lnTo>
                  <a:close/>
                </a:path>
              </a:pathLst>
            </a:custGeom>
            <a:solidFill>
              <a:schemeClr val="accent6">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id-ID" sz="3599" dirty="0">
                <a:latin typeface="Muli ExtraLight" panose="02000303000000000000" pitchFamily="2" charset="77"/>
              </a:endParaRPr>
            </a:p>
          </p:txBody>
        </p:sp>
      </p:grpSp>
      <p:grpSp>
        <p:nvGrpSpPr>
          <p:cNvPr id="52" name="Group 51">
            <a:extLst>
              <a:ext uri="{FF2B5EF4-FFF2-40B4-BE49-F238E27FC236}">
                <a16:creationId xmlns:a16="http://schemas.microsoft.com/office/drawing/2014/main" id="{6741D9F3-8938-4D1F-BD1A-B5584BC08565}"/>
              </a:ext>
            </a:extLst>
          </p:cNvPr>
          <p:cNvGrpSpPr/>
          <p:nvPr/>
        </p:nvGrpSpPr>
        <p:grpSpPr>
          <a:xfrm>
            <a:off x="4869405" y="9044745"/>
            <a:ext cx="2453192" cy="666741"/>
            <a:chOff x="2147761" y="4430388"/>
            <a:chExt cx="2244411" cy="474168"/>
          </a:xfrm>
        </p:grpSpPr>
        <p:sp>
          <p:nvSpPr>
            <p:cNvPr id="53" name="Freeform 10">
              <a:extLst>
                <a:ext uri="{FF2B5EF4-FFF2-40B4-BE49-F238E27FC236}">
                  <a16:creationId xmlns:a16="http://schemas.microsoft.com/office/drawing/2014/main" id="{8A760B68-CE1D-416A-8054-98317D5F9673}"/>
                </a:ext>
              </a:extLst>
            </p:cNvPr>
            <p:cNvSpPr>
              <a:spLocks/>
            </p:cNvSpPr>
            <p:nvPr/>
          </p:nvSpPr>
          <p:spPr bwMode="auto">
            <a:xfrm>
              <a:off x="2147761" y="4554850"/>
              <a:ext cx="2244411" cy="349706"/>
            </a:xfrm>
            <a:custGeom>
              <a:avLst/>
              <a:gdLst>
                <a:gd name="T0" fmla="*/ 5 w 1996"/>
                <a:gd name="T1" fmla="*/ 0 h 311"/>
                <a:gd name="T2" fmla="*/ 45 w 1996"/>
                <a:gd name="T3" fmla="*/ 21 h 311"/>
                <a:gd name="T4" fmla="*/ 120 w 1996"/>
                <a:gd name="T5" fmla="*/ 40 h 311"/>
                <a:gd name="T6" fmla="*/ 228 w 1996"/>
                <a:gd name="T7" fmla="*/ 57 h 311"/>
                <a:gd name="T8" fmla="*/ 363 w 1996"/>
                <a:gd name="T9" fmla="*/ 71 h 311"/>
                <a:gd name="T10" fmla="*/ 523 w 1996"/>
                <a:gd name="T11" fmla="*/ 83 h 311"/>
                <a:gd name="T12" fmla="*/ 701 w 1996"/>
                <a:gd name="T13" fmla="*/ 90 h 311"/>
                <a:gd name="T14" fmla="*/ 896 w 1996"/>
                <a:gd name="T15" fmla="*/ 94 h 311"/>
                <a:gd name="T16" fmla="*/ 1100 w 1996"/>
                <a:gd name="T17" fmla="*/ 94 h 311"/>
                <a:gd name="T18" fmla="*/ 1294 w 1996"/>
                <a:gd name="T19" fmla="*/ 90 h 311"/>
                <a:gd name="T20" fmla="*/ 1474 w 1996"/>
                <a:gd name="T21" fmla="*/ 83 h 311"/>
                <a:gd name="T22" fmla="*/ 1632 w 1996"/>
                <a:gd name="T23" fmla="*/ 71 h 311"/>
                <a:gd name="T24" fmla="*/ 1768 w 1996"/>
                <a:gd name="T25" fmla="*/ 57 h 311"/>
                <a:gd name="T26" fmla="*/ 1875 w 1996"/>
                <a:gd name="T27" fmla="*/ 40 h 311"/>
                <a:gd name="T28" fmla="*/ 1951 w 1996"/>
                <a:gd name="T29" fmla="*/ 21 h 311"/>
                <a:gd name="T30" fmla="*/ 1991 w 1996"/>
                <a:gd name="T31" fmla="*/ 0 h 311"/>
                <a:gd name="T32" fmla="*/ 1996 w 1996"/>
                <a:gd name="T33" fmla="*/ 206 h 311"/>
                <a:gd name="T34" fmla="*/ 1978 w 1996"/>
                <a:gd name="T35" fmla="*/ 225 h 311"/>
                <a:gd name="T36" fmla="*/ 1927 w 1996"/>
                <a:gd name="T37" fmla="*/ 245 h 311"/>
                <a:gd name="T38" fmla="*/ 1844 w 1996"/>
                <a:gd name="T39" fmla="*/ 261 h 311"/>
                <a:gd name="T40" fmla="*/ 1735 w 1996"/>
                <a:gd name="T41" fmla="*/ 277 h 311"/>
                <a:gd name="T42" fmla="*/ 1603 w 1996"/>
                <a:gd name="T43" fmla="*/ 290 h 311"/>
                <a:gd name="T44" fmla="*/ 1448 w 1996"/>
                <a:gd name="T45" fmla="*/ 300 h 311"/>
                <a:gd name="T46" fmla="*/ 1279 w 1996"/>
                <a:gd name="T47" fmla="*/ 308 h 311"/>
                <a:gd name="T48" fmla="*/ 1094 w 1996"/>
                <a:gd name="T49" fmla="*/ 310 h 311"/>
                <a:gd name="T50" fmla="*/ 902 w 1996"/>
                <a:gd name="T51" fmla="*/ 310 h 311"/>
                <a:gd name="T52" fmla="*/ 718 w 1996"/>
                <a:gd name="T53" fmla="*/ 308 h 311"/>
                <a:gd name="T54" fmla="*/ 547 w 1996"/>
                <a:gd name="T55" fmla="*/ 300 h 311"/>
                <a:gd name="T56" fmla="*/ 394 w 1996"/>
                <a:gd name="T57" fmla="*/ 290 h 311"/>
                <a:gd name="T58" fmla="*/ 261 w 1996"/>
                <a:gd name="T59" fmla="*/ 277 h 311"/>
                <a:gd name="T60" fmla="*/ 151 w 1996"/>
                <a:gd name="T61" fmla="*/ 261 h 311"/>
                <a:gd name="T62" fmla="*/ 69 w 1996"/>
                <a:gd name="T63" fmla="*/ 245 h 311"/>
                <a:gd name="T64" fmla="*/ 18 w 1996"/>
                <a:gd name="T65" fmla="*/ 225 h 311"/>
                <a:gd name="T66" fmla="*/ 0 w 1996"/>
                <a:gd name="T67" fmla="*/ 20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6" h="311">
                  <a:moveTo>
                    <a:pt x="0" y="0"/>
                  </a:moveTo>
                  <a:lnTo>
                    <a:pt x="5" y="0"/>
                  </a:lnTo>
                  <a:lnTo>
                    <a:pt x="20" y="12"/>
                  </a:lnTo>
                  <a:lnTo>
                    <a:pt x="45" y="21"/>
                  </a:lnTo>
                  <a:lnTo>
                    <a:pt x="78" y="31"/>
                  </a:lnTo>
                  <a:lnTo>
                    <a:pt x="120" y="40"/>
                  </a:lnTo>
                  <a:lnTo>
                    <a:pt x="171" y="49"/>
                  </a:lnTo>
                  <a:lnTo>
                    <a:pt x="228" y="57"/>
                  </a:lnTo>
                  <a:lnTo>
                    <a:pt x="293" y="65"/>
                  </a:lnTo>
                  <a:lnTo>
                    <a:pt x="363" y="71"/>
                  </a:lnTo>
                  <a:lnTo>
                    <a:pt x="441" y="78"/>
                  </a:lnTo>
                  <a:lnTo>
                    <a:pt x="523" y="83"/>
                  </a:lnTo>
                  <a:lnTo>
                    <a:pt x="609" y="87"/>
                  </a:lnTo>
                  <a:lnTo>
                    <a:pt x="701" y="90"/>
                  </a:lnTo>
                  <a:lnTo>
                    <a:pt x="797" y="93"/>
                  </a:lnTo>
                  <a:lnTo>
                    <a:pt x="896" y="94"/>
                  </a:lnTo>
                  <a:lnTo>
                    <a:pt x="998" y="96"/>
                  </a:lnTo>
                  <a:lnTo>
                    <a:pt x="1100" y="94"/>
                  </a:lnTo>
                  <a:lnTo>
                    <a:pt x="1199" y="93"/>
                  </a:lnTo>
                  <a:lnTo>
                    <a:pt x="1294" y="90"/>
                  </a:lnTo>
                  <a:lnTo>
                    <a:pt x="1387" y="87"/>
                  </a:lnTo>
                  <a:lnTo>
                    <a:pt x="1474" y="83"/>
                  </a:lnTo>
                  <a:lnTo>
                    <a:pt x="1556" y="78"/>
                  </a:lnTo>
                  <a:lnTo>
                    <a:pt x="1632" y="71"/>
                  </a:lnTo>
                  <a:lnTo>
                    <a:pt x="1703" y="65"/>
                  </a:lnTo>
                  <a:lnTo>
                    <a:pt x="1768" y="57"/>
                  </a:lnTo>
                  <a:lnTo>
                    <a:pt x="1825" y="49"/>
                  </a:lnTo>
                  <a:lnTo>
                    <a:pt x="1875" y="40"/>
                  </a:lnTo>
                  <a:lnTo>
                    <a:pt x="1918" y="31"/>
                  </a:lnTo>
                  <a:lnTo>
                    <a:pt x="1951" y="21"/>
                  </a:lnTo>
                  <a:lnTo>
                    <a:pt x="1975" y="12"/>
                  </a:lnTo>
                  <a:lnTo>
                    <a:pt x="1991" y="0"/>
                  </a:lnTo>
                  <a:lnTo>
                    <a:pt x="1996" y="0"/>
                  </a:lnTo>
                  <a:lnTo>
                    <a:pt x="1996" y="206"/>
                  </a:lnTo>
                  <a:lnTo>
                    <a:pt x="1992" y="216"/>
                  </a:lnTo>
                  <a:lnTo>
                    <a:pt x="1978" y="225"/>
                  </a:lnTo>
                  <a:lnTo>
                    <a:pt x="1956" y="236"/>
                  </a:lnTo>
                  <a:lnTo>
                    <a:pt x="1927" y="245"/>
                  </a:lnTo>
                  <a:lnTo>
                    <a:pt x="1889" y="254"/>
                  </a:lnTo>
                  <a:lnTo>
                    <a:pt x="1844" y="261"/>
                  </a:lnTo>
                  <a:lnTo>
                    <a:pt x="1793" y="269"/>
                  </a:lnTo>
                  <a:lnTo>
                    <a:pt x="1735" y="277"/>
                  </a:lnTo>
                  <a:lnTo>
                    <a:pt x="1672" y="283"/>
                  </a:lnTo>
                  <a:lnTo>
                    <a:pt x="1603" y="290"/>
                  </a:lnTo>
                  <a:lnTo>
                    <a:pt x="1528" y="295"/>
                  </a:lnTo>
                  <a:lnTo>
                    <a:pt x="1448" y="300"/>
                  </a:lnTo>
                  <a:lnTo>
                    <a:pt x="1365" y="304"/>
                  </a:lnTo>
                  <a:lnTo>
                    <a:pt x="1279" y="308"/>
                  </a:lnTo>
                  <a:lnTo>
                    <a:pt x="1187" y="309"/>
                  </a:lnTo>
                  <a:lnTo>
                    <a:pt x="1094" y="310"/>
                  </a:lnTo>
                  <a:lnTo>
                    <a:pt x="998" y="311"/>
                  </a:lnTo>
                  <a:lnTo>
                    <a:pt x="902" y="310"/>
                  </a:lnTo>
                  <a:lnTo>
                    <a:pt x="808" y="309"/>
                  </a:lnTo>
                  <a:lnTo>
                    <a:pt x="718" y="308"/>
                  </a:lnTo>
                  <a:lnTo>
                    <a:pt x="631" y="304"/>
                  </a:lnTo>
                  <a:lnTo>
                    <a:pt x="547" y="300"/>
                  </a:lnTo>
                  <a:lnTo>
                    <a:pt x="468" y="295"/>
                  </a:lnTo>
                  <a:lnTo>
                    <a:pt x="394" y="290"/>
                  </a:lnTo>
                  <a:lnTo>
                    <a:pt x="325" y="283"/>
                  </a:lnTo>
                  <a:lnTo>
                    <a:pt x="261" y="277"/>
                  </a:lnTo>
                  <a:lnTo>
                    <a:pt x="203" y="269"/>
                  </a:lnTo>
                  <a:lnTo>
                    <a:pt x="151" y="261"/>
                  </a:lnTo>
                  <a:lnTo>
                    <a:pt x="106" y="254"/>
                  </a:lnTo>
                  <a:lnTo>
                    <a:pt x="69" y="245"/>
                  </a:lnTo>
                  <a:lnTo>
                    <a:pt x="39" y="236"/>
                  </a:lnTo>
                  <a:lnTo>
                    <a:pt x="18" y="225"/>
                  </a:lnTo>
                  <a:lnTo>
                    <a:pt x="3" y="216"/>
                  </a:lnTo>
                  <a:lnTo>
                    <a:pt x="0" y="206"/>
                  </a:lnTo>
                  <a:lnTo>
                    <a:pt x="0" y="0"/>
                  </a:lnTo>
                  <a:close/>
                </a:path>
              </a:pathLst>
            </a:custGeom>
            <a:solidFill>
              <a:schemeClr val="accent5"/>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id-ID" sz="3599" dirty="0">
                <a:latin typeface="Muli ExtraLight" panose="02000303000000000000" pitchFamily="2" charset="77"/>
              </a:endParaRPr>
            </a:p>
          </p:txBody>
        </p:sp>
        <p:sp>
          <p:nvSpPr>
            <p:cNvPr id="54" name="Freeform 11">
              <a:extLst>
                <a:ext uri="{FF2B5EF4-FFF2-40B4-BE49-F238E27FC236}">
                  <a16:creationId xmlns:a16="http://schemas.microsoft.com/office/drawing/2014/main" id="{A51259E7-0F71-4F1A-A8D8-2A64B0FCAAA6}"/>
                </a:ext>
              </a:extLst>
            </p:cNvPr>
            <p:cNvSpPr>
              <a:spLocks/>
            </p:cNvSpPr>
            <p:nvPr/>
          </p:nvSpPr>
          <p:spPr bwMode="auto">
            <a:xfrm>
              <a:off x="2147761" y="4430388"/>
              <a:ext cx="2244411" cy="237260"/>
            </a:xfrm>
            <a:custGeom>
              <a:avLst/>
              <a:gdLst>
                <a:gd name="T0" fmla="*/ 1094 w 1996"/>
                <a:gd name="T1" fmla="*/ 0 h 211"/>
                <a:gd name="T2" fmla="*/ 1279 w 1996"/>
                <a:gd name="T3" fmla="*/ 4 h 211"/>
                <a:gd name="T4" fmla="*/ 1448 w 1996"/>
                <a:gd name="T5" fmla="*/ 11 h 211"/>
                <a:gd name="T6" fmla="*/ 1603 w 1996"/>
                <a:gd name="T7" fmla="*/ 22 h 211"/>
                <a:gd name="T8" fmla="*/ 1735 w 1996"/>
                <a:gd name="T9" fmla="*/ 35 h 211"/>
                <a:gd name="T10" fmla="*/ 1844 w 1996"/>
                <a:gd name="T11" fmla="*/ 49 h 211"/>
                <a:gd name="T12" fmla="*/ 1927 w 1996"/>
                <a:gd name="T13" fmla="*/ 67 h 211"/>
                <a:gd name="T14" fmla="*/ 1978 w 1996"/>
                <a:gd name="T15" fmla="*/ 85 h 211"/>
                <a:gd name="T16" fmla="*/ 1996 w 1996"/>
                <a:gd name="T17" fmla="*/ 105 h 211"/>
                <a:gd name="T18" fmla="*/ 1995 w 1996"/>
                <a:gd name="T19" fmla="*/ 113 h 211"/>
                <a:gd name="T20" fmla="*/ 1975 w 1996"/>
                <a:gd name="T21" fmla="*/ 127 h 211"/>
                <a:gd name="T22" fmla="*/ 1918 w 1996"/>
                <a:gd name="T23" fmla="*/ 146 h 211"/>
                <a:gd name="T24" fmla="*/ 1825 w 1996"/>
                <a:gd name="T25" fmla="*/ 164 h 211"/>
                <a:gd name="T26" fmla="*/ 1703 w 1996"/>
                <a:gd name="T27" fmla="*/ 180 h 211"/>
                <a:gd name="T28" fmla="*/ 1556 w 1996"/>
                <a:gd name="T29" fmla="*/ 193 h 211"/>
                <a:gd name="T30" fmla="*/ 1387 w 1996"/>
                <a:gd name="T31" fmla="*/ 202 h 211"/>
                <a:gd name="T32" fmla="*/ 1199 w 1996"/>
                <a:gd name="T33" fmla="*/ 208 h 211"/>
                <a:gd name="T34" fmla="*/ 998 w 1996"/>
                <a:gd name="T35" fmla="*/ 211 h 211"/>
                <a:gd name="T36" fmla="*/ 797 w 1996"/>
                <a:gd name="T37" fmla="*/ 208 h 211"/>
                <a:gd name="T38" fmla="*/ 609 w 1996"/>
                <a:gd name="T39" fmla="*/ 202 h 211"/>
                <a:gd name="T40" fmla="*/ 441 w 1996"/>
                <a:gd name="T41" fmla="*/ 193 h 211"/>
                <a:gd name="T42" fmla="*/ 293 w 1996"/>
                <a:gd name="T43" fmla="*/ 180 h 211"/>
                <a:gd name="T44" fmla="*/ 171 w 1996"/>
                <a:gd name="T45" fmla="*/ 164 h 211"/>
                <a:gd name="T46" fmla="*/ 78 w 1996"/>
                <a:gd name="T47" fmla="*/ 146 h 211"/>
                <a:gd name="T48" fmla="*/ 20 w 1996"/>
                <a:gd name="T49" fmla="*/ 127 h 211"/>
                <a:gd name="T50" fmla="*/ 2 w 1996"/>
                <a:gd name="T51" fmla="*/ 113 h 211"/>
                <a:gd name="T52" fmla="*/ 0 w 1996"/>
                <a:gd name="T53" fmla="*/ 105 h 211"/>
                <a:gd name="T54" fmla="*/ 18 w 1996"/>
                <a:gd name="T55" fmla="*/ 85 h 211"/>
                <a:gd name="T56" fmla="*/ 69 w 1996"/>
                <a:gd name="T57" fmla="*/ 67 h 211"/>
                <a:gd name="T58" fmla="*/ 151 w 1996"/>
                <a:gd name="T59" fmla="*/ 49 h 211"/>
                <a:gd name="T60" fmla="*/ 261 w 1996"/>
                <a:gd name="T61" fmla="*/ 35 h 211"/>
                <a:gd name="T62" fmla="*/ 394 w 1996"/>
                <a:gd name="T63" fmla="*/ 22 h 211"/>
                <a:gd name="T64" fmla="*/ 547 w 1996"/>
                <a:gd name="T65" fmla="*/ 11 h 211"/>
                <a:gd name="T66" fmla="*/ 718 w 1996"/>
                <a:gd name="T67" fmla="*/ 4 h 211"/>
                <a:gd name="T68" fmla="*/ 902 w 1996"/>
                <a:gd name="T6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96" h="211">
                  <a:moveTo>
                    <a:pt x="998" y="0"/>
                  </a:moveTo>
                  <a:lnTo>
                    <a:pt x="1094" y="0"/>
                  </a:lnTo>
                  <a:lnTo>
                    <a:pt x="1187" y="1"/>
                  </a:lnTo>
                  <a:lnTo>
                    <a:pt x="1279" y="4"/>
                  </a:lnTo>
                  <a:lnTo>
                    <a:pt x="1365" y="8"/>
                  </a:lnTo>
                  <a:lnTo>
                    <a:pt x="1448" y="11"/>
                  </a:lnTo>
                  <a:lnTo>
                    <a:pt x="1528" y="15"/>
                  </a:lnTo>
                  <a:lnTo>
                    <a:pt x="1603" y="22"/>
                  </a:lnTo>
                  <a:lnTo>
                    <a:pt x="1672" y="27"/>
                  </a:lnTo>
                  <a:lnTo>
                    <a:pt x="1735" y="35"/>
                  </a:lnTo>
                  <a:lnTo>
                    <a:pt x="1793" y="41"/>
                  </a:lnTo>
                  <a:lnTo>
                    <a:pt x="1844" y="49"/>
                  </a:lnTo>
                  <a:lnTo>
                    <a:pt x="1889" y="58"/>
                  </a:lnTo>
                  <a:lnTo>
                    <a:pt x="1927" y="67"/>
                  </a:lnTo>
                  <a:lnTo>
                    <a:pt x="1956" y="76"/>
                  </a:lnTo>
                  <a:lnTo>
                    <a:pt x="1978" y="85"/>
                  </a:lnTo>
                  <a:lnTo>
                    <a:pt x="1992" y="95"/>
                  </a:lnTo>
                  <a:lnTo>
                    <a:pt x="1996" y="105"/>
                  </a:lnTo>
                  <a:lnTo>
                    <a:pt x="1996" y="109"/>
                  </a:lnTo>
                  <a:lnTo>
                    <a:pt x="1995" y="113"/>
                  </a:lnTo>
                  <a:lnTo>
                    <a:pt x="1991" y="115"/>
                  </a:lnTo>
                  <a:lnTo>
                    <a:pt x="1975" y="127"/>
                  </a:lnTo>
                  <a:lnTo>
                    <a:pt x="1951" y="136"/>
                  </a:lnTo>
                  <a:lnTo>
                    <a:pt x="1918" y="146"/>
                  </a:lnTo>
                  <a:lnTo>
                    <a:pt x="1875" y="155"/>
                  </a:lnTo>
                  <a:lnTo>
                    <a:pt x="1825" y="164"/>
                  </a:lnTo>
                  <a:lnTo>
                    <a:pt x="1768" y="172"/>
                  </a:lnTo>
                  <a:lnTo>
                    <a:pt x="1703" y="180"/>
                  </a:lnTo>
                  <a:lnTo>
                    <a:pt x="1632" y="186"/>
                  </a:lnTo>
                  <a:lnTo>
                    <a:pt x="1556" y="193"/>
                  </a:lnTo>
                  <a:lnTo>
                    <a:pt x="1474" y="198"/>
                  </a:lnTo>
                  <a:lnTo>
                    <a:pt x="1387" y="202"/>
                  </a:lnTo>
                  <a:lnTo>
                    <a:pt x="1294" y="205"/>
                  </a:lnTo>
                  <a:lnTo>
                    <a:pt x="1199" y="208"/>
                  </a:lnTo>
                  <a:lnTo>
                    <a:pt x="1100" y="209"/>
                  </a:lnTo>
                  <a:lnTo>
                    <a:pt x="998" y="211"/>
                  </a:lnTo>
                  <a:lnTo>
                    <a:pt x="896" y="209"/>
                  </a:lnTo>
                  <a:lnTo>
                    <a:pt x="797" y="208"/>
                  </a:lnTo>
                  <a:lnTo>
                    <a:pt x="701" y="205"/>
                  </a:lnTo>
                  <a:lnTo>
                    <a:pt x="609" y="202"/>
                  </a:lnTo>
                  <a:lnTo>
                    <a:pt x="523" y="198"/>
                  </a:lnTo>
                  <a:lnTo>
                    <a:pt x="441" y="193"/>
                  </a:lnTo>
                  <a:lnTo>
                    <a:pt x="363" y="186"/>
                  </a:lnTo>
                  <a:lnTo>
                    <a:pt x="293" y="180"/>
                  </a:lnTo>
                  <a:lnTo>
                    <a:pt x="228" y="172"/>
                  </a:lnTo>
                  <a:lnTo>
                    <a:pt x="171" y="164"/>
                  </a:lnTo>
                  <a:lnTo>
                    <a:pt x="120" y="155"/>
                  </a:lnTo>
                  <a:lnTo>
                    <a:pt x="78" y="146"/>
                  </a:lnTo>
                  <a:lnTo>
                    <a:pt x="45" y="136"/>
                  </a:lnTo>
                  <a:lnTo>
                    <a:pt x="20" y="127"/>
                  </a:lnTo>
                  <a:lnTo>
                    <a:pt x="5" y="115"/>
                  </a:lnTo>
                  <a:lnTo>
                    <a:pt x="2" y="113"/>
                  </a:lnTo>
                  <a:lnTo>
                    <a:pt x="0" y="109"/>
                  </a:lnTo>
                  <a:lnTo>
                    <a:pt x="0" y="105"/>
                  </a:lnTo>
                  <a:lnTo>
                    <a:pt x="3" y="95"/>
                  </a:lnTo>
                  <a:lnTo>
                    <a:pt x="18" y="85"/>
                  </a:lnTo>
                  <a:lnTo>
                    <a:pt x="39" y="76"/>
                  </a:lnTo>
                  <a:lnTo>
                    <a:pt x="69" y="67"/>
                  </a:lnTo>
                  <a:lnTo>
                    <a:pt x="106" y="58"/>
                  </a:lnTo>
                  <a:lnTo>
                    <a:pt x="151" y="49"/>
                  </a:lnTo>
                  <a:lnTo>
                    <a:pt x="203" y="41"/>
                  </a:lnTo>
                  <a:lnTo>
                    <a:pt x="261" y="35"/>
                  </a:lnTo>
                  <a:lnTo>
                    <a:pt x="325" y="27"/>
                  </a:lnTo>
                  <a:lnTo>
                    <a:pt x="394" y="22"/>
                  </a:lnTo>
                  <a:lnTo>
                    <a:pt x="468" y="15"/>
                  </a:lnTo>
                  <a:lnTo>
                    <a:pt x="547" y="11"/>
                  </a:lnTo>
                  <a:lnTo>
                    <a:pt x="631" y="8"/>
                  </a:lnTo>
                  <a:lnTo>
                    <a:pt x="718" y="4"/>
                  </a:lnTo>
                  <a:lnTo>
                    <a:pt x="808" y="1"/>
                  </a:lnTo>
                  <a:lnTo>
                    <a:pt x="902" y="0"/>
                  </a:lnTo>
                  <a:lnTo>
                    <a:pt x="998" y="0"/>
                  </a:lnTo>
                  <a:close/>
                </a:path>
              </a:pathLst>
            </a:custGeom>
            <a:solidFill>
              <a:schemeClr val="accent5">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id-ID" sz="3599" dirty="0">
                <a:latin typeface="Muli ExtraLight" panose="02000303000000000000" pitchFamily="2" charset="77"/>
              </a:endParaRPr>
            </a:p>
          </p:txBody>
        </p:sp>
      </p:grpSp>
      <p:grpSp>
        <p:nvGrpSpPr>
          <p:cNvPr id="55" name="Group 54">
            <a:extLst>
              <a:ext uri="{FF2B5EF4-FFF2-40B4-BE49-F238E27FC236}">
                <a16:creationId xmlns:a16="http://schemas.microsoft.com/office/drawing/2014/main" id="{B801AD48-EEBD-4DA1-9769-CD0BF085C670}"/>
              </a:ext>
            </a:extLst>
          </p:cNvPr>
          <p:cNvGrpSpPr/>
          <p:nvPr/>
        </p:nvGrpSpPr>
        <p:grpSpPr>
          <a:xfrm>
            <a:off x="4622979" y="8376598"/>
            <a:ext cx="2946044" cy="724494"/>
            <a:chOff x="1921745" y="3830458"/>
            <a:chExt cx="2695318" cy="515242"/>
          </a:xfrm>
        </p:grpSpPr>
        <p:sp>
          <p:nvSpPr>
            <p:cNvPr id="56" name="Freeform 12">
              <a:extLst>
                <a:ext uri="{FF2B5EF4-FFF2-40B4-BE49-F238E27FC236}">
                  <a16:creationId xmlns:a16="http://schemas.microsoft.com/office/drawing/2014/main" id="{9C5FB3C2-B602-41E3-8BF2-11DF832CBDA2}"/>
                </a:ext>
              </a:extLst>
            </p:cNvPr>
            <p:cNvSpPr>
              <a:spLocks/>
            </p:cNvSpPr>
            <p:nvPr/>
          </p:nvSpPr>
          <p:spPr bwMode="auto">
            <a:xfrm>
              <a:off x="1921745" y="3963386"/>
              <a:ext cx="2695318" cy="382314"/>
            </a:xfrm>
            <a:custGeom>
              <a:avLst/>
              <a:gdLst>
                <a:gd name="T0" fmla="*/ 7 w 2397"/>
                <a:gd name="T1" fmla="*/ 0 h 340"/>
                <a:gd name="T2" fmla="*/ 46 w 2397"/>
                <a:gd name="T3" fmla="*/ 19 h 340"/>
                <a:gd name="T4" fmla="*/ 121 w 2397"/>
                <a:gd name="T5" fmla="*/ 38 h 340"/>
                <a:gd name="T6" fmla="*/ 225 w 2397"/>
                <a:gd name="T7" fmla="*/ 55 h 340"/>
                <a:gd name="T8" fmla="*/ 356 w 2397"/>
                <a:gd name="T9" fmla="*/ 69 h 340"/>
                <a:gd name="T10" fmla="*/ 513 w 2397"/>
                <a:gd name="T11" fmla="*/ 82 h 340"/>
                <a:gd name="T12" fmla="*/ 689 w 2397"/>
                <a:gd name="T13" fmla="*/ 92 h 340"/>
                <a:gd name="T14" fmla="*/ 883 w 2397"/>
                <a:gd name="T15" fmla="*/ 99 h 340"/>
                <a:gd name="T16" fmla="*/ 1090 w 2397"/>
                <a:gd name="T17" fmla="*/ 102 h 340"/>
                <a:gd name="T18" fmla="*/ 1307 w 2397"/>
                <a:gd name="T19" fmla="*/ 102 h 340"/>
                <a:gd name="T20" fmla="*/ 1516 w 2397"/>
                <a:gd name="T21" fmla="*/ 99 h 340"/>
                <a:gd name="T22" fmla="*/ 1708 w 2397"/>
                <a:gd name="T23" fmla="*/ 92 h 340"/>
                <a:gd name="T24" fmla="*/ 1886 w 2397"/>
                <a:gd name="T25" fmla="*/ 82 h 340"/>
                <a:gd name="T26" fmla="*/ 2041 w 2397"/>
                <a:gd name="T27" fmla="*/ 69 h 340"/>
                <a:gd name="T28" fmla="*/ 2173 w 2397"/>
                <a:gd name="T29" fmla="*/ 55 h 340"/>
                <a:gd name="T30" fmla="*/ 2278 w 2397"/>
                <a:gd name="T31" fmla="*/ 38 h 340"/>
                <a:gd name="T32" fmla="*/ 2351 w 2397"/>
                <a:gd name="T33" fmla="*/ 19 h 340"/>
                <a:gd name="T34" fmla="*/ 2391 w 2397"/>
                <a:gd name="T35" fmla="*/ 0 h 340"/>
                <a:gd name="T36" fmla="*/ 2397 w 2397"/>
                <a:gd name="T37" fmla="*/ 225 h 340"/>
                <a:gd name="T38" fmla="*/ 2378 w 2397"/>
                <a:gd name="T39" fmla="*/ 245 h 340"/>
                <a:gd name="T40" fmla="*/ 2323 w 2397"/>
                <a:gd name="T41" fmla="*/ 264 h 340"/>
                <a:gd name="T42" fmla="*/ 2234 w 2397"/>
                <a:gd name="T43" fmla="*/ 282 h 340"/>
                <a:gd name="T44" fmla="*/ 2116 w 2397"/>
                <a:gd name="T45" fmla="*/ 299 h 340"/>
                <a:gd name="T46" fmla="*/ 1971 w 2397"/>
                <a:gd name="T47" fmla="*/ 313 h 340"/>
                <a:gd name="T48" fmla="*/ 1804 w 2397"/>
                <a:gd name="T49" fmla="*/ 325 h 340"/>
                <a:gd name="T50" fmla="*/ 1617 w 2397"/>
                <a:gd name="T51" fmla="*/ 332 h 340"/>
                <a:gd name="T52" fmla="*/ 1414 w 2397"/>
                <a:gd name="T53" fmla="*/ 338 h 340"/>
                <a:gd name="T54" fmla="*/ 1199 w 2397"/>
                <a:gd name="T55" fmla="*/ 340 h 340"/>
                <a:gd name="T56" fmla="*/ 983 w 2397"/>
                <a:gd name="T57" fmla="*/ 338 h 340"/>
                <a:gd name="T58" fmla="*/ 780 w 2397"/>
                <a:gd name="T59" fmla="*/ 332 h 340"/>
                <a:gd name="T60" fmla="*/ 594 w 2397"/>
                <a:gd name="T61" fmla="*/ 325 h 340"/>
                <a:gd name="T62" fmla="*/ 427 w 2397"/>
                <a:gd name="T63" fmla="*/ 313 h 340"/>
                <a:gd name="T64" fmla="*/ 282 w 2397"/>
                <a:gd name="T65" fmla="*/ 299 h 340"/>
                <a:gd name="T66" fmla="*/ 163 w 2397"/>
                <a:gd name="T67" fmla="*/ 282 h 340"/>
                <a:gd name="T68" fmla="*/ 75 w 2397"/>
                <a:gd name="T69" fmla="*/ 264 h 340"/>
                <a:gd name="T70" fmla="*/ 19 w 2397"/>
                <a:gd name="T71" fmla="*/ 245 h 340"/>
                <a:gd name="T72" fmla="*/ 0 w 2397"/>
                <a:gd name="T73" fmla="*/ 22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97" h="340">
                  <a:moveTo>
                    <a:pt x="0" y="0"/>
                  </a:moveTo>
                  <a:lnTo>
                    <a:pt x="7" y="0"/>
                  </a:lnTo>
                  <a:lnTo>
                    <a:pt x="22" y="10"/>
                  </a:lnTo>
                  <a:lnTo>
                    <a:pt x="46" y="19"/>
                  </a:lnTo>
                  <a:lnTo>
                    <a:pt x="80" y="29"/>
                  </a:lnTo>
                  <a:lnTo>
                    <a:pt x="121" y="38"/>
                  </a:lnTo>
                  <a:lnTo>
                    <a:pt x="168" y="46"/>
                  </a:lnTo>
                  <a:lnTo>
                    <a:pt x="225" y="55"/>
                  </a:lnTo>
                  <a:lnTo>
                    <a:pt x="288" y="63"/>
                  </a:lnTo>
                  <a:lnTo>
                    <a:pt x="356" y="69"/>
                  </a:lnTo>
                  <a:lnTo>
                    <a:pt x="432" y="77"/>
                  </a:lnTo>
                  <a:lnTo>
                    <a:pt x="513" y="82"/>
                  </a:lnTo>
                  <a:lnTo>
                    <a:pt x="598" y="87"/>
                  </a:lnTo>
                  <a:lnTo>
                    <a:pt x="689" y="92"/>
                  </a:lnTo>
                  <a:lnTo>
                    <a:pt x="784" y="96"/>
                  </a:lnTo>
                  <a:lnTo>
                    <a:pt x="883" y="99"/>
                  </a:lnTo>
                  <a:lnTo>
                    <a:pt x="985" y="101"/>
                  </a:lnTo>
                  <a:lnTo>
                    <a:pt x="1090" y="102"/>
                  </a:lnTo>
                  <a:lnTo>
                    <a:pt x="1199" y="102"/>
                  </a:lnTo>
                  <a:lnTo>
                    <a:pt x="1307" y="102"/>
                  </a:lnTo>
                  <a:lnTo>
                    <a:pt x="1413" y="101"/>
                  </a:lnTo>
                  <a:lnTo>
                    <a:pt x="1516" y="99"/>
                  </a:lnTo>
                  <a:lnTo>
                    <a:pt x="1613" y="96"/>
                  </a:lnTo>
                  <a:lnTo>
                    <a:pt x="1708" y="92"/>
                  </a:lnTo>
                  <a:lnTo>
                    <a:pt x="1800" y="87"/>
                  </a:lnTo>
                  <a:lnTo>
                    <a:pt x="1886" y="82"/>
                  </a:lnTo>
                  <a:lnTo>
                    <a:pt x="1966" y="77"/>
                  </a:lnTo>
                  <a:lnTo>
                    <a:pt x="2041" y="69"/>
                  </a:lnTo>
                  <a:lnTo>
                    <a:pt x="2111" y="63"/>
                  </a:lnTo>
                  <a:lnTo>
                    <a:pt x="2173" y="55"/>
                  </a:lnTo>
                  <a:lnTo>
                    <a:pt x="2229" y="46"/>
                  </a:lnTo>
                  <a:lnTo>
                    <a:pt x="2278" y="38"/>
                  </a:lnTo>
                  <a:lnTo>
                    <a:pt x="2319" y="29"/>
                  </a:lnTo>
                  <a:lnTo>
                    <a:pt x="2351" y="19"/>
                  </a:lnTo>
                  <a:lnTo>
                    <a:pt x="2376" y="10"/>
                  </a:lnTo>
                  <a:lnTo>
                    <a:pt x="2391" y="0"/>
                  </a:lnTo>
                  <a:lnTo>
                    <a:pt x="2397" y="0"/>
                  </a:lnTo>
                  <a:lnTo>
                    <a:pt x="2397" y="225"/>
                  </a:lnTo>
                  <a:lnTo>
                    <a:pt x="2392" y="235"/>
                  </a:lnTo>
                  <a:lnTo>
                    <a:pt x="2378" y="245"/>
                  </a:lnTo>
                  <a:lnTo>
                    <a:pt x="2355" y="255"/>
                  </a:lnTo>
                  <a:lnTo>
                    <a:pt x="2323" y="264"/>
                  </a:lnTo>
                  <a:lnTo>
                    <a:pt x="2282" y="273"/>
                  </a:lnTo>
                  <a:lnTo>
                    <a:pt x="2234" y="282"/>
                  </a:lnTo>
                  <a:lnTo>
                    <a:pt x="2179" y="291"/>
                  </a:lnTo>
                  <a:lnTo>
                    <a:pt x="2116" y="299"/>
                  </a:lnTo>
                  <a:lnTo>
                    <a:pt x="2047" y="307"/>
                  </a:lnTo>
                  <a:lnTo>
                    <a:pt x="1971" y="313"/>
                  </a:lnTo>
                  <a:lnTo>
                    <a:pt x="1890" y="318"/>
                  </a:lnTo>
                  <a:lnTo>
                    <a:pt x="1804" y="325"/>
                  </a:lnTo>
                  <a:lnTo>
                    <a:pt x="1712" y="329"/>
                  </a:lnTo>
                  <a:lnTo>
                    <a:pt x="1617" y="332"/>
                  </a:lnTo>
                  <a:lnTo>
                    <a:pt x="1518" y="336"/>
                  </a:lnTo>
                  <a:lnTo>
                    <a:pt x="1414" y="338"/>
                  </a:lnTo>
                  <a:lnTo>
                    <a:pt x="1307" y="340"/>
                  </a:lnTo>
                  <a:lnTo>
                    <a:pt x="1199" y="340"/>
                  </a:lnTo>
                  <a:lnTo>
                    <a:pt x="1090" y="340"/>
                  </a:lnTo>
                  <a:lnTo>
                    <a:pt x="983" y="338"/>
                  </a:lnTo>
                  <a:lnTo>
                    <a:pt x="881" y="336"/>
                  </a:lnTo>
                  <a:lnTo>
                    <a:pt x="780" y="332"/>
                  </a:lnTo>
                  <a:lnTo>
                    <a:pt x="685" y="329"/>
                  </a:lnTo>
                  <a:lnTo>
                    <a:pt x="594" y="325"/>
                  </a:lnTo>
                  <a:lnTo>
                    <a:pt x="508" y="318"/>
                  </a:lnTo>
                  <a:lnTo>
                    <a:pt x="427" y="313"/>
                  </a:lnTo>
                  <a:lnTo>
                    <a:pt x="351" y="307"/>
                  </a:lnTo>
                  <a:lnTo>
                    <a:pt x="282" y="299"/>
                  </a:lnTo>
                  <a:lnTo>
                    <a:pt x="220" y="291"/>
                  </a:lnTo>
                  <a:lnTo>
                    <a:pt x="163" y="282"/>
                  </a:lnTo>
                  <a:lnTo>
                    <a:pt x="116" y="273"/>
                  </a:lnTo>
                  <a:lnTo>
                    <a:pt x="75" y="264"/>
                  </a:lnTo>
                  <a:lnTo>
                    <a:pt x="43" y="255"/>
                  </a:lnTo>
                  <a:lnTo>
                    <a:pt x="19" y="245"/>
                  </a:lnTo>
                  <a:lnTo>
                    <a:pt x="5" y="235"/>
                  </a:lnTo>
                  <a:lnTo>
                    <a:pt x="0" y="225"/>
                  </a:lnTo>
                  <a:lnTo>
                    <a:pt x="0" y="0"/>
                  </a:lnTo>
                  <a:close/>
                </a:path>
              </a:pathLst>
            </a:custGeom>
            <a:solidFill>
              <a:schemeClr val="accent4"/>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id-ID" sz="3599" dirty="0">
                <a:latin typeface="Muli ExtraLight" panose="02000303000000000000" pitchFamily="2" charset="77"/>
              </a:endParaRPr>
            </a:p>
          </p:txBody>
        </p:sp>
        <p:sp>
          <p:nvSpPr>
            <p:cNvPr id="57" name="Freeform 13">
              <a:extLst>
                <a:ext uri="{FF2B5EF4-FFF2-40B4-BE49-F238E27FC236}">
                  <a16:creationId xmlns:a16="http://schemas.microsoft.com/office/drawing/2014/main" id="{327DE994-53DF-4032-B97B-D8EA94932008}"/>
                </a:ext>
              </a:extLst>
            </p:cNvPr>
            <p:cNvSpPr>
              <a:spLocks/>
            </p:cNvSpPr>
            <p:nvPr/>
          </p:nvSpPr>
          <p:spPr bwMode="auto">
            <a:xfrm>
              <a:off x="1921745" y="3830458"/>
              <a:ext cx="2695318" cy="259749"/>
            </a:xfrm>
            <a:custGeom>
              <a:avLst/>
              <a:gdLst>
                <a:gd name="T0" fmla="*/ 1307 w 2397"/>
                <a:gd name="T1" fmla="*/ 1 h 231"/>
                <a:gd name="T2" fmla="*/ 1518 w 2397"/>
                <a:gd name="T3" fmla="*/ 4 h 231"/>
                <a:gd name="T4" fmla="*/ 1712 w 2397"/>
                <a:gd name="T5" fmla="*/ 12 h 231"/>
                <a:gd name="T6" fmla="*/ 1890 w 2397"/>
                <a:gd name="T7" fmla="*/ 22 h 231"/>
                <a:gd name="T8" fmla="*/ 2047 w 2397"/>
                <a:gd name="T9" fmla="*/ 35 h 231"/>
                <a:gd name="T10" fmla="*/ 2179 w 2397"/>
                <a:gd name="T11" fmla="*/ 49 h 231"/>
                <a:gd name="T12" fmla="*/ 2282 w 2397"/>
                <a:gd name="T13" fmla="*/ 67 h 231"/>
                <a:gd name="T14" fmla="*/ 2355 w 2397"/>
                <a:gd name="T15" fmla="*/ 85 h 231"/>
                <a:gd name="T16" fmla="*/ 2392 w 2397"/>
                <a:gd name="T17" fmla="*/ 106 h 231"/>
                <a:gd name="T18" fmla="*/ 2397 w 2397"/>
                <a:gd name="T19" fmla="*/ 120 h 231"/>
                <a:gd name="T20" fmla="*/ 2391 w 2397"/>
                <a:gd name="T21" fmla="*/ 129 h 231"/>
                <a:gd name="T22" fmla="*/ 2351 w 2397"/>
                <a:gd name="T23" fmla="*/ 148 h 231"/>
                <a:gd name="T24" fmla="*/ 2278 w 2397"/>
                <a:gd name="T25" fmla="*/ 167 h 231"/>
                <a:gd name="T26" fmla="*/ 2173 w 2397"/>
                <a:gd name="T27" fmla="*/ 184 h 231"/>
                <a:gd name="T28" fmla="*/ 2041 w 2397"/>
                <a:gd name="T29" fmla="*/ 198 h 231"/>
                <a:gd name="T30" fmla="*/ 1886 w 2397"/>
                <a:gd name="T31" fmla="*/ 211 h 231"/>
                <a:gd name="T32" fmla="*/ 1708 w 2397"/>
                <a:gd name="T33" fmla="*/ 221 h 231"/>
                <a:gd name="T34" fmla="*/ 1516 w 2397"/>
                <a:gd name="T35" fmla="*/ 228 h 231"/>
                <a:gd name="T36" fmla="*/ 1307 w 2397"/>
                <a:gd name="T37" fmla="*/ 231 h 231"/>
                <a:gd name="T38" fmla="*/ 1090 w 2397"/>
                <a:gd name="T39" fmla="*/ 231 h 231"/>
                <a:gd name="T40" fmla="*/ 883 w 2397"/>
                <a:gd name="T41" fmla="*/ 228 h 231"/>
                <a:gd name="T42" fmla="*/ 689 w 2397"/>
                <a:gd name="T43" fmla="*/ 221 h 231"/>
                <a:gd name="T44" fmla="*/ 513 w 2397"/>
                <a:gd name="T45" fmla="*/ 211 h 231"/>
                <a:gd name="T46" fmla="*/ 356 w 2397"/>
                <a:gd name="T47" fmla="*/ 198 h 231"/>
                <a:gd name="T48" fmla="*/ 225 w 2397"/>
                <a:gd name="T49" fmla="*/ 184 h 231"/>
                <a:gd name="T50" fmla="*/ 121 w 2397"/>
                <a:gd name="T51" fmla="*/ 167 h 231"/>
                <a:gd name="T52" fmla="*/ 46 w 2397"/>
                <a:gd name="T53" fmla="*/ 148 h 231"/>
                <a:gd name="T54" fmla="*/ 7 w 2397"/>
                <a:gd name="T55" fmla="*/ 129 h 231"/>
                <a:gd name="T56" fmla="*/ 1 w 2397"/>
                <a:gd name="T57" fmla="*/ 120 h 231"/>
                <a:gd name="T58" fmla="*/ 5 w 2397"/>
                <a:gd name="T59" fmla="*/ 106 h 231"/>
                <a:gd name="T60" fmla="*/ 43 w 2397"/>
                <a:gd name="T61" fmla="*/ 85 h 231"/>
                <a:gd name="T62" fmla="*/ 116 w 2397"/>
                <a:gd name="T63" fmla="*/ 67 h 231"/>
                <a:gd name="T64" fmla="*/ 220 w 2397"/>
                <a:gd name="T65" fmla="*/ 49 h 231"/>
                <a:gd name="T66" fmla="*/ 351 w 2397"/>
                <a:gd name="T67" fmla="*/ 35 h 231"/>
                <a:gd name="T68" fmla="*/ 508 w 2397"/>
                <a:gd name="T69" fmla="*/ 22 h 231"/>
                <a:gd name="T70" fmla="*/ 685 w 2397"/>
                <a:gd name="T71" fmla="*/ 12 h 231"/>
                <a:gd name="T72" fmla="*/ 881 w 2397"/>
                <a:gd name="T73" fmla="*/ 4 h 231"/>
                <a:gd name="T74" fmla="*/ 1090 w 2397"/>
                <a:gd name="T75" fmla="*/ 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97" h="231">
                  <a:moveTo>
                    <a:pt x="1199" y="0"/>
                  </a:moveTo>
                  <a:lnTo>
                    <a:pt x="1307" y="1"/>
                  </a:lnTo>
                  <a:lnTo>
                    <a:pt x="1414" y="3"/>
                  </a:lnTo>
                  <a:lnTo>
                    <a:pt x="1518" y="4"/>
                  </a:lnTo>
                  <a:lnTo>
                    <a:pt x="1617" y="8"/>
                  </a:lnTo>
                  <a:lnTo>
                    <a:pt x="1712" y="12"/>
                  </a:lnTo>
                  <a:lnTo>
                    <a:pt x="1804" y="17"/>
                  </a:lnTo>
                  <a:lnTo>
                    <a:pt x="1890" y="22"/>
                  </a:lnTo>
                  <a:lnTo>
                    <a:pt x="1971" y="27"/>
                  </a:lnTo>
                  <a:lnTo>
                    <a:pt x="2047" y="35"/>
                  </a:lnTo>
                  <a:lnTo>
                    <a:pt x="2116" y="41"/>
                  </a:lnTo>
                  <a:lnTo>
                    <a:pt x="2179" y="49"/>
                  </a:lnTo>
                  <a:lnTo>
                    <a:pt x="2234" y="58"/>
                  </a:lnTo>
                  <a:lnTo>
                    <a:pt x="2282" y="67"/>
                  </a:lnTo>
                  <a:lnTo>
                    <a:pt x="2323" y="76"/>
                  </a:lnTo>
                  <a:lnTo>
                    <a:pt x="2355" y="85"/>
                  </a:lnTo>
                  <a:lnTo>
                    <a:pt x="2378" y="95"/>
                  </a:lnTo>
                  <a:lnTo>
                    <a:pt x="2392" y="106"/>
                  </a:lnTo>
                  <a:lnTo>
                    <a:pt x="2397" y="116"/>
                  </a:lnTo>
                  <a:lnTo>
                    <a:pt x="2397" y="120"/>
                  </a:lnTo>
                  <a:lnTo>
                    <a:pt x="2395" y="125"/>
                  </a:lnTo>
                  <a:lnTo>
                    <a:pt x="2391" y="129"/>
                  </a:lnTo>
                  <a:lnTo>
                    <a:pt x="2376" y="139"/>
                  </a:lnTo>
                  <a:lnTo>
                    <a:pt x="2351" y="148"/>
                  </a:lnTo>
                  <a:lnTo>
                    <a:pt x="2319" y="158"/>
                  </a:lnTo>
                  <a:lnTo>
                    <a:pt x="2278" y="167"/>
                  </a:lnTo>
                  <a:lnTo>
                    <a:pt x="2229" y="175"/>
                  </a:lnTo>
                  <a:lnTo>
                    <a:pt x="2173" y="184"/>
                  </a:lnTo>
                  <a:lnTo>
                    <a:pt x="2111" y="192"/>
                  </a:lnTo>
                  <a:lnTo>
                    <a:pt x="2041" y="198"/>
                  </a:lnTo>
                  <a:lnTo>
                    <a:pt x="1966" y="206"/>
                  </a:lnTo>
                  <a:lnTo>
                    <a:pt x="1886" y="211"/>
                  </a:lnTo>
                  <a:lnTo>
                    <a:pt x="1800" y="216"/>
                  </a:lnTo>
                  <a:lnTo>
                    <a:pt x="1708" y="221"/>
                  </a:lnTo>
                  <a:lnTo>
                    <a:pt x="1613" y="225"/>
                  </a:lnTo>
                  <a:lnTo>
                    <a:pt x="1516" y="228"/>
                  </a:lnTo>
                  <a:lnTo>
                    <a:pt x="1413" y="230"/>
                  </a:lnTo>
                  <a:lnTo>
                    <a:pt x="1307" y="231"/>
                  </a:lnTo>
                  <a:lnTo>
                    <a:pt x="1199" y="231"/>
                  </a:lnTo>
                  <a:lnTo>
                    <a:pt x="1090" y="231"/>
                  </a:lnTo>
                  <a:lnTo>
                    <a:pt x="985" y="230"/>
                  </a:lnTo>
                  <a:lnTo>
                    <a:pt x="883" y="228"/>
                  </a:lnTo>
                  <a:lnTo>
                    <a:pt x="784" y="225"/>
                  </a:lnTo>
                  <a:lnTo>
                    <a:pt x="689" y="221"/>
                  </a:lnTo>
                  <a:lnTo>
                    <a:pt x="598" y="216"/>
                  </a:lnTo>
                  <a:lnTo>
                    <a:pt x="513" y="211"/>
                  </a:lnTo>
                  <a:lnTo>
                    <a:pt x="432" y="206"/>
                  </a:lnTo>
                  <a:lnTo>
                    <a:pt x="356" y="198"/>
                  </a:lnTo>
                  <a:lnTo>
                    <a:pt x="288" y="192"/>
                  </a:lnTo>
                  <a:lnTo>
                    <a:pt x="225" y="184"/>
                  </a:lnTo>
                  <a:lnTo>
                    <a:pt x="168" y="175"/>
                  </a:lnTo>
                  <a:lnTo>
                    <a:pt x="121" y="167"/>
                  </a:lnTo>
                  <a:lnTo>
                    <a:pt x="80" y="158"/>
                  </a:lnTo>
                  <a:lnTo>
                    <a:pt x="46" y="148"/>
                  </a:lnTo>
                  <a:lnTo>
                    <a:pt x="22" y="139"/>
                  </a:lnTo>
                  <a:lnTo>
                    <a:pt x="7" y="129"/>
                  </a:lnTo>
                  <a:lnTo>
                    <a:pt x="3" y="125"/>
                  </a:lnTo>
                  <a:lnTo>
                    <a:pt x="1" y="120"/>
                  </a:lnTo>
                  <a:lnTo>
                    <a:pt x="0" y="116"/>
                  </a:lnTo>
                  <a:lnTo>
                    <a:pt x="5" y="106"/>
                  </a:lnTo>
                  <a:lnTo>
                    <a:pt x="19" y="95"/>
                  </a:lnTo>
                  <a:lnTo>
                    <a:pt x="43" y="85"/>
                  </a:lnTo>
                  <a:lnTo>
                    <a:pt x="75" y="76"/>
                  </a:lnTo>
                  <a:lnTo>
                    <a:pt x="116" y="67"/>
                  </a:lnTo>
                  <a:lnTo>
                    <a:pt x="163" y="58"/>
                  </a:lnTo>
                  <a:lnTo>
                    <a:pt x="220" y="49"/>
                  </a:lnTo>
                  <a:lnTo>
                    <a:pt x="282" y="41"/>
                  </a:lnTo>
                  <a:lnTo>
                    <a:pt x="351" y="35"/>
                  </a:lnTo>
                  <a:lnTo>
                    <a:pt x="427" y="27"/>
                  </a:lnTo>
                  <a:lnTo>
                    <a:pt x="508" y="22"/>
                  </a:lnTo>
                  <a:lnTo>
                    <a:pt x="594" y="17"/>
                  </a:lnTo>
                  <a:lnTo>
                    <a:pt x="685" y="12"/>
                  </a:lnTo>
                  <a:lnTo>
                    <a:pt x="780" y="8"/>
                  </a:lnTo>
                  <a:lnTo>
                    <a:pt x="881" y="4"/>
                  </a:lnTo>
                  <a:lnTo>
                    <a:pt x="983" y="3"/>
                  </a:lnTo>
                  <a:lnTo>
                    <a:pt x="1090" y="1"/>
                  </a:lnTo>
                  <a:lnTo>
                    <a:pt x="1199" y="0"/>
                  </a:lnTo>
                  <a:close/>
                </a:path>
              </a:pathLst>
            </a:custGeom>
            <a:solidFill>
              <a:schemeClr val="accent4">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id-ID" sz="3599" dirty="0">
                <a:latin typeface="Muli ExtraLight" panose="02000303000000000000" pitchFamily="2" charset="77"/>
              </a:endParaRPr>
            </a:p>
          </p:txBody>
        </p:sp>
      </p:grpSp>
      <p:grpSp>
        <p:nvGrpSpPr>
          <p:cNvPr id="58" name="Group 57">
            <a:extLst>
              <a:ext uri="{FF2B5EF4-FFF2-40B4-BE49-F238E27FC236}">
                <a16:creationId xmlns:a16="http://schemas.microsoft.com/office/drawing/2014/main" id="{A2066234-764A-4404-8CDD-ADE4D36AAADC}"/>
              </a:ext>
            </a:extLst>
          </p:cNvPr>
          <p:cNvGrpSpPr/>
          <p:nvPr/>
        </p:nvGrpSpPr>
        <p:grpSpPr>
          <a:xfrm>
            <a:off x="4300353" y="7722103"/>
            <a:ext cx="3591295" cy="729833"/>
            <a:chOff x="1623764" y="3199218"/>
            <a:chExt cx="3285655" cy="519038"/>
          </a:xfrm>
        </p:grpSpPr>
        <p:sp>
          <p:nvSpPr>
            <p:cNvPr id="59" name="Freeform 14">
              <a:extLst>
                <a:ext uri="{FF2B5EF4-FFF2-40B4-BE49-F238E27FC236}">
                  <a16:creationId xmlns:a16="http://schemas.microsoft.com/office/drawing/2014/main" id="{3433F55A-EE6A-4C1B-862D-C676A3D685AF}"/>
                </a:ext>
              </a:extLst>
            </p:cNvPr>
            <p:cNvSpPr>
              <a:spLocks/>
            </p:cNvSpPr>
            <p:nvPr/>
          </p:nvSpPr>
          <p:spPr bwMode="auto">
            <a:xfrm>
              <a:off x="1623764" y="3324697"/>
              <a:ext cx="3285655" cy="393559"/>
            </a:xfrm>
            <a:custGeom>
              <a:avLst/>
              <a:gdLst>
                <a:gd name="T0" fmla="*/ 8 w 2922"/>
                <a:gd name="T1" fmla="*/ 0 h 350"/>
                <a:gd name="T2" fmla="*/ 49 w 2922"/>
                <a:gd name="T3" fmla="*/ 19 h 350"/>
                <a:gd name="T4" fmla="*/ 124 w 2922"/>
                <a:gd name="T5" fmla="*/ 36 h 350"/>
                <a:gd name="T6" fmla="*/ 230 w 2922"/>
                <a:gd name="T7" fmla="*/ 52 h 350"/>
                <a:gd name="T8" fmla="*/ 363 w 2922"/>
                <a:gd name="T9" fmla="*/ 67 h 350"/>
                <a:gd name="T10" fmla="*/ 521 w 2922"/>
                <a:gd name="T11" fmla="*/ 79 h 350"/>
                <a:gd name="T12" fmla="*/ 701 w 2922"/>
                <a:gd name="T13" fmla="*/ 90 h 350"/>
                <a:gd name="T14" fmla="*/ 900 w 2922"/>
                <a:gd name="T15" fmla="*/ 97 h 350"/>
                <a:gd name="T16" fmla="*/ 1115 w 2922"/>
                <a:gd name="T17" fmla="*/ 104 h 350"/>
                <a:gd name="T18" fmla="*/ 1342 w 2922"/>
                <a:gd name="T19" fmla="*/ 106 h 350"/>
                <a:gd name="T20" fmla="*/ 1579 w 2922"/>
                <a:gd name="T21" fmla="*/ 106 h 350"/>
                <a:gd name="T22" fmla="*/ 1808 w 2922"/>
                <a:gd name="T23" fmla="*/ 104 h 350"/>
                <a:gd name="T24" fmla="*/ 2022 w 2922"/>
                <a:gd name="T25" fmla="*/ 97 h 350"/>
                <a:gd name="T26" fmla="*/ 2222 w 2922"/>
                <a:gd name="T27" fmla="*/ 90 h 350"/>
                <a:gd name="T28" fmla="*/ 2402 w 2922"/>
                <a:gd name="T29" fmla="*/ 79 h 350"/>
                <a:gd name="T30" fmla="*/ 2558 w 2922"/>
                <a:gd name="T31" fmla="*/ 67 h 350"/>
                <a:gd name="T32" fmla="*/ 2692 w 2922"/>
                <a:gd name="T33" fmla="*/ 52 h 350"/>
                <a:gd name="T34" fmla="*/ 2797 w 2922"/>
                <a:gd name="T35" fmla="*/ 36 h 350"/>
                <a:gd name="T36" fmla="*/ 2872 w 2922"/>
                <a:gd name="T37" fmla="*/ 19 h 350"/>
                <a:gd name="T38" fmla="*/ 2914 w 2922"/>
                <a:gd name="T39" fmla="*/ 0 h 350"/>
                <a:gd name="T40" fmla="*/ 2922 w 2922"/>
                <a:gd name="T41" fmla="*/ 232 h 350"/>
                <a:gd name="T42" fmla="*/ 2903 w 2922"/>
                <a:gd name="T43" fmla="*/ 252 h 350"/>
                <a:gd name="T44" fmla="*/ 2848 w 2922"/>
                <a:gd name="T45" fmla="*/ 270 h 350"/>
                <a:gd name="T46" fmla="*/ 2759 w 2922"/>
                <a:gd name="T47" fmla="*/ 286 h 350"/>
                <a:gd name="T48" fmla="*/ 2641 w 2922"/>
                <a:gd name="T49" fmla="*/ 302 h 350"/>
                <a:gd name="T50" fmla="*/ 2494 w 2922"/>
                <a:gd name="T51" fmla="*/ 316 h 350"/>
                <a:gd name="T52" fmla="*/ 2324 w 2922"/>
                <a:gd name="T53" fmla="*/ 329 h 350"/>
                <a:gd name="T54" fmla="*/ 2133 w 2922"/>
                <a:gd name="T55" fmla="*/ 338 h 350"/>
                <a:gd name="T56" fmla="*/ 1923 w 2922"/>
                <a:gd name="T57" fmla="*/ 345 h 350"/>
                <a:gd name="T58" fmla="*/ 1698 w 2922"/>
                <a:gd name="T59" fmla="*/ 349 h 350"/>
                <a:gd name="T60" fmla="*/ 1461 w 2922"/>
                <a:gd name="T61" fmla="*/ 350 h 350"/>
                <a:gd name="T62" fmla="*/ 1224 w 2922"/>
                <a:gd name="T63" fmla="*/ 349 h 350"/>
                <a:gd name="T64" fmla="*/ 999 w 2922"/>
                <a:gd name="T65" fmla="*/ 345 h 350"/>
                <a:gd name="T66" fmla="*/ 790 w 2922"/>
                <a:gd name="T67" fmla="*/ 338 h 350"/>
                <a:gd name="T68" fmla="*/ 598 w 2922"/>
                <a:gd name="T69" fmla="*/ 329 h 350"/>
                <a:gd name="T70" fmla="*/ 428 w 2922"/>
                <a:gd name="T71" fmla="*/ 316 h 350"/>
                <a:gd name="T72" fmla="*/ 282 w 2922"/>
                <a:gd name="T73" fmla="*/ 302 h 350"/>
                <a:gd name="T74" fmla="*/ 164 w 2922"/>
                <a:gd name="T75" fmla="*/ 286 h 350"/>
                <a:gd name="T76" fmla="*/ 75 w 2922"/>
                <a:gd name="T77" fmla="*/ 270 h 350"/>
                <a:gd name="T78" fmla="*/ 20 w 2922"/>
                <a:gd name="T79" fmla="*/ 252 h 350"/>
                <a:gd name="T80" fmla="*/ 0 w 2922"/>
                <a:gd name="T81" fmla="*/ 23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22" h="350">
                  <a:moveTo>
                    <a:pt x="0" y="0"/>
                  </a:moveTo>
                  <a:lnTo>
                    <a:pt x="8" y="0"/>
                  </a:lnTo>
                  <a:lnTo>
                    <a:pt x="25" y="9"/>
                  </a:lnTo>
                  <a:lnTo>
                    <a:pt x="49" y="19"/>
                  </a:lnTo>
                  <a:lnTo>
                    <a:pt x="83" y="27"/>
                  </a:lnTo>
                  <a:lnTo>
                    <a:pt x="124" y="36"/>
                  </a:lnTo>
                  <a:lnTo>
                    <a:pt x="174" y="43"/>
                  </a:lnTo>
                  <a:lnTo>
                    <a:pt x="230" y="52"/>
                  </a:lnTo>
                  <a:lnTo>
                    <a:pt x="293" y="59"/>
                  </a:lnTo>
                  <a:lnTo>
                    <a:pt x="363" y="67"/>
                  </a:lnTo>
                  <a:lnTo>
                    <a:pt x="439" y="73"/>
                  </a:lnTo>
                  <a:lnTo>
                    <a:pt x="521" y="79"/>
                  </a:lnTo>
                  <a:lnTo>
                    <a:pt x="608" y="84"/>
                  </a:lnTo>
                  <a:lnTo>
                    <a:pt x="701" y="90"/>
                  </a:lnTo>
                  <a:lnTo>
                    <a:pt x="799" y="93"/>
                  </a:lnTo>
                  <a:lnTo>
                    <a:pt x="900" y="97"/>
                  </a:lnTo>
                  <a:lnTo>
                    <a:pt x="1006" y="101"/>
                  </a:lnTo>
                  <a:lnTo>
                    <a:pt x="1115" y="104"/>
                  </a:lnTo>
                  <a:lnTo>
                    <a:pt x="1227" y="105"/>
                  </a:lnTo>
                  <a:lnTo>
                    <a:pt x="1342" y="106"/>
                  </a:lnTo>
                  <a:lnTo>
                    <a:pt x="1461" y="106"/>
                  </a:lnTo>
                  <a:lnTo>
                    <a:pt x="1579" y="106"/>
                  </a:lnTo>
                  <a:lnTo>
                    <a:pt x="1695" y="105"/>
                  </a:lnTo>
                  <a:lnTo>
                    <a:pt x="1808" y="104"/>
                  </a:lnTo>
                  <a:lnTo>
                    <a:pt x="1917" y="101"/>
                  </a:lnTo>
                  <a:lnTo>
                    <a:pt x="2022" y="97"/>
                  </a:lnTo>
                  <a:lnTo>
                    <a:pt x="2124" y="93"/>
                  </a:lnTo>
                  <a:lnTo>
                    <a:pt x="2222" y="90"/>
                  </a:lnTo>
                  <a:lnTo>
                    <a:pt x="2314" y="84"/>
                  </a:lnTo>
                  <a:lnTo>
                    <a:pt x="2402" y="79"/>
                  </a:lnTo>
                  <a:lnTo>
                    <a:pt x="2483" y="73"/>
                  </a:lnTo>
                  <a:lnTo>
                    <a:pt x="2558" y="67"/>
                  </a:lnTo>
                  <a:lnTo>
                    <a:pt x="2629" y="59"/>
                  </a:lnTo>
                  <a:lnTo>
                    <a:pt x="2692" y="52"/>
                  </a:lnTo>
                  <a:lnTo>
                    <a:pt x="2749" y="43"/>
                  </a:lnTo>
                  <a:lnTo>
                    <a:pt x="2797" y="36"/>
                  </a:lnTo>
                  <a:lnTo>
                    <a:pt x="2839" y="27"/>
                  </a:lnTo>
                  <a:lnTo>
                    <a:pt x="2872" y="19"/>
                  </a:lnTo>
                  <a:lnTo>
                    <a:pt x="2898" y="9"/>
                  </a:lnTo>
                  <a:lnTo>
                    <a:pt x="2914" y="0"/>
                  </a:lnTo>
                  <a:lnTo>
                    <a:pt x="2922" y="0"/>
                  </a:lnTo>
                  <a:lnTo>
                    <a:pt x="2922" y="232"/>
                  </a:lnTo>
                  <a:lnTo>
                    <a:pt x="2917" y="241"/>
                  </a:lnTo>
                  <a:lnTo>
                    <a:pt x="2903" y="252"/>
                  </a:lnTo>
                  <a:lnTo>
                    <a:pt x="2880" y="261"/>
                  </a:lnTo>
                  <a:lnTo>
                    <a:pt x="2848" y="270"/>
                  </a:lnTo>
                  <a:lnTo>
                    <a:pt x="2808" y="279"/>
                  </a:lnTo>
                  <a:lnTo>
                    <a:pt x="2759" y="286"/>
                  </a:lnTo>
                  <a:lnTo>
                    <a:pt x="2704" y="295"/>
                  </a:lnTo>
                  <a:lnTo>
                    <a:pt x="2641" y="302"/>
                  </a:lnTo>
                  <a:lnTo>
                    <a:pt x="2570" y="309"/>
                  </a:lnTo>
                  <a:lnTo>
                    <a:pt x="2494" y="316"/>
                  </a:lnTo>
                  <a:lnTo>
                    <a:pt x="2412" y="322"/>
                  </a:lnTo>
                  <a:lnTo>
                    <a:pt x="2324" y="329"/>
                  </a:lnTo>
                  <a:lnTo>
                    <a:pt x="2231" y="334"/>
                  </a:lnTo>
                  <a:lnTo>
                    <a:pt x="2133" y="338"/>
                  </a:lnTo>
                  <a:lnTo>
                    <a:pt x="2030" y="341"/>
                  </a:lnTo>
                  <a:lnTo>
                    <a:pt x="1923" y="345"/>
                  </a:lnTo>
                  <a:lnTo>
                    <a:pt x="1812" y="348"/>
                  </a:lnTo>
                  <a:lnTo>
                    <a:pt x="1698" y="349"/>
                  </a:lnTo>
                  <a:lnTo>
                    <a:pt x="1581" y="350"/>
                  </a:lnTo>
                  <a:lnTo>
                    <a:pt x="1461" y="350"/>
                  </a:lnTo>
                  <a:lnTo>
                    <a:pt x="1341" y="350"/>
                  </a:lnTo>
                  <a:lnTo>
                    <a:pt x="1224" y="349"/>
                  </a:lnTo>
                  <a:lnTo>
                    <a:pt x="1110" y="348"/>
                  </a:lnTo>
                  <a:lnTo>
                    <a:pt x="999" y="345"/>
                  </a:lnTo>
                  <a:lnTo>
                    <a:pt x="892" y="341"/>
                  </a:lnTo>
                  <a:lnTo>
                    <a:pt x="790" y="338"/>
                  </a:lnTo>
                  <a:lnTo>
                    <a:pt x="692" y="334"/>
                  </a:lnTo>
                  <a:lnTo>
                    <a:pt x="598" y="329"/>
                  </a:lnTo>
                  <a:lnTo>
                    <a:pt x="511" y="322"/>
                  </a:lnTo>
                  <a:lnTo>
                    <a:pt x="428" y="316"/>
                  </a:lnTo>
                  <a:lnTo>
                    <a:pt x="351" y="309"/>
                  </a:lnTo>
                  <a:lnTo>
                    <a:pt x="282" y="302"/>
                  </a:lnTo>
                  <a:lnTo>
                    <a:pt x="219" y="295"/>
                  </a:lnTo>
                  <a:lnTo>
                    <a:pt x="164" y="286"/>
                  </a:lnTo>
                  <a:lnTo>
                    <a:pt x="115" y="279"/>
                  </a:lnTo>
                  <a:lnTo>
                    <a:pt x="75" y="270"/>
                  </a:lnTo>
                  <a:lnTo>
                    <a:pt x="43" y="261"/>
                  </a:lnTo>
                  <a:lnTo>
                    <a:pt x="20" y="252"/>
                  </a:lnTo>
                  <a:lnTo>
                    <a:pt x="4" y="241"/>
                  </a:lnTo>
                  <a:lnTo>
                    <a:pt x="0" y="232"/>
                  </a:lnTo>
                  <a:lnTo>
                    <a:pt x="0" y="0"/>
                  </a:lnTo>
                  <a:close/>
                </a:path>
              </a:pathLst>
            </a:custGeom>
            <a:solidFill>
              <a:schemeClr val="accent3"/>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id-ID" sz="3599" dirty="0">
                <a:latin typeface="Muli ExtraLight" panose="02000303000000000000" pitchFamily="2" charset="77"/>
              </a:endParaRPr>
            </a:p>
          </p:txBody>
        </p:sp>
        <p:sp>
          <p:nvSpPr>
            <p:cNvPr id="60" name="Freeform 15">
              <a:extLst>
                <a:ext uri="{FF2B5EF4-FFF2-40B4-BE49-F238E27FC236}">
                  <a16:creationId xmlns:a16="http://schemas.microsoft.com/office/drawing/2014/main" id="{2DF24ACE-D2B8-4A9C-9DE0-FDF1086E5ABA}"/>
                </a:ext>
              </a:extLst>
            </p:cNvPr>
            <p:cNvSpPr>
              <a:spLocks/>
            </p:cNvSpPr>
            <p:nvPr/>
          </p:nvSpPr>
          <p:spPr bwMode="auto">
            <a:xfrm>
              <a:off x="1623764" y="3199218"/>
              <a:ext cx="3285655" cy="266496"/>
            </a:xfrm>
            <a:custGeom>
              <a:avLst/>
              <a:gdLst>
                <a:gd name="T0" fmla="*/ 1581 w 2922"/>
                <a:gd name="T1" fmla="*/ 0 h 237"/>
                <a:gd name="T2" fmla="*/ 1812 w 2922"/>
                <a:gd name="T3" fmla="*/ 2 h 237"/>
                <a:gd name="T4" fmla="*/ 2030 w 2922"/>
                <a:gd name="T5" fmla="*/ 9 h 237"/>
                <a:gd name="T6" fmla="*/ 2231 w 2922"/>
                <a:gd name="T7" fmla="*/ 18 h 237"/>
                <a:gd name="T8" fmla="*/ 2412 w 2922"/>
                <a:gd name="T9" fmla="*/ 28 h 237"/>
                <a:gd name="T10" fmla="*/ 2570 w 2922"/>
                <a:gd name="T11" fmla="*/ 41 h 237"/>
                <a:gd name="T12" fmla="*/ 2704 w 2922"/>
                <a:gd name="T13" fmla="*/ 56 h 237"/>
                <a:gd name="T14" fmla="*/ 2808 w 2922"/>
                <a:gd name="T15" fmla="*/ 72 h 237"/>
                <a:gd name="T16" fmla="*/ 2880 w 2922"/>
                <a:gd name="T17" fmla="*/ 90 h 237"/>
                <a:gd name="T18" fmla="*/ 2917 w 2922"/>
                <a:gd name="T19" fmla="*/ 109 h 237"/>
                <a:gd name="T20" fmla="*/ 2921 w 2922"/>
                <a:gd name="T21" fmla="*/ 123 h 237"/>
                <a:gd name="T22" fmla="*/ 2914 w 2922"/>
                <a:gd name="T23" fmla="*/ 131 h 237"/>
                <a:gd name="T24" fmla="*/ 2872 w 2922"/>
                <a:gd name="T25" fmla="*/ 150 h 237"/>
                <a:gd name="T26" fmla="*/ 2797 w 2922"/>
                <a:gd name="T27" fmla="*/ 167 h 237"/>
                <a:gd name="T28" fmla="*/ 2692 w 2922"/>
                <a:gd name="T29" fmla="*/ 183 h 237"/>
                <a:gd name="T30" fmla="*/ 2558 w 2922"/>
                <a:gd name="T31" fmla="*/ 198 h 237"/>
                <a:gd name="T32" fmla="*/ 2402 w 2922"/>
                <a:gd name="T33" fmla="*/ 210 h 237"/>
                <a:gd name="T34" fmla="*/ 2222 w 2922"/>
                <a:gd name="T35" fmla="*/ 221 h 237"/>
                <a:gd name="T36" fmla="*/ 2022 w 2922"/>
                <a:gd name="T37" fmla="*/ 228 h 237"/>
                <a:gd name="T38" fmla="*/ 1808 w 2922"/>
                <a:gd name="T39" fmla="*/ 235 h 237"/>
                <a:gd name="T40" fmla="*/ 1579 w 2922"/>
                <a:gd name="T41" fmla="*/ 237 h 237"/>
                <a:gd name="T42" fmla="*/ 1342 w 2922"/>
                <a:gd name="T43" fmla="*/ 237 h 237"/>
                <a:gd name="T44" fmla="*/ 1115 w 2922"/>
                <a:gd name="T45" fmla="*/ 235 h 237"/>
                <a:gd name="T46" fmla="*/ 900 w 2922"/>
                <a:gd name="T47" fmla="*/ 228 h 237"/>
                <a:gd name="T48" fmla="*/ 701 w 2922"/>
                <a:gd name="T49" fmla="*/ 221 h 237"/>
                <a:gd name="T50" fmla="*/ 521 w 2922"/>
                <a:gd name="T51" fmla="*/ 210 h 237"/>
                <a:gd name="T52" fmla="*/ 363 w 2922"/>
                <a:gd name="T53" fmla="*/ 198 h 237"/>
                <a:gd name="T54" fmla="*/ 230 w 2922"/>
                <a:gd name="T55" fmla="*/ 183 h 237"/>
                <a:gd name="T56" fmla="*/ 124 w 2922"/>
                <a:gd name="T57" fmla="*/ 167 h 237"/>
                <a:gd name="T58" fmla="*/ 49 w 2922"/>
                <a:gd name="T59" fmla="*/ 150 h 237"/>
                <a:gd name="T60" fmla="*/ 8 w 2922"/>
                <a:gd name="T61" fmla="*/ 131 h 237"/>
                <a:gd name="T62" fmla="*/ 0 w 2922"/>
                <a:gd name="T63" fmla="*/ 123 h 237"/>
                <a:gd name="T64" fmla="*/ 4 w 2922"/>
                <a:gd name="T65" fmla="*/ 109 h 237"/>
                <a:gd name="T66" fmla="*/ 43 w 2922"/>
                <a:gd name="T67" fmla="*/ 90 h 237"/>
                <a:gd name="T68" fmla="*/ 115 w 2922"/>
                <a:gd name="T69" fmla="*/ 72 h 237"/>
                <a:gd name="T70" fmla="*/ 219 w 2922"/>
                <a:gd name="T71" fmla="*/ 56 h 237"/>
                <a:gd name="T72" fmla="*/ 351 w 2922"/>
                <a:gd name="T73" fmla="*/ 41 h 237"/>
                <a:gd name="T74" fmla="*/ 511 w 2922"/>
                <a:gd name="T75" fmla="*/ 28 h 237"/>
                <a:gd name="T76" fmla="*/ 692 w 2922"/>
                <a:gd name="T77" fmla="*/ 18 h 237"/>
                <a:gd name="T78" fmla="*/ 892 w 2922"/>
                <a:gd name="T79" fmla="*/ 9 h 237"/>
                <a:gd name="T80" fmla="*/ 1110 w 2922"/>
                <a:gd name="T81" fmla="*/ 2 h 237"/>
                <a:gd name="T82" fmla="*/ 1341 w 2922"/>
                <a:gd name="T8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22" h="237">
                  <a:moveTo>
                    <a:pt x="1461" y="0"/>
                  </a:moveTo>
                  <a:lnTo>
                    <a:pt x="1581" y="0"/>
                  </a:lnTo>
                  <a:lnTo>
                    <a:pt x="1698" y="1"/>
                  </a:lnTo>
                  <a:lnTo>
                    <a:pt x="1812" y="2"/>
                  </a:lnTo>
                  <a:lnTo>
                    <a:pt x="1923" y="5"/>
                  </a:lnTo>
                  <a:lnTo>
                    <a:pt x="2030" y="9"/>
                  </a:lnTo>
                  <a:lnTo>
                    <a:pt x="2133" y="12"/>
                  </a:lnTo>
                  <a:lnTo>
                    <a:pt x="2231" y="18"/>
                  </a:lnTo>
                  <a:lnTo>
                    <a:pt x="2324" y="23"/>
                  </a:lnTo>
                  <a:lnTo>
                    <a:pt x="2412" y="28"/>
                  </a:lnTo>
                  <a:lnTo>
                    <a:pt x="2494" y="34"/>
                  </a:lnTo>
                  <a:lnTo>
                    <a:pt x="2570" y="41"/>
                  </a:lnTo>
                  <a:lnTo>
                    <a:pt x="2641" y="48"/>
                  </a:lnTo>
                  <a:lnTo>
                    <a:pt x="2704" y="56"/>
                  </a:lnTo>
                  <a:lnTo>
                    <a:pt x="2759" y="64"/>
                  </a:lnTo>
                  <a:lnTo>
                    <a:pt x="2808" y="72"/>
                  </a:lnTo>
                  <a:lnTo>
                    <a:pt x="2848" y="81"/>
                  </a:lnTo>
                  <a:lnTo>
                    <a:pt x="2880" y="90"/>
                  </a:lnTo>
                  <a:lnTo>
                    <a:pt x="2903" y="99"/>
                  </a:lnTo>
                  <a:lnTo>
                    <a:pt x="2917" y="109"/>
                  </a:lnTo>
                  <a:lnTo>
                    <a:pt x="2922" y="119"/>
                  </a:lnTo>
                  <a:lnTo>
                    <a:pt x="2921" y="123"/>
                  </a:lnTo>
                  <a:lnTo>
                    <a:pt x="2918" y="127"/>
                  </a:lnTo>
                  <a:lnTo>
                    <a:pt x="2914" y="131"/>
                  </a:lnTo>
                  <a:lnTo>
                    <a:pt x="2898" y="140"/>
                  </a:lnTo>
                  <a:lnTo>
                    <a:pt x="2872" y="150"/>
                  </a:lnTo>
                  <a:lnTo>
                    <a:pt x="2839" y="158"/>
                  </a:lnTo>
                  <a:lnTo>
                    <a:pt x="2797" y="167"/>
                  </a:lnTo>
                  <a:lnTo>
                    <a:pt x="2749" y="174"/>
                  </a:lnTo>
                  <a:lnTo>
                    <a:pt x="2692" y="183"/>
                  </a:lnTo>
                  <a:lnTo>
                    <a:pt x="2629" y="190"/>
                  </a:lnTo>
                  <a:lnTo>
                    <a:pt x="2558" y="198"/>
                  </a:lnTo>
                  <a:lnTo>
                    <a:pt x="2483" y="204"/>
                  </a:lnTo>
                  <a:lnTo>
                    <a:pt x="2402" y="210"/>
                  </a:lnTo>
                  <a:lnTo>
                    <a:pt x="2314" y="215"/>
                  </a:lnTo>
                  <a:lnTo>
                    <a:pt x="2222" y="221"/>
                  </a:lnTo>
                  <a:lnTo>
                    <a:pt x="2124" y="224"/>
                  </a:lnTo>
                  <a:lnTo>
                    <a:pt x="2022" y="228"/>
                  </a:lnTo>
                  <a:lnTo>
                    <a:pt x="1917" y="232"/>
                  </a:lnTo>
                  <a:lnTo>
                    <a:pt x="1808" y="235"/>
                  </a:lnTo>
                  <a:lnTo>
                    <a:pt x="1695" y="236"/>
                  </a:lnTo>
                  <a:lnTo>
                    <a:pt x="1579" y="237"/>
                  </a:lnTo>
                  <a:lnTo>
                    <a:pt x="1461" y="237"/>
                  </a:lnTo>
                  <a:lnTo>
                    <a:pt x="1342" y="237"/>
                  </a:lnTo>
                  <a:lnTo>
                    <a:pt x="1227" y="236"/>
                  </a:lnTo>
                  <a:lnTo>
                    <a:pt x="1115" y="235"/>
                  </a:lnTo>
                  <a:lnTo>
                    <a:pt x="1006" y="232"/>
                  </a:lnTo>
                  <a:lnTo>
                    <a:pt x="900" y="228"/>
                  </a:lnTo>
                  <a:lnTo>
                    <a:pt x="799" y="224"/>
                  </a:lnTo>
                  <a:lnTo>
                    <a:pt x="701" y="221"/>
                  </a:lnTo>
                  <a:lnTo>
                    <a:pt x="608" y="215"/>
                  </a:lnTo>
                  <a:lnTo>
                    <a:pt x="521" y="210"/>
                  </a:lnTo>
                  <a:lnTo>
                    <a:pt x="439" y="204"/>
                  </a:lnTo>
                  <a:lnTo>
                    <a:pt x="363" y="198"/>
                  </a:lnTo>
                  <a:lnTo>
                    <a:pt x="293" y="190"/>
                  </a:lnTo>
                  <a:lnTo>
                    <a:pt x="230" y="183"/>
                  </a:lnTo>
                  <a:lnTo>
                    <a:pt x="174" y="174"/>
                  </a:lnTo>
                  <a:lnTo>
                    <a:pt x="124" y="167"/>
                  </a:lnTo>
                  <a:lnTo>
                    <a:pt x="83" y="158"/>
                  </a:lnTo>
                  <a:lnTo>
                    <a:pt x="49" y="150"/>
                  </a:lnTo>
                  <a:lnTo>
                    <a:pt x="25" y="140"/>
                  </a:lnTo>
                  <a:lnTo>
                    <a:pt x="8" y="131"/>
                  </a:lnTo>
                  <a:lnTo>
                    <a:pt x="3" y="127"/>
                  </a:lnTo>
                  <a:lnTo>
                    <a:pt x="0" y="123"/>
                  </a:lnTo>
                  <a:lnTo>
                    <a:pt x="0" y="119"/>
                  </a:lnTo>
                  <a:lnTo>
                    <a:pt x="4" y="109"/>
                  </a:lnTo>
                  <a:lnTo>
                    <a:pt x="20" y="99"/>
                  </a:lnTo>
                  <a:lnTo>
                    <a:pt x="43" y="90"/>
                  </a:lnTo>
                  <a:lnTo>
                    <a:pt x="75" y="81"/>
                  </a:lnTo>
                  <a:lnTo>
                    <a:pt x="115" y="72"/>
                  </a:lnTo>
                  <a:lnTo>
                    <a:pt x="164" y="64"/>
                  </a:lnTo>
                  <a:lnTo>
                    <a:pt x="219" y="56"/>
                  </a:lnTo>
                  <a:lnTo>
                    <a:pt x="282" y="48"/>
                  </a:lnTo>
                  <a:lnTo>
                    <a:pt x="351" y="41"/>
                  </a:lnTo>
                  <a:lnTo>
                    <a:pt x="428" y="34"/>
                  </a:lnTo>
                  <a:lnTo>
                    <a:pt x="511" y="28"/>
                  </a:lnTo>
                  <a:lnTo>
                    <a:pt x="598" y="23"/>
                  </a:lnTo>
                  <a:lnTo>
                    <a:pt x="692" y="18"/>
                  </a:lnTo>
                  <a:lnTo>
                    <a:pt x="790" y="12"/>
                  </a:lnTo>
                  <a:lnTo>
                    <a:pt x="892" y="9"/>
                  </a:lnTo>
                  <a:lnTo>
                    <a:pt x="999" y="5"/>
                  </a:lnTo>
                  <a:lnTo>
                    <a:pt x="1110" y="2"/>
                  </a:lnTo>
                  <a:lnTo>
                    <a:pt x="1224" y="1"/>
                  </a:lnTo>
                  <a:lnTo>
                    <a:pt x="1341" y="0"/>
                  </a:lnTo>
                  <a:lnTo>
                    <a:pt x="1461" y="0"/>
                  </a:lnTo>
                  <a:close/>
                </a:path>
              </a:pathLst>
            </a:custGeom>
            <a:solidFill>
              <a:schemeClr val="accent3">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id-ID" sz="3599" dirty="0">
                <a:latin typeface="Muli ExtraLight" panose="02000303000000000000" pitchFamily="2" charset="77"/>
              </a:endParaRPr>
            </a:p>
          </p:txBody>
        </p:sp>
      </p:grpSp>
      <p:cxnSp>
        <p:nvCxnSpPr>
          <p:cNvPr id="67" name="Straight Arrow Connector 66">
            <a:extLst>
              <a:ext uri="{FF2B5EF4-FFF2-40B4-BE49-F238E27FC236}">
                <a16:creationId xmlns:a16="http://schemas.microsoft.com/office/drawing/2014/main" id="{4365B38A-F18C-47CC-A07F-7B1A59F7D4B1}"/>
              </a:ext>
            </a:extLst>
          </p:cNvPr>
          <p:cNvCxnSpPr>
            <a:cxnSpLocks/>
          </p:cNvCxnSpPr>
          <p:nvPr/>
        </p:nvCxnSpPr>
        <p:spPr>
          <a:xfrm>
            <a:off x="7092704" y="10017149"/>
            <a:ext cx="414212" cy="0"/>
          </a:xfrm>
          <a:prstGeom prst="straightConnector1">
            <a:avLst/>
          </a:prstGeom>
          <a:ln>
            <a:solidFill>
              <a:schemeClr val="accent6">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B7BBB68-F094-4FAB-82D2-B5C32B6E3781}"/>
              </a:ext>
            </a:extLst>
          </p:cNvPr>
          <p:cNvCxnSpPr/>
          <p:nvPr/>
        </p:nvCxnSpPr>
        <p:spPr>
          <a:xfrm flipH="1">
            <a:off x="3727293" y="8102361"/>
            <a:ext cx="599284" cy="0"/>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8185732-4BD6-4293-899F-2AA456146FFC}"/>
              </a:ext>
            </a:extLst>
          </p:cNvPr>
          <p:cNvCxnSpPr/>
          <p:nvPr/>
        </p:nvCxnSpPr>
        <p:spPr>
          <a:xfrm flipH="1">
            <a:off x="4709328" y="10582827"/>
            <a:ext cx="599284" cy="0"/>
          </a:xfrm>
          <a:prstGeom prst="straightConnector1">
            <a:avLst/>
          </a:prstGeom>
          <a:ln w="12700">
            <a:solidFill>
              <a:schemeClr val="accent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A95E771-6587-4644-8BDB-1ED6AC5749DE}"/>
              </a:ext>
            </a:extLst>
          </p:cNvPr>
          <p:cNvCxnSpPr>
            <a:cxnSpLocks/>
          </p:cNvCxnSpPr>
          <p:nvPr/>
        </p:nvCxnSpPr>
        <p:spPr>
          <a:xfrm>
            <a:off x="8213307" y="7445738"/>
            <a:ext cx="414212" cy="0"/>
          </a:xfrm>
          <a:prstGeom prst="straightConnector1">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9FAE40B-9B15-42D7-9A4A-530BEA329DE9}"/>
              </a:ext>
            </a:extLst>
          </p:cNvPr>
          <p:cNvCxnSpPr>
            <a:cxnSpLocks/>
          </p:cNvCxnSpPr>
          <p:nvPr/>
        </p:nvCxnSpPr>
        <p:spPr>
          <a:xfrm>
            <a:off x="7536757" y="8749059"/>
            <a:ext cx="414212" cy="0"/>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CBCC1F33-DF5C-452D-BF39-A52531A8FE36}"/>
              </a:ext>
            </a:extLst>
          </p:cNvPr>
          <p:cNvSpPr txBox="1"/>
          <p:nvPr/>
        </p:nvSpPr>
        <p:spPr>
          <a:xfrm>
            <a:off x="4892628" y="1581014"/>
            <a:ext cx="5712078" cy="338554"/>
          </a:xfrm>
          <a:prstGeom prst="rect">
            <a:avLst/>
          </a:prstGeom>
          <a:noFill/>
        </p:spPr>
        <p:txBody>
          <a:bodyPr wrap="none" rtlCol="0" anchor="ctr" anchorCtr="0">
            <a:spAutoFit/>
          </a:bodyPr>
          <a:lstStyle/>
          <a:p>
            <a:pPr algn="ctr"/>
            <a:r>
              <a:rPr lang="en-US" sz="1600" b="1" dirty="0">
                <a:solidFill>
                  <a:schemeClr val="bg1"/>
                </a:solidFill>
                <a:latin typeface="Muli" panose="02000503000000000000" pitchFamily="2" charset="77"/>
                <a:ea typeface="League Spartan" charset="0"/>
                <a:cs typeface="Poppins" pitchFamily="2" charset="77"/>
              </a:rPr>
              <a:t>Faith Leader and Community Caregivers Engagement and Training</a:t>
            </a:r>
          </a:p>
        </p:txBody>
      </p:sp>
      <p:sp>
        <p:nvSpPr>
          <p:cNvPr id="75" name="TextBox 74">
            <a:extLst>
              <a:ext uri="{FF2B5EF4-FFF2-40B4-BE49-F238E27FC236}">
                <a16:creationId xmlns:a16="http://schemas.microsoft.com/office/drawing/2014/main" id="{5981D608-E29A-4085-BE74-5FE22F46E4C6}"/>
              </a:ext>
            </a:extLst>
          </p:cNvPr>
          <p:cNvSpPr txBox="1"/>
          <p:nvPr/>
        </p:nvSpPr>
        <p:spPr>
          <a:xfrm>
            <a:off x="4892628" y="7451995"/>
            <a:ext cx="2406749" cy="338554"/>
          </a:xfrm>
          <a:prstGeom prst="rect">
            <a:avLst/>
          </a:prstGeom>
          <a:noFill/>
        </p:spPr>
        <p:txBody>
          <a:bodyPr wrap="none" rtlCol="0" anchor="ctr" anchorCtr="0">
            <a:spAutoFit/>
          </a:bodyPr>
          <a:lstStyle/>
          <a:p>
            <a:pPr algn="ctr"/>
            <a:r>
              <a:rPr lang="en-US" sz="1600" b="1" dirty="0">
                <a:solidFill>
                  <a:schemeClr val="bg1"/>
                </a:solidFill>
                <a:latin typeface="Muli" panose="02000503000000000000" pitchFamily="2" charset="77"/>
                <a:ea typeface="League Spartan" charset="0"/>
                <a:cs typeface="Poppins" pitchFamily="2" charset="77"/>
              </a:rPr>
              <a:t>Community Carer Training</a:t>
            </a:r>
          </a:p>
        </p:txBody>
      </p:sp>
      <p:sp>
        <p:nvSpPr>
          <p:cNvPr id="76" name="TextBox 75">
            <a:extLst>
              <a:ext uri="{FF2B5EF4-FFF2-40B4-BE49-F238E27FC236}">
                <a16:creationId xmlns:a16="http://schemas.microsoft.com/office/drawing/2014/main" id="{0194E917-58C6-4CD1-8698-1BCDD1291E3E}"/>
              </a:ext>
            </a:extLst>
          </p:cNvPr>
          <p:cNvSpPr txBox="1"/>
          <p:nvPr/>
        </p:nvSpPr>
        <p:spPr>
          <a:xfrm>
            <a:off x="5228906" y="8105106"/>
            <a:ext cx="1734194" cy="338554"/>
          </a:xfrm>
          <a:prstGeom prst="rect">
            <a:avLst/>
          </a:prstGeom>
          <a:noFill/>
        </p:spPr>
        <p:txBody>
          <a:bodyPr wrap="none" rtlCol="0" anchor="ctr" anchorCtr="0">
            <a:spAutoFit/>
          </a:bodyPr>
          <a:lstStyle/>
          <a:p>
            <a:pPr algn="ctr"/>
            <a:r>
              <a:rPr lang="en-US" sz="1600" b="1" dirty="0">
                <a:solidFill>
                  <a:schemeClr val="bg1"/>
                </a:solidFill>
                <a:latin typeface="Muli" panose="02000503000000000000" pitchFamily="2" charset="77"/>
                <a:ea typeface="League Spartan" charset="0"/>
                <a:cs typeface="Poppins" pitchFamily="2" charset="77"/>
              </a:rPr>
              <a:t>Messages of Hope</a:t>
            </a:r>
          </a:p>
        </p:txBody>
      </p:sp>
      <p:sp>
        <p:nvSpPr>
          <p:cNvPr id="77" name="TextBox 76">
            <a:extLst>
              <a:ext uri="{FF2B5EF4-FFF2-40B4-BE49-F238E27FC236}">
                <a16:creationId xmlns:a16="http://schemas.microsoft.com/office/drawing/2014/main" id="{1C047FDD-C4A3-40D5-AFD0-95BC7F0B91FA}"/>
              </a:ext>
            </a:extLst>
          </p:cNvPr>
          <p:cNvSpPr txBox="1"/>
          <p:nvPr/>
        </p:nvSpPr>
        <p:spPr>
          <a:xfrm>
            <a:off x="5043024" y="8752830"/>
            <a:ext cx="2105961" cy="338554"/>
          </a:xfrm>
          <a:prstGeom prst="rect">
            <a:avLst/>
          </a:prstGeom>
          <a:noFill/>
        </p:spPr>
        <p:txBody>
          <a:bodyPr wrap="none" rtlCol="0" anchor="ctr" anchorCtr="0">
            <a:spAutoFit/>
          </a:bodyPr>
          <a:lstStyle/>
          <a:p>
            <a:pPr algn="ctr"/>
            <a:r>
              <a:rPr lang="en-US" sz="1600" b="1" dirty="0">
                <a:solidFill>
                  <a:schemeClr val="bg1"/>
                </a:solidFill>
                <a:latin typeface="Muli" panose="02000503000000000000" pitchFamily="2" charset="77"/>
                <a:ea typeface="League Spartan" charset="0"/>
                <a:cs typeface="Poppins" pitchFamily="2" charset="77"/>
              </a:rPr>
              <a:t>Prevention Knowledge</a:t>
            </a:r>
          </a:p>
        </p:txBody>
      </p:sp>
      <p:sp>
        <p:nvSpPr>
          <p:cNvPr id="78" name="TextBox 77">
            <a:extLst>
              <a:ext uri="{FF2B5EF4-FFF2-40B4-BE49-F238E27FC236}">
                <a16:creationId xmlns:a16="http://schemas.microsoft.com/office/drawing/2014/main" id="{234ADBD6-6B17-431C-A0F4-A4E061BE6C06}"/>
              </a:ext>
            </a:extLst>
          </p:cNvPr>
          <p:cNvSpPr txBox="1"/>
          <p:nvPr/>
        </p:nvSpPr>
        <p:spPr>
          <a:xfrm>
            <a:off x="5082487" y="9358864"/>
            <a:ext cx="2027030" cy="338554"/>
          </a:xfrm>
          <a:prstGeom prst="rect">
            <a:avLst/>
          </a:prstGeom>
          <a:noFill/>
        </p:spPr>
        <p:txBody>
          <a:bodyPr wrap="none" rtlCol="0" anchor="ctr" anchorCtr="0">
            <a:spAutoFit/>
          </a:bodyPr>
          <a:lstStyle/>
          <a:p>
            <a:pPr algn="ctr"/>
            <a:r>
              <a:rPr lang="en-US" sz="1600" b="1" dirty="0">
                <a:solidFill>
                  <a:schemeClr val="bg1"/>
                </a:solidFill>
                <a:latin typeface="Muli" panose="02000503000000000000" pitchFamily="2" charset="77"/>
                <a:ea typeface="League Spartan" charset="0"/>
                <a:cs typeface="Poppins" pitchFamily="2" charset="77"/>
              </a:rPr>
              <a:t>HIVST Kit Distribution</a:t>
            </a:r>
          </a:p>
        </p:txBody>
      </p:sp>
      <p:sp>
        <p:nvSpPr>
          <p:cNvPr id="79" name="TextBox 78">
            <a:extLst>
              <a:ext uri="{FF2B5EF4-FFF2-40B4-BE49-F238E27FC236}">
                <a16:creationId xmlns:a16="http://schemas.microsoft.com/office/drawing/2014/main" id="{9FED6B58-B497-42C3-8EB3-8ADFBA548144}"/>
              </a:ext>
            </a:extLst>
          </p:cNvPr>
          <p:cNvSpPr txBox="1"/>
          <p:nvPr/>
        </p:nvSpPr>
        <p:spPr>
          <a:xfrm>
            <a:off x="5683002" y="9988039"/>
            <a:ext cx="825995" cy="338554"/>
          </a:xfrm>
          <a:prstGeom prst="rect">
            <a:avLst/>
          </a:prstGeom>
          <a:noFill/>
        </p:spPr>
        <p:txBody>
          <a:bodyPr wrap="none" rtlCol="0" anchor="ctr" anchorCtr="0">
            <a:spAutoFit/>
          </a:bodyPr>
          <a:lstStyle/>
          <a:p>
            <a:pPr algn="ctr"/>
            <a:r>
              <a:rPr lang="en-US" sz="1600" b="1" dirty="0">
                <a:solidFill>
                  <a:schemeClr val="bg1"/>
                </a:solidFill>
                <a:latin typeface="Muli" panose="02000503000000000000" pitchFamily="2" charset="77"/>
                <a:ea typeface="League Spartan" charset="0"/>
                <a:cs typeface="Poppins" pitchFamily="2" charset="77"/>
              </a:rPr>
              <a:t>Linkage</a:t>
            </a:r>
          </a:p>
        </p:txBody>
      </p:sp>
      <p:sp>
        <p:nvSpPr>
          <p:cNvPr id="80" name="TextBox 79">
            <a:extLst>
              <a:ext uri="{FF2B5EF4-FFF2-40B4-BE49-F238E27FC236}">
                <a16:creationId xmlns:a16="http://schemas.microsoft.com/office/drawing/2014/main" id="{7160B48E-FDAE-4BD9-A6D0-B8996C25087B}"/>
              </a:ext>
            </a:extLst>
          </p:cNvPr>
          <p:cNvSpPr txBox="1"/>
          <p:nvPr/>
        </p:nvSpPr>
        <p:spPr>
          <a:xfrm>
            <a:off x="5519113" y="10542901"/>
            <a:ext cx="1153777" cy="338554"/>
          </a:xfrm>
          <a:prstGeom prst="rect">
            <a:avLst/>
          </a:prstGeom>
          <a:noFill/>
        </p:spPr>
        <p:txBody>
          <a:bodyPr wrap="none" rtlCol="0" anchor="ctr" anchorCtr="0">
            <a:spAutoFit/>
          </a:bodyPr>
          <a:lstStyle/>
          <a:p>
            <a:pPr algn="ctr"/>
            <a:r>
              <a:rPr lang="en-US" sz="1600" b="1" dirty="0">
                <a:solidFill>
                  <a:schemeClr val="bg1"/>
                </a:solidFill>
                <a:latin typeface="Muli" panose="02000503000000000000" pitchFamily="2" charset="77"/>
                <a:ea typeface="League Spartan" charset="0"/>
                <a:cs typeface="Poppins" pitchFamily="2" charset="77"/>
              </a:rPr>
              <a:t>Adherence </a:t>
            </a:r>
          </a:p>
        </p:txBody>
      </p:sp>
      <p:sp>
        <p:nvSpPr>
          <p:cNvPr id="82" name="Subtitle 2">
            <a:extLst>
              <a:ext uri="{FF2B5EF4-FFF2-40B4-BE49-F238E27FC236}">
                <a16:creationId xmlns:a16="http://schemas.microsoft.com/office/drawing/2014/main" id="{A60032AF-A5E2-45B5-BA81-DF2979B484FD}"/>
              </a:ext>
            </a:extLst>
          </p:cNvPr>
          <p:cNvSpPr txBox="1">
            <a:spLocks/>
          </p:cNvSpPr>
          <p:nvPr/>
        </p:nvSpPr>
        <p:spPr>
          <a:xfrm>
            <a:off x="8108724" y="8471850"/>
            <a:ext cx="2668126" cy="554417"/>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Muli ExtraLight" panose="02000303000000000000" pitchFamily="2" charset="77"/>
                <a:ea typeface="Lato Light" panose="020F0502020204030203" pitchFamily="34" charset="0"/>
                <a:cs typeface="Mukta ExtraLight" panose="020B0000000000000000" pitchFamily="34" charset="77"/>
              </a:rPr>
              <a:t>Prevention messages, materials and support delivered to congregants</a:t>
            </a:r>
          </a:p>
        </p:txBody>
      </p:sp>
      <p:sp>
        <p:nvSpPr>
          <p:cNvPr id="83" name="Subtitle 2">
            <a:extLst>
              <a:ext uri="{FF2B5EF4-FFF2-40B4-BE49-F238E27FC236}">
                <a16:creationId xmlns:a16="http://schemas.microsoft.com/office/drawing/2014/main" id="{8D8D67F5-D1CD-4800-AA35-8DF37EA9BC3F}"/>
              </a:ext>
            </a:extLst>
          </p:cNvPr>
          <p:cNvSpPr txBox="1">
            <a:spLocks/>
          </p:cNvSpPr>
          <p:nvPr/>
        </p:nvSpPr>
        <p:spPr>
          <a:xfrm>
            <a:off x="7651848" y="9749794"/>
            <a:ext cx="2668126" cy="554417"/>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Muli ExtraLight" panose="02000303000000000000" pitchFamily="2" charset="77"/>
                <a:ea typeface="Lato Light" panose="020F0502020204030203" pitchFamily="34" charset="0"/>
                <a:cs typeface="Mukta ExtraLight" panose="020B0000000000000000" pitchFamily="34" charset="77"/>
              </a:rPr>
              <a:t>Linkage to treatment or prevention services</a:t>
            </a:r>
          </a:p>
        </p:txBody>
      </p:sp>
      <p:sp>
        <p:nvSpPr>
          <p:cNvPr id="84" name="Subtitle 2">
            <a:extLst>
              <a:ext uri="{FF2B5EF4-FFF2-40B4-BE49-F238E27FC236}">
                <a16:creationId xmlns:a16="http://schemas.microsoft.com/office/drawing/2014/main" id="{B41733BB-F6B2-412A-9E00-F6BF6A589F5A}"/>
              </a:ext>
            </a:extLst>
          </p:cNvPr>
          <p:cNvSpPr txBox="1">
            <a:spLocks/>
          </p:cNvSpPr>
          <p:nvPr/>
        </p:nvSpPr>
        <p:spPr>
          <a:xfrm>
            <a:off x="1897701" y="10305618"/>
            <a:ext cx="2668126" cy="554417"/>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tx1"/>
                </a:solidFill>
                <a:latin typeface="Muli ExtraLight" panose="02000303000000000000" pitchFamily="2" charset="77"/>
                <a:ea typeface="Lato Light" panose="020F0502020204030203" pitchFamily="34" charset="0"/>
                <a:cs typeface="Mukta ExtraLight" panose="020B0000000000000000" pitchFamily="34" charset="77"/>
              </a:rPr>
              <a:t>Adherence support to those struggling in faith communities</a:t>
            </a:r>
          </a:p>
        </p:txBody>
      </p:sp>
      <p:sp>
        <p:nvSpPr>
          <p:cNvPr id="86" name="Subtitle 2">
            <a:extLst>
              <a:ext uri="{FF2B5EF4-FFF2-40B4-BE49-F238E27FC236}">
                <a16:creationId xmlns:a16="http://schemas.microsoft.com/office/drawing/2014/main" id="{B33080D0-B393-4A8A-837E-52A1977E0443}"/>
              </a:ext>
            </a:extLst>
          </p:cNvPr>
          <p:cNvSpPr txBox="1">
            <a:spLocks/>
          </p:cNvSpPr>
          <p:nvPr/>
        </p:nvSpPr>
        <p:spPr>
          <a:xfrm>
            <a:off x="891977" y="7826939"/>
            <a:ext cx="2668126" cy="554417"/>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tx1"/>
                </a:solidFill>
                <a:latin typeface="Muli ExtraLight" panose="02000303000000000000" pitchFamily="2" charset="77"/>
                <a:ea typeface="Lato Light" panose="020F0502020204030203" pitchFamily="34" charset="0"/>
                <a:cs typeface="Mukta ExtraLight" panose="020B0000000000000000" pitchFamily="34" charset="77"/>
              </a:rPr>
              <a:t>Messages of Hope delivered to congregants and communities</a:t>
            </a:r>
          </a:p>
        </p:txBody>
      </p:sp>
      <p:sp>
        <p:nvSpPr>
          <p:cNvPr id="89" name="Freeform: Shape 88">
            <a:extLst>
              <a:ext uri="{FF2B5EF4-FFF2-40B4-BE49-F238E27FC236}">
                <a16:creationId xmlns:a16="http://schemas.microsoft.com/office/drawing/2014/main" id="{9CB5E09C-E78F-49A8-A2AA-6FB2E3666FE8}"/>
              </a:ext>
            </a:extLst>
          </p:cNvPr>
          <p:cNvSpPr/>
          <p:nvPr/>
        </p:nvSpPr>
        <p:spPr>
          <a:xfrm>
            <a:off x="210858" y="108525"/>
            <a:ext cx="11874641"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Arial" panose="020B0604020202020204" pitchFamily="34" charset="0"/>
                <a:cs typeface="Arial" panose="020B0604020202020204" pitchFamily="34" charset="0"/>
              </a:rPr>
              <a:t>Eswatini FCI: Finding the Missing</a:t>
            </a:r>
          </a:p>
        </p:txBody>
      </p:sp>
      <p:sp>
        <p:nvSpPr>
          <p:cNvPr id="92" name="Subtitle 2">
            <a:extLst>
              <a:ext uri="{FF2B5EF4-FFF2-40B4-BE49-F238E27FC236}">
                <a16:creationId xmlns:a16="http://schemas.microsoft.com/office/drawing/2014/main" id="{9F60BC4C-0154-47BA-A0EE-5A989042155F}"/>
              </a:ext>
            </a:extLst>
          </p:cNvPr>
          <p:cNvSpPr txBox="1">
            <a:spLocks/>
          </p:cNvSpPr>
          <p:nvPr/>
        </p:nvSpPr>
        <p:spPr>
          <a:xfrm>
            <a:off x="8852639" y="7093828"/>
            <a:ext cx="2668126" cy="785249"/>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Muli ExtraLight" panose="02000303000000000000" pitchFamily="2" charset="77"/>
                <a:ea typeface="Lato Light" panose="020F0502020204030203" pitchFamily="34" charset="0"/>
                <a:cs typeface="Mukta ExtraLight" panose="020B0000000000000000" pitchFamily="34" charset="77"/>
              </a:rPr>
              <a:t>Train the Community Carers on the HIV epidemic, FCI and how to support their communities </a:t>
            </a:r>
          </a:p>
        </p:txBody>
      </p:sp>
      <p:sp>
        <p:nvSpPr>
          <p:cNvPr id="2" name="TextBox 1">
            <a:extLst>
              <a:ext uri="{FF2B5EF4-FFF2-40B4-BE49-F238E27FC236}">
                <a16:creationId xmlns:a16="http://schemas.microsoft.com/office/drawing/2014/main" id="{B44D479A-4F5F-4464-A1F6-79560DCF840F}"/>
              </a:ext>
            </a:extLst>
          </p:cNvPr>
          <p:cNvSpPr txBox="1"/>
          <p:nvPr/>
        </p:nvSpPr>
        <p:spPr>
          <a:xfrm>
            <a:off x="188703" y="1100253"/>
            <a:ext cx="3431912" cy="1631216"/>
          </a:xfrm>
          <a:prstGeom prst="rect">
            <a:avLst/>
          </a:prstGeom>
          <a:noFill/>
          <a:ln>
            <a:solidFill>
              <a:schemeClr val="accent1"/>
            </a:solidFill>
          </a:ln>
        </p:spPr>
        <p:txBody>
          <a:bodyPr wrap="square" rtlCol="0">
            <a:spAutoFit/>
          </a:bodyPr>
          <a:lstStyle/>
          <a:p>
            <a:r>
              <a:rPr lang="en-US" sz="2000" dirty="0"/>
              <a:t>FCI Faith Leader and Community Caregivers were trained on a curriculum that was developed specifically for, and in, Eswatini. </a:t>
            </a:r>
          </a:p>
        </p:txBody>
      </p:sp>
      <p:sp>
        <p:nvSpPr>
          <p:cNvPr id="3" name="TextBox 2">
            <a:extLst>
              <a:ext uri="{FF2B5EF4-FFF2-40B4-BE49-F238E27FC236}">
                <a16:creationId xmlns:a16="http://schemas.microsoft.com/office/drawing/2014/main" id="{4A24408A-DCA9-4810-900B-3C796CF5EB9A}"/>
              </a:ext>
            </a:extLst>
          </p:cNvPr>
          <p:cNvSpPr txBox="1"/>
          <p:nvPr/>
        </p:nvSpPr>
        <p:spPr>
          <a:xfrm>
            <a:off x="210859" y="3136899"/>
            <a:ext cx="3431912" cy="2862322"/>
          </a:xfrm>
          <a:prstGeom prst="rect">
            <a:avLst/>
          </a:prstGeom>
          <a:solidFill>
            <a:schemeClr val="bg1">
              <a:lumMod val="85000"/>
            </a:schemeClr>
          </a:solidFill>
        </p:spPr>
        <p:txBody>
          <a:bodyPr wrap="square" rtlCol="0">
            <a:spAutoFit/>
          </a:bodyPr>
          <a:lstStyle/>
          <a:p>
            <a:r>
              <a:rPr lang="en-US" sz="2000" b="1" dirty="0"/>
              <a:t>Topics Covered Include:</a:t>
            </a:r>
          </a:p>
          <a:p>
            <a:pPr marL="285750" indent="-285750">
              <a:buFont typeface="Arial" panose="020B0604020202020204" pitchFamily="34" charset="0"/>
              <a:buChar char="•"/>
            </a:pPr>
            <a:r>
              <a:rPr lang="en-US" sz="2000" dirty="0"/>
              <a:t>HIV 101</a:t>
            </a:r>
          </a:p>
          <a:p>
            <a:pPr marL="285750" indent="-285750">
              <a:buFont typeface="Arial" panose="020B0604020202020204" pitchFamily="34" charset="0"/>
              <a:buChar char="•"/>
            </a:pPr>
            <a:r>
              <a:rPr lang="en-US" sz="2000" dirty="0"/>
              <a:t>Prevention</a:t>
            </a:r>
          </a:p>
          <a:p>
            <a:pPr marL="285750" indent="-285750">
              <a:buFont typeface="Arial" panose="020B0604020202020204" pitchFamily="34" charset="0"/>
              <a:buChar char="•"/>
            </a:pPr>
            <a:r>
              <a:rPr lang="en-US" sz="2000" dirty="0"/>
              <a:t>Testing</a:t>
            </a:r>
          </a:p>
          <a:p>
            <a:pPr marL="285750" indent="-285750">
              <a:buFont typeface="Arial" panose="020B0604020202020204" pitchFamily="34" charset="0"/>
              <a:buChar char="•"/>
            </a:pPr>
            <a:r>
              <a:rPr lang="en-US" sz="2000" dirty="0"/>
              <a:t>Treatment</a:t>
            </a:r>
          </a:p>
          <a:p>
            <a:pPr marL="285750" indent="-285750">
              <a:buFont typeface="Arial" panose="020B0604020202020204" pitchFamily="34" charset="0"/>
              <a:buChar char="•"/>
            </a:pPr>
            <a:r>
              <a:rPr lang="en-US" sz="2000" dirty="0"/>
              <a:t>Messages of Hope and Faith </a:t>
            </a:r>
          </a:p>
          <a:p>
            <a:pPr marL="285750" indent="-285750">
              <a:buFont typeface="Arial" panose="020B0604020202020204" pitchFamily="34" charset="0"/>
              <a:buChar char="•"/>
            </a:pPr>
            <a:r>
              <a:rPr lang="en-US" sz="2000" dirty="0"/>
              <a:t>Action Planning</a:t>
            </a:r>
          </a:p>
          <a:p>
            <a:pPr marL="285750" indent="-285750">
              <a:buFont typeface="Arial" panose="020B0604020202020204" pitchFamily="34" charset="0"/>
              <a:buChar char="•"/>
            </a:pPr>
            <a:r>
              <a:rPr lang="en-US" sz="2000" dirty="0"/>
              <a:t>Faith Healing</a:t>
            </a:r>
          </a:p>
          <a:p>
            <a:pPr marL="285750" indent="-285750">
              <a:buFont typeface="Arial" panose="020B0604020202020204" pitchFamily="34" charset="0"/>
              <a:buChar char="•"/>
            </a:pPr>
            <a:r>
              <a:rPr lang="en-US" sz="2000" dirty="0"/>
              <a:t>GBV</a:t>
            </a:r>
          </a:p>
        </p:txBody>
      </p:sp>
      <p:cxnSp>
        <p:nvCxnSpPr>
          <p:cNvPr id="81" name="Straight Arrow Connector 80">
            <a:extLst>
              <a:ext uri="{FF2B5EF4-FFF2-40B4-BE49-F238E27FC236}">
                <a16:creationId xmlns:a16="http://schemas.microsoft.com/office/drawing/2014/main" id="{FE1E3162-5986-48B9-9709-731EB5E98412}"/>
              </a:ext>
            </a:extLst>
          </p:cNvPr>
          <p:cNvCxnSpPr/>
          <p:nvPr/>
        </p:nvCxnSpPr>
        <p:spPr>
          <a:xfrm flipH="1">
            <a:off x="4279836" y="9390734"/>
            <a:ext cx="599284" cy="0"/>
          </a:xfrm>
          <a:prstGeom prst="straightConnector1">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93" name="Subtitle 2">
            <a:extLst>
              <a:ext uri="{FF2B5EF4-FFF2-40B4-BE49-F238E27FC236}">
                <a16:creationId xmlns:a16="http://schemas.microsoft.com/office/drawing/2014/main" id="{316DA647-798E-4F45-8A34-45BAAFDABA9E}"/>
              </a:ext>
            </a:extLst>
          </p:cNvPr>
          <p:cNvSpPr txBox="1">
            <a:spLocks/>
          </p:cNvSpPr>
          <p:nvPr/>
        </p:nvSpPr>
        <p:spPr>
          <a:xfrm>
            <a:off x="1452777" y="9113525"/>
            <a:ext cx="2668126" cy="554417"/>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tx1"/>
                </a:solidFill>
                <a:latin typeface="Muli ExtraLight" panose="02000303000000000000" pitchFamily="2" charset="77"/>
                <a:ea typeface="Lato Light" panose="020F0502020204030203" pitchFamily="34" charset="0"/>
                <a:cs typeface="Mukta ExtraLight" panose="020B0000000000000000" pitchFamily="34" charset="77"/>
              </a:rPr>
              <a:t>Distribution of HIVST kits to at-risk congregants </a:t>
            </a:r>
          </a:p>
        </p:txBody>
      </p:sp>
      <p:pic>
        <p:nvPicPr>
          <p:cNvPr id="4" name="Picture 3">
            <a:extLst>
              <a:ext uri="{FF2B5EF4-FFF2-40B4-BE49-F238E27FC236}">
                <a16:creationId xmlns:a16="http://schemas.microsoft.com/office/drawing/2014/main" id="{96F05C3A-1815-4ED9-A0FC-949D7E5E56B5}"/>
              </a:ext>
            </a:extLst>
          </p:cNvPr>
          <p:cNvPicPr>
            <a:picLocks noChangeAspect="1"/>
          </p:cNvPicPr>
          <p:nvPr/>
        </p:nvPicPr>
        <p:blipFill>
          <a:blip r:embed="rId3"/>
          <a:stretch>
            <a:fillRect/>
          </a:stretch>
        </p:blipFill>
        <p:spPr>
          <a:xfrm>
            <a:off x="4096533" y="3136899"/>
            <a:ext cx="4103290" cy="2917799"/>
          </a:xfrm>
          <a:prstGeom prst="rect">
            <a:avLst/>
          </a:prstGeom>
        </p:spPr>
      </p:pic>
      <p:sp>
        <p:nvSpPr>
          <p:cNvPr id="71" name="TextBox 70">
            <a:extLst>
              <a:ext uri="{FF2B5EF4-FFF2-40B4-BE49-F238E27FC236}">
                <a16:creationId xmlns:a16="http://schemas.microsoft.com/office/drawing/2014/main" id="{DB288E39-89FF-4E16-A90E-7349B8F19B8A}"/>
              </a:ext>
            </a:extLst>
          </p:cNvPr>
          <p:cNvSpPr txBox="1"/>
          <p:nvPr/>
        </p:nvSpPr>
        <p:spPr>
          <a:xfrm>
            <a:off x="8639045" y="1100253"/>
            <a:ext cx="3431913" cy="1631216"/>
          </a:xfrm>
          <a:prstGeom prst="rect">
            <a:avLst/>
          </a:prstGeom>
          <a:noFill/>
          <a:ln>
            <a:solidFill>
              <a:schemeClr val="accent1"/>
            </a:solidFill>
          </a:ln>
        </p:spPr>
        <p:txBody>
          <a:bodyPr wrap="square" rtlCol="0">
            <a:spAutoFit/>
          </a:bodyPr>
          <a:lstStyle/>
          <a:p>
            <a:r>
              <a:rPr lang="en-US" sz="2000" dirty="0"/>
              <a:t>Community Caregivers are primarily responsible for distribution of HIVST kits. Their curriculum expanded to cover additional topics.</a:t>
            </a:r>
          </a:p>
        </p:txBody>
      </p:sp>
      <p:sp>
        <p:nvSpPr>
          <p:cNvPr id="85" name="TextBox 84">
            <a:extLst>
              <a:ext uri="{FF2B5EF4-FFF2-40B4-BE49-F238E27FC236}">
                <a16:creationId xmlns:a16="http://schemas.microsoft.com/office/drawing/2014/main" id="{EFBB4D02-07D6-4EB1-8F32-E8DF2BBF8FDA}"/>
              </a:ext>
            </a:extLst>
          </p:cNvPr>
          <p:cNvSpPr txBox="1"/>
          <p:nvPr/>
        </p:nvSpPr>
        <p:spPr>
          <a:xfrm>
            <a:off x="8627520" y="3152730"/>
            <a:ext cx="3457980" cy="2862322"/>
          </a:xfrm>
          <a:prstGeom prst="rect">
            <a:avLst/>
          </a:prstGeom>
          <a:solidFill>
            <a:schemeClr val="bg1">
              <a:lumMod val="85000"/>
            </a:schemeClr>
          </a:solidFill>
        </p:spPr>
        <p:txBody>
          <a:bodyPr wrap="square" rtlCol="0">
            <a:spAutoFit/>
          </a:bodyPr>
          <a:lstStyle/>
          <a:p>
            <a:r>
              <a:rPr lang="en-US" sz="2000" b="1" dirty="0"/>
              <a:t>Additional Topics Covered Include:</a:t>
            </a:r>
          </a:p>
          <a:p>
            <a:pPr marL="285750" indent="-285750">
              <a:buFont typeface="Arial" panose="020B0604020202020204" pitchFamily="34" charset="0"/>
              <a:buChar char="•"/>
            </a:pPr>
            <a:r>
              <a:rPr lang="en-US" sz="2000" dirty="0"/>
              <a:t>Counselling</a:t>
            </a:r>
          </a:p>
          <a:p>
            <a:pPr marL="285750" indent="-285750">
              <a:buFont typeface="Arial" panose="020B0604020202020204" pitchFamily="34" charset="0"/>
              <a:buChar char="•"/>
            </a:pPr>
            <a:r>
              <a:rPr lang="en-US" sz="2000" dirty="0"/>
              <a:t>Linkage to Care</a:t>
            </a:r>
          </a:p>
          <a:p>
            <a:pPr marL="285750" indent="-285750">
              <a:buFont typeface="Arial" panose="020B0604020202020204" pitchFamily="34" charset="0"/>
              <a:buChar char="•"/>
            </a:pPr>
            <a:r>
              <a:rPr lang="en-US" sz="2000" dirty="0"/>
              <a:t>Monitoring and Evaluation</a:t>
            </a:r>
          </a:p>
          <a:p>
            <a:pPr marL="285750" indent="-285750">
              <a:buFont typeface="Arial" panose="020B0604020202020204" pitchFamily="34" charset="0"/>
              <a:buChar char="•"/>
            </a:pPr>
            <a:r>
              <a:rPr lang="en-US" sz="2000" dirty="0"/>
              <a:t>Integrity, Professionalism and Confidentiality</a:t>
            </a:r>
          </a:p>
          <a:p>
            <a:pPr marL="285750" indent="-285750">
              <a:buFont typeface="Arial" panose="020B0604020202020204" pitchFamily="34" charset="0"/>
              <a:buChar char="•"/>
            </a:pPr>
            <a:r>
              <a:rPr lang="en-US" sz="2000" dirty="0"/>
              <a:t>Quality Assurance</a:t>
            </a:r>
          </a:p>
          <a:p>
            <a:pPr marL="285750" indent="-285750">
              <a:buFont typeface="Arial" panose="020B0604020202020204" pitchFamily="34" charset="0"/>
              <a:buChar char="•"/>
            </a:pPr>
            <a:r>
              <a:rPr lang="en-US" sz="2000" dirty="0"/>
              <a:t>Supply Chain Management </a:t>
            </a:r>
          </a:p>
        </p:txBody>
      </p:sp>
      <p:sp>
        <p:nvSpPr>
          <p:cNvPr id="5" name="Arrow: Down 4">
            <a:extLst>
              <a:ext uri="{FF2B5EF4-FFF2-40B4-BE49-F238E27FC236}">
                <a16:creationId xmlns:a16="http://schemas.microsoft.com/office/drawing/2014/main" id="{2997469E-423D-453F-AA50-839BCA9092C0}"/>
              </a:ext>
            </a:extLst>
          </p:cNvPr>
          <p:cNvSpPr/>
          <p:nvPr/>
        </p:nvSpPr>
        <p:spPr>
          <a:xfrm>
            <a:off x="4267325" y="1154201"/>
            <a:ext cx="3431913" cy="18949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HIVST Demonstration during a FL training</a:t>
            </a:r>
          </a:p>
          <a:p>
            <a:pPr algn="ctr"/>
            <a:r>
              <a:rPr lang="en-US" dirty="0"/>
              <a:t>Jan 2020</a:t>
            </a:r>
          </a:p>
        </p:txBody>
      </p:sp>
    </p:spTree>
    <p:extLst>
      <p:ext uri="{BB962C8B-B14F-4D97-AF65-F5344CB8AC3E}">
        <p14:creationId xmlns:p14="http://schemas.microsoft.com/office/powerpoint/2010/main" val="1776978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E2E015-385B-4364-B474-5F7D48979C7E}"/>
              </a:ext>
            </a:extLst>
          </p:cNvPr>
          <p:cNvSpPr>
            <a:spLocks noGrp="1"/>
          </p:cNvSpPr>
          <p:nvPr>
            <p:ph type="body" sz="quarter" idx="13"/>
          </p:nvPr>
        </p:nvSpPr>
        <p:spPr/>
        <p:txBody>
          <a:bodyPr>
            <a:normAutofit/>
          </a:bodyPr>
          <a:lstStyle/>
          <a:p>
            <a:r>
              <a:rPr lang="en-US" b="1" dirty="0"/>
              <a:t>HIVST Distribution Methods and Channels</a:t>
            </a:r>
            <a:endParaRPr lang="en-GB" b="1" dirty="0"/>
          </a:p>
        </p:txBody>
      </p:sp>
      <p:pic>
        <p:nvPicPr>
          <p:cNvPr id="8" name="Picture 3" descr="607de1b9-f13d-491e-ac98-4353b60515f2@namprd09">
            <a:extLst>
              <a:ext uri="{FF2B5EF4-FFF2-40B4-BE49-F238E27FC236}">
                <a16:creationId xmlns:a16="http://schemas.microsoft.com/office/drawing/2014/main" id="{149D9B39-EE3D-48F0-8275-7EA9C9C82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000" y="3019751"/>
            <a:ext cx="5305653" cy="327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99F9E3-35F1-421E-989C-691A23650AA8}"/>
              </a:ext>
            </a:extLst>
          </p:cNvPr>
          <p:cNvSpPr txBox="1"/>
          <p:nvPr/>
        </p:nvSpPr>
        <p:spPr>
          <a:xfrm>
            <a:off x="230020" y="1121202"/>
            <a:ext cx="5356918" cy="5170646"/>
          </a:xfrm>
          <a:prstGeom prst="rect">
            <a:avLst/>
          </a:prstGeom>
          <a:noFill/>
          <a:ln>
            <a:solidFill>
              <a:schemeClr val="accent1"/>
            </a:solidFill>
          </a:ln>
        </p:spPr>
        <p:txBody>
          <a:bodyPr wrap="square" rtlCol="0">
            <a:spAutoFit/>
          </a:bodyPr>
          <a:lstStyle/>
          <a:p>
            <a:pPr algn="ctr" defTabSz="914126"/>
            <a:r>
              <a:rPr lang="en-US" sz="2200" b="1" dirty="0">
                <a:solidFill>
                  <a:prstClr val="black"/>
                </a:solidFill>
              </a:rPr>
              <a:t>Distribution Methods</a:t>
            </a:r>
          </a:p>
          <a:p>
            <a:pPr algn="ctr" defTabSz="914126"/>
            <a:endParaRPr lang="en-US" sz="2200" b="1" dirty="0">
              <a:solidFill>
                <a:prstClr val="black"/>
              </a:solidFill>
            </a:endParaRPr>
          </a:p>
          <a:p>
            <a:pPr defTabSz="914126"/>
            <a:r>
              <a:rPr lang="en-US" sz="2200" dirty="0">
                <a:solidFill>
                  <a:prstClr val="black"/>
                </a:solidFill>
              </a:rPr>
              <a:t>Option A: Congregation delivery</a:t>
            </a:r>
          </a:p>
          <a:p>
            <a:pPr marL="285664" indent="-285664" defTabSz="914126">
              <a:buFont typeface="Arial" panose="020B0604020202020204" pitchFamily="34" charset="0"/>
              <a:buChar char="•"/>
            </a:pPr>
            <a:r>
              <a:rPr lang="en-US" sz="2200" dirty="0">
                <a:solidFill>
                  <a:prstClr val="black"/>
                </a:solidFill>
              </a:rPr>
              <a:t>Interpersonal targeted delivery</a:t>
            </a:r>
          </a:p>
          <a:p>
            <a:pPr marL="285664" indent="-285664" defTabSz="914126">
              <a:buFont typeface="Arial" panose="020B0604020202020204" pitchFamily="34" charset="0"/>
              <a:buChar char="•"/>
            </a:pPr>
            <a:r>
              <a:rPr lang="en-US" sz="2200" dirty="0">
                <a:solidFill>
                  <a:prstClr val="black"/>
                </a:solidFill>
              </a:rPr>
              <a:t>Discreet delivery</a:t>
            </a:r>
          </a:p>
          <a:p>
            <a:pPr defTabSz="914126"/>
            <a:endParaRPr lang="en-US" sz="2200" dirty="0">
              <a:solidFill>
                <a:prstClr val="black"/>
              </a:solidFill>
            </a:endParaRPr>
          </a:p>
          <a:p>
            <a:pPr defTabSz="914126"/>
            <a:r>
              <a:rPr lang="en-US" sz="2200" dirty="0">
                <a:solidFill>
                  <a:prstClr val="black"/>
                </a:solidFill>
              </a:rPr>
              <a:t>Option B: Guest delivery</a:t>
            </a:r>
          </a:p>
          <a:p>
            <a:pPr defTabSz="914126"/>
            <a:endParaRPr lang="en-US" sz="2200" dirty="0">
              <a:solidFill>
                <a:prstClr val="black"/>
              </a:solidFill>
            </a:endParaRPr>
          </a:p>
          <a:p>
            <a:pPr defTabSz="914126"/>
            <a:r>
              <a:rPr lang="en-US" sz="2200" dirty="0">
                <a:solidFill>
                  <a:prstClr val="black"/>
                </a:solidFill>
              </a:rPr>
              <a:t>Option C: Voucher</a:t>
            </a:r>
          </a:p>
          <a:p>
            <a:pPr defTabSz="914126"/>
            <a:endParaRPr lang="en-US" sz="2200" dirty="0">
              <a:solidFill>
                <a:prstClr val="black"/>
              </a:solidFill>
            </a:endParaRPr>
          </a:p>
          <a:p>
            <a:pPr defTabSz="914126"/>
            <a:r>
              <a:rPr lang="en-US" sz="2200" dirty="0">
                <a:solidFill>
                  <a:prstClr val="black"/>
                </a:solidFill>
              </a:rPr>
              <a:t>Option D: Community </a:t>
            </a:r>
          </a:p>
          <a:p>
            <a:pPr marL="285664" indent="-285664" defTabSz="914126">
              <a:buFont typeface="Arial" panose="020B0604020202020204" pitchFamily="34" charset="0"/>
              <a:buChar char="•"/>
            </a:pPr>
            <a:r>
              <a:rPr lang="en-US" sz="2200" dirty="0">
                <a:solidFill>
                  <a:prstClr val="black"/>
                </a:solidFill>
              </a:rPr>
              <a:t>Interpersonal targeted individual delivery </a:t>
            </a:r>
          </a:p>
          <a:p>
            <a:pPr marL="285664" indent="-285664" defTabSz="914126">
              <a:buFont typeface="Arial" panose="020B0604020202020204" pitchFamily="34" charset="0"/>
              <a:buChar char="•"/>
            </a:pPr>
            <a:r>
              <a:rPr lang="en-US" sz="2200" dirty="0">
                <a:solidFill>
                  <a:prstClr val="black"/>
                </a:solidFill>
              </a:rPr>
              <a:t>Distribution at targeted community events</a:t>
            </a:r>
          </a:p>
          <a:p>
            <a:pPr defTabSz="914126"/>
            <a:endParaRPr lang="en-US" sz="2200" dirty="0">
              <a:solidFill>
                <a:prstClr val="black"/>
              </a:solidFill>
            </a:endParaRPr>
          </a:p>
          <a:p>
            <a:pPr defTabSz="914126"/>
            <a:r>
              <a:rPr lang="en-US" sz="2200" dirty="0">
                <a:solidFill>
                  <a:prstClr val="black"/>
                </a:solidFill>
              </a:rPr>
              <a:t>Option E: Combo</a:t>
            </a:r>
          </a:p>
        </p:txBody>
      </p:sp>
      <p:sp>
        <p:nvSpPr>
          <p:cNvPr id="10" name="TextBox 9">
            <a:extLst>
              <a:ext uri="{FF2B5EF4-FFF2-40B4-BE49-F238E27FC236}">
                <a16:creationId xmlns:a16="http://schemas.microsoft.com/office/drawing/2014/main" id="{A33A0325-FDAB-4B46-AEF6-B721130BAEA0}"/>
              </a:ext>
            </a:extLst>
          </p:cNvPr>
          <p:cNvSpPr txBox="1"/>
          <p:nvPr/>
        </p:nvSpPr>
        <p:spPr>
          <a:xfrm>
            <a:off x="6319266" y="1121202"/>
            <a:ext cx="5254388" cy="1785104"/>
          </a:xfrm>
          <a:prstGeom prst="rect">
            <a:avLst/>
          </a:prstGeom>
          <a:solidFill>
            <a:schemeClr val="accent3">
              <a:lumMod val="20000"/>
              <a:lumOff val="80000"/>
            </a:schemeClr>
          </a:solidFill>
          <a:ln>
            <a:solidFill>
              <a:schemeClr val="accent1"/>
            </a:solidFill>
          </a:ln>
        </p:spPr>
        <p:txBody>
          <a:bodyPr wrap="square" rtlCol="0">
            <a:spAutoFit/>
          </a:bodyPr>
          <a:lstStyle/>
          <a:p>
            <a:pPr algn="ctr" defTabSz="914126"/>
            <a:r>
              <a:rPr lang="en-US" sz="2200" b="1" dirty="0">
                <a:solidFill>
                  <a:prstClr val="black"/>
                </a:solidFill>
              </a:rPr>
              <a:t>Distribution Channels</a:t>
            </a:r>
          </a:p>
          <a:p>
            <a:pPr marL="342900" indent="-342900" defTabSz="914126">
              <a:buFont typeface="Arial" panose="020B0604020202020204" pitchFamily="34" charset="0"/>
              <a:buChar char="•"/>
            </a:pPr>
            <a:r>
              <a:rPr lang="en-US" sz="2200" dirty="0">
                <a:solidFill>
                  <a:prstClr val="black"/>
                </a:solidFill>
              </a:rPr>
              <a:t>Churches </a:t>
            </a:r>
          </a:p>
          <a:p>
            <a:pPr marL="285664" indent="-285664" defTabSz="914126">
              <a:buFont typeface="Arial" panose="020B0604020202020204" pitchFamily="34" charset="0"/>
              <a:buChar char="•"/>
            </a:pPr>
            <a:r>
              <a:rPr lang="en-US" sz="2200" dirty="0">
                <a:solidFill>
                  <a:prstClr val="black"/>
                </a:solidFill>
              </a:rPr>
              <a:t>Pharmacies</a:t>
            </a:r>
          </a:p>
          <a:p>
            <a:pPr marL="285664" indent="-285664" defTabSz="914126">
              <a:buFont typeface="Arial" panose="020B0604020202020204" pitchFamily="34" charset="0"/>
              <a:buChar char="•"/>
            </a:pPr>
            <a:r>
              <a:rPr lang="en-US" sz="2200" dirty="0">
                <a:solidFill>
                  <a:prstClr val="black"/>
                </a:solidFill>
              </a:rPr>
              <a:t>Home deliveries</a:t>
            </a:r>
          </a:p>
          <a:p>
            <a:pPr marL="285664" indent="-285664" defTabSz="914126">
              <a:buFont typeface="Arial" panose="020B0604020202020204" pitchFamily="34" charset="0"/>
              <a:buChar char="•"/>
            </a:pPr>
            <a:r>
              <a:rPr lang="en-US" sz="2200" dirty="0">
                <a:solidFill>
                  <a:prstClr val="black"/>
                </a:solidFill>
              </a:rPr>
              <a:t>National and community gatherings</a:t>
            </a:r>
          </a:p>
        </p:txBody>
      </p:sp>
    </p:spTree>
    <p:extLst>
      <p:ext uri="{BB962C8B-B14F-4D97-AF65-F5344CB8AC3E}">
        <p14:creationId xmlns:p14="http://schemas.microsoft.com/office/powerpoint/2010/main" val="328466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Shape 88">
            <a:extLst>
              <a:ext uri="{FF2B5EF4-FFF2-40B4-BE49-F238E27FC236}">
                <a16:creationId xmlns:a16="http://schemas.microsoft.com/office/drawing/2014/main" id="{9CB5E09C-E78F-49A8-A2AA-6FB2E3666FE8}"/>
              </a:ext>
            </a:extLst>
          </p:cNvPr>
          <p:cNvSpPr/>
          <p:nvPr/>
        </p:nvSpPr>
        <p:spPr>
          <a:xfrm>
            <a:off x="95146" y="108525"/>
            <a:ext cx="11748512"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t>HIVST Kit Distribution Projections and Results</a:t>
            </a:r>
          </a:p>
        </p:txBody>
      </p:sp>
      <p:sp>
        <p:nvSpPr>
          <p:cNvPr id="2" name="TextBox 1">
            <a:extLst>
              <a:ext uri="{FF2B5EF4-FFF2-40B4-BE49-F238E27FC236}">
                <a16:creationId xmlns:a16="http://schemas.microsoft.com/office/drawing/2014/main" id="{B44D479A-4F5F-4464-A1F6-79560DCF840F}"/>
              </a:ext>
            </a:extLst>
          </p:cNvPr>
          <p:cNvSpPr txBox="1"/>
          <p:nvPr/>
        </p:nvSpPr>
        <p:spPr>
          <a:xfrm>
            <a:off x="95145" y="983691"/>
            <a:ext cx="6000855" cy="430887"/>
          </a:xfrm>
          <a:prstGeom prst="rect">
            <a:avLst/>
          </a:prstGeom>
          <a:solidFill>
            <a:schemeClr val="accent3">
              <a:lumMod val="20000"/>
              <a:lumOff val="80000"/>
            </a:schemeClr>
          </a:solidFill>
        </p:spPr>
        <p:txBody>
          <a:bodyPr wrap="square" rtlCol="0">
            <a:spAutoFit/>
          </a:bodyPr>
          <a:lstStyle/>
          <a:p>
            <a:r>
              <a:rPr lang="en-US" sz="2200" b="1" dirty="0"/>
              <a:t>FCI P1 Implementation Timeline: Projections</a:t>
            </a:r>
          </a:p>
        </p:txBody>
      </p:sp>
      <p:sp>
        <p:nvSpPr>
          <p:cNvPr id="104" name="object 15">
            <a:extLst>
              <a:ext uri="{FF2B5EF4-FFF2-40B4-BE49-F238E27FC236}">
                <a16:creationId xmlns:a16="http://schemas.microsoft.com/office/drawing/2014/main" id="{02E41155-E007-4CA9-B7E6-8A15ABA41DC8}"/>
              </a:ext>
            </a:extLst>
          </p:cNvPr>
          <p:cNvSpPr txBox="1"/>
          <p:nvPr/>
        </p:nvSpPr>
        <p:spPr>
          <a:xfrm>
            <a:off x="11955681" y="7691815"/>
            <a:ext cx="93032" cy="222497"/>
          </a:xfrm>
          <a:prstGeom prst="rect">
            <a:avLst/>
          </a:prstGeom>
        </p:spPr>
        <p:txBody>
          <a:bodyPr vert="horz" wrap="square" lIns="0" tIns="6985" rIns="0" bIns="0" rtlCol="0">
            <a:spAutoFit/>
          </a:bodyPr>
          <a:lstStyle/>
          <a:p>
            <a:pPr marL="38100">
              <a:lnSpc>
                <a:spcPct val="100000"/>
              </a:lnSpc>
              <a:spcBef>
                <a:spcPts val="55"/>
              </a:spcBef>
            </a:pPr>
            <a:fld id="{81D60167-4931-47E6-BA6A-407CBD079E47}" type="slidenum">
              <a:rPr sz="1400" spc="10" dirty="0">
                <a:solidFill>
                  <a:srgbClr val="050505"/>
                </a:solidFill>
                <a:latin typeface="Arial"/>
                <a:cs typeface="Arial"/>
              </a:rPr>
              <a:t>5</a:t>
            </a:fld>
            <a:endParaRPr sz="1400" dirty="0">
              <a:latin typeface="Arial"/>
              <a:cs typeface="Arial"/>
            </a:endParaRPr>
          </a:p>
        </p:txBody>
      </p:sp>
      <p:graphicFrame>
        <p:nvGraphicFramePr>
          <p:cNvPr id="101" name="Chart 100">
            <a:extLst>
              <a:ext uri="{FF2B5EF4-FFF2-40B4-BE49-F238E27FC236}">
                <a16:creationId xmlns:a16="http://schemas.microsoft.com/office/drawing/2014/main" id="{7E476FF2-5133-447C-83AD-437358FD5C14}"/>
              </a:ext>
            </a:extLst>
          </p:cNvPr>
          <p:cNvGraphicFramePr>
            <a:graphicFrameLocks/>
          </p:cNvGraphicFramePr>
          <p:nvPr>
            <p:extLst>
              <p:ext uri="{D42A27DB-BD31-4B8C-83A1-F6EECF244321}">
                <p14:modId xmlns:p14="http://schemas.microsoft.com/office/powerpoint/2010/main" val="2949206393"/>
              </p:ext>
            </p:extLst>
          </p:nvPr>
        </p:nvGraphicFramePr>
        <p:xfrm>
          <a:off x="95145" y="1586943"/>
          <a:ext cx="6000855" cy="46450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AABDCD89-D0C5-497D-A42C-B6F450F26752}"/>
              </a:ext>
            </a:extLst>
          </p:cNvPr>
          <p:cNvGraphicFramePr>
            <a:graphicFrameLocks/>
          </p:cNvGraphicFramePr>
          <p:nvPr>
            <p:extLst>
              <p:ext uri="{D42A27DB-BD31-4B8C-83A1-F6EECF244321}">
                <p14:modId xmlns:p14="http://schemas.microsoft.com/office/powerpoint/2010/main" val="892858230"/>
              </p:ext>
            </p:extLst>
          </p:nvPr>
        </p:nvGraphicFramePr>
        <p:xfrm>
          <a:off x="6316394" y="930300"/>
          <a:ext cx="5780461" cy="53016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1617730"/>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A9DF44DC-DB83-495B-8F06-36A9EABB4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76" y="1673097"/>
            <a:ext cx="4953429" cy="5662151"/>
          </a:xfrm>
          <a:prstGeom prst="rect">
            <a:avLst/>
          </a:prstGeom>
        </p:spPr>
      </p:pic>
      <p:sp>
        <p:nvSpPr>
          <p:cNvPr id="89" name="Freeform: Shape 88">
            <a:extLst>
              <a:ext uri="{FF2B5EF4-FFF2-40B4-BE49-F238E27FC236}">
                <a16:creationId xmlns:a16="http://schemas.microsoft.com/office/drawing/2014/main" id="{9CB5E09C-E78F-49A8-A2AA-6FB2E3666FE8}"/>
              </a:ext>
            </a:extLst>
          </p:cNvPr>
          <p:cNvSpPr/>
          <p:nvPr/>
        </p:nvSpPr>
        <p:spPr>
          <a:xfrm>
            <a:off x="462538" y="108525"/>
            <a:ext cx="11297363"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Arial" panose="020B0604020202020204" pitchFamily="34" charset="0"/>
                <a:cs typeface="Arial" panose="020B0604020202020204" pitchFamily="34" charset="0"/>
              </a:rPr>
              <a:t>Monitoring and Evaluation</a:t>
            </a:r>
          </a:p>
        </p:txBody>
      </p:sp>
      <p:sp>
        <p:nvSpPr>
          <p:cNvPr id="104" name="object 15">
            <a:extLst>
              <a:ext uri="{FF2B5EF4-FFF2-40B4-BE49-F238E27FC236}">
                <a16:creationId xmlns:a16="http://schemas.microsoft.com/office/drawing/2014/main" id="{02E41155-E007-4CA9-B7E6-8A15ABA41DC8}"/>
              </a:ext>
            </a:extLst>
          </p:cNvPr>
          <p:cNvSpPr txBox="1"/>
          <p:nvPr/>
        </p:nvSpPr>
        <p:spPr>
          <a:xfrm>
            <a:off x="11955681" y="7691815"/>
            <a:ext cx="93032" cy="222497"/>
          </a:xfrm>
          <a:prstGeom prst="rect">
            <a:avLst/>
          </a:prstGeom>
        </p:spPr>
        <p:txBody>
          <a:bodyPr vert="horz" wrap="square" lIns="0" tIns="6985" rIns="0" bIns="0" rtlCol="0">
            <a:spAutoFit/>
          </a:bodyPr>
          <a:lstStyle/>
          <a:p>
            <a:pPr marL="38100">
              <a:lnSpc>
                <a:spcPct val="100000"/>
              </a:lnSpc>
              <a:spcBef>
                <a:spcPts val="55"/>
              </a:spcBef>
            </a:pPr>
            <a:fld id="{81D60167-4931-47E6-BA6A-407CBD079E47}" type="slidenum">
              <a:rPr sz="1400" spc="10" dirty="0">
                <a:solidFill>
                  <a:srgbClr val="050505"/>
                </a:solidFill>
                <a:latin typeface="Arial"/>
                <a:cs typeface="Arial"/>
              </a:rPr>
              <a:t>6</a:t>
            </a:fld>
            <a:endParaRPr sz="1400" dirty="0">
              <a:latin typeface="Arial"/>
              <a:cs typeface="Arial"/>
            </a:endParaRPr>
          </a:p>
        </p:txBody>
      </p:sp>
      <p:pic>
        <p:nvPicPr>
          <p:cNvPr id="11" name="Picture 10">
            <a:extLst>
              <a:ext uri="{FF2B5EF4-FFF2-40B4-BE49-F238E27FC236}">
                <a16:creationId xmlns:a16="http://schemas.microsoft.com/office/drawing/2014/main" id="{91589D9B-7226-42C4-8CC9-655B8CF21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5" y="2167205"/>
            <a:ext cx="5168344" cy="1208184"/>
          </a:xfrm>
          <a:prstGeom prst="rect">
            <a:avLst/>
          </a:prstGeom>
        </p:spPr>
      </p:pic>
      <p:pic>
        <p:nvPicPr>
          <p:cNvPr id="12" name="Picture 11">
            <a:extLst>
              <a:ext uri="{FF2B5EF4-FFF2-40B4-BE49-F238E27FC236}">
                <a16:creationId xmlns:a16="http://schemas.microsoft.com/office/drawing/2014/main" id="{35EA87E6-0780-4ACC-B082-A5D5C78E2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9714" y="3183844"/>
            <a:ext cx="4726514" cy="1117665"/>
          </a:xfrm>
          <a:prstGeom prst="rect">
            <a:avLst/>
          </a:prstGeom>
          <a:effectLst>
            <a:outerShdw blurRad="50800" dist="38100" dir="18900000" algn="bl" rotWithShape="0">
              <a:prstClr val="black">
                <a:alpha val="40000"/>
              </a:prstClr>
            </a:outerShdw>
          </a:effectLst>
        </p:spPr>
      </p:pic>
      <p:sp>
        <p:nvSpPr>
          <p:cNvPr id="13" name="Rectangle 12">
            <a:extLst>
              <a:ext uri="{FF2B5EF4-FFF2-40B4-BE49-F238E27FC236}">
                <a16:creationId xmlns:a16="http://schemas.microsoft.com/office/drawing/2014/main" id="{5A71FF56-95F7-4884-8649-736AE1363EC4}"/>
              </a:ext>
            </a:extLst>
          </p:cNvPr>
          <p:cNvSpPr/>
          <p:nvPr/>
        </p:nvSpPr>
        <p:spPr>
          <a:xfrm>
            <a:off x="1431388" y="999157"/>
            <a:ext cx="9329224" cy="93838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000" dirty="0">
                <a:solidFill>
                  <a:prstClr val="white"/>
                </a:solidFill>
                <a:latin typeface="Calibri" panose="020F0502020204030204"/>
              </a:rPr>
              <a:t>FCI M&amp;E Program tools capture site-level information on all services delivered, allowing for routine analysis to identify gaps on retaining men and preventing LTFU</a:t>
            </a:r>
          </a:p>
        </p:txBody>
      </p:sp>
      <p:pic>
        <p:nvPicPr>
          <p:cNvPr id="5" name="Picture 4" descr="A screenshot of a cell phone&#10;&#10;Description automatically generated">
            <a:extLst>
              <a:ext uri="{FF2B5EF4-FFF2-40B4-BE49-F238E27FC236}">
                <a16:creationId xmlns:a16="http://schemas.microsoft.com/office/drawing/2014/main" id="{BCF0E625-0F7F-4673-B204-15D94674C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43" y="4407957"/>
            <a:ext cx="4176122" cy="4900085"/>
          </a:xfrm>
          <a:prstGeom prst="rect">
            <a:avLst/>
          </a:prstGeom>
        </p:spPr>
      </p:pic>
      <p:sp>
        <p:nvSpPr>
          <p:cNvPr id="8" name="Rectangle 7">
            <a:extLst>
              <a:ext uri="{FF2B5EF4-FFF2-40B4-BE49-F238E27FC236}">
                <a16:creationId xmlns:a16="http://schemas.microsoft.com/office/drawing/2014/main" id="{BF0E815C-8FC6-4595-99E1-9EDE4A9C734A}"/>
              </a:ext>
            </a:extLst>
          </p:cNvPr>
          <p:cNvSpPr/>
          <p:nvPr/>
        </p:nvSpPr>
        <p:spPr>
          <a:xfrm>
            <a:off x="7496070" y="1977735"/>
            <a:ext cx="4263831" cy="49204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ell phone&#10;&#10;Description automatically generated">
            <a:extLst>
              <a:ext uri="{FF2B5EF4-FFF2-40B4-BE49-F238E27FC236}">
                <a16:creationId xmlns:a16="http://schemas.microsoft.com/office/drawing/2014/main" id="{36B0DC38-F475-4913-86A0-72874FE06F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5739" y="4645041"/>
            <a:ext cx="3739945" cy="210443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60861702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2995C47A-185E-4A37-A3D3-C611D0F8D6B5}"/>
              </a:ext>
            </a:extLst>
          </p:cNvPr>
          <p:cNvGrpSpPr/>
          <p:nvPr/>
        </p:nvGrpSpPr>
        <p:grpSpPr>
          <a:xfrm>
            <a:off x="2863099" y="-1087771"/>
            <a:ext cx="5535908" cy="734785"/>
            <a:chOff x="2863099" y="2179863"/>
            <a:chExt cx="5535908" cy="734785"/>
          </a:xfrm>
        </p:grpSpPr>
        <p:sp>
          <p:nvSpPr>
            <p:cNvPr id="108" name="Freeform: Shape 107">
              <a:extLst>
                <a:ext uri="{FF2B5EF4-FFF2-40B4-BE49-F238E27FC236}">
                  <a16:creationId xmlns:a16="http://schemas.microsoft.com/office/drawing/2014/main" id="{09F825C0-CF00-4998-A73E-7EC4D7CDB44F}"/>
                </a:ext>
              </a:extLst>
            </p:cNvPr>
            <p:cNvSpPr/>
            <p:nvPr/>
          </p:nvSpPr>
          <p:spPr>
            <a:xfrm>
              <a:off x="3230492" y="2253342"/>
              <a:ext cx="5168515"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Priority 1: Finding the Missing</a:t>
              </a:r>
            </a:p>
          </p:txBody>
        </p:sp>
        <p:sp>
          <p:nvSpPr>
            <p:cNvPr id="109" name="Oval 108">
              <a:extLst>
                <a:ext uri="{FF2B5EF4-FFF2-40B4-BE49-F238E27FC236}">
                  <a16:creationId xmlns:a16="http://schemas.microsoft.com/office/drawing/2014/main" id="{35F864E2-24AC-4874-9FD5-606E36C7CA4F}"/>
                </a:ext>
              </a:extLst>
            </p:cNvPr>
            <p:cNvSpPr/>
            <p:nvPr/>
          </p:nvSpPr>
          <p:spPr>
            <a:xfrm>
              <a:off x="2863099" y="2179863"/>
              <a:ext cx="734785" cy="73478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0" name="TextBox 109">
              <a:extLst>
                <a:ext uri="{FF2B5EF4-FFF2-40B4-BE49-F238E27FC236}">
                  <a16:creationId xmlns:a16="http://schemas.microsoft.com/office/drawing/2014/main" id="{ED42603B-57E5-4F18-83E8-EB586C35FB33}"/>
                </a:ext>
              </a:extLst>
            </p:cNvPr>
            <p:cNvSpPr txBox="1"/>
            <p:nvPr/>
          </p:nvSpPr>
          <p:spPr>
            <a:xfrm>
              <a:off x="3055003" y="2264228"/>
              <a:ext cx="367393" cy="584775"/>
            </a:xfrm>
            <a:prstGeom prst="rect">
              <a:avLst/>
            </a:prstGeom>
            <a:noFill/>
          </p:spPr>
          <p:txBody>
            <a:bodyPr wrap="square" rtlCol="0">
              <a:spAutoFit/>
            </a:bodyPr>
            <a:lstStyle/>
            <a:p>
              <a:r>
                <a:rPr lang="en-US" sz="3200" dirty="0">
                  <a:solidFill>
                    <a:schemeClr val="bg2">
                      <a:lumMod val="75000"/>
                    </a:schemeClr>
                  </a:solidFill>
                </a:rPr>
                <a:t>1</a:t>
              </a:r>
            </a:p>
          </p:txBody>
        </p:sp>
      </p:grpSp>
      <p:sp>
        <p:nvSpPr>
          <p:cNvPr id="112" name="Freeform: Shape 111">
            <a:extLst>
              <a:ext uri="{FF2B5EF4-FFF2-40B4-BE49-F238E27FC236}">
                <a16:creationId xmlns:a16="http://schemas.microsoft.com/office/drawing/2014/main" id="{64E5148D-980B-466A-BD8D-B4425B53019F}"/>
              </a:ext>
            </a:extLst>
          </p:cNvPr>
          <p:cNvSpPr/>
          <p:nvPr/>
        </p:nvSpPr>
        <p:spPr>
          <a:xfrm>
            <a:off x="0" y="-31945"/>
            <a:ext cx="10281949" cy="774872"/>
          </a:xfrm>
          <a:custGeom>
            <a:avLst/>
            <a:gdLst>
              <a:gd name="connsiteX0" fmla="*/ 0 w 4954840"/>
              <a:gd name="connsiteY0" fmla="*/ 0 h 587828"/>
              <a:gd name="connsiteX1" fmla="*/ 4954840 w 4954840"/>
              <a:gd name="connsiteY1" fmla="*/ 0 h 587828"/>
              <a:gd name="connsiteX2" fmla="*/ 4954840 w 4954840"/>
              <a:gd name="connsiteY2" fmla="*/ 587828 h 587828"/>
              <a:gd name="connsiteX3" fmla="*/ 0 w 4954840"/>
              <a:gd name="connsiteY3" fmla="*/ 587828 h 587828"/>
              <a:gd name="connsiteX4" fmla="*/ 0 w 4954840"/>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840" h="587828">
                <a:moveTo>
                  <a:pt x="0" y="0"/>
                </a:moveTo>
                <a:lnTo>
                  <a:pt x="4954840" y="0"/>
                </a:lnTo>
                <a:lnTo>
                  <a:pt x="4954840"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defTabSz="1289050">
              <a:lnSpc>
                <a:spcPct val="90000"/>
              </a:lnSpc>
              <a:spcBef>
                <a:spcPct val="0"/>
              </a:spcBef>
              <a:spcAft>
                <a:spcPct val="35000"/>
              </a:spcAft>
            </a:pPr>
            <a:r>
              <a:rPr lang="en-US" sz="2800" b="1" dirty="0">
                <a:latin typeface="Arial" panose="020B0604020202020204" pitchFamily="34" charset="0"/>
                <a:cs typeface="Arial" panose="020B0604020202020204" pitchFamily="34" charset="0"/>
              </a:rPr>
              <a:t>COVID-19 Adaptations: Modified HIVST Distribution (1/2)</a:t>
            </a:r>
          </a:p>
        </p:txBody>
      </p:sp>
      <p:sp>
        <p:nvSpPr>
          <p:cNvPr id="115" name="Freeform: Shape 114">
            <a:extLst>
              <a:ext uri="{FF2B5EF4-FFF2-40B4-BE49-F238E27FC236}">
                <a16:creationId xmlns:a16="http://schemas.microsoft.com/office/drawing/2014/main" id="{D2EFBDF9-D8A9-485C-A27F-1C4AD015D26C}"/>
              </a:ext>
            </a:extLst>
          </p:cNvPr>
          <p:cNvSpPr/>
          <p:nvPr/>
        </p:nvSpPr>
        <p:spPr>
          <a:xfrm>
            <a:off x="3230492" y="7441987"/>
            <a:ext cx="5168515"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dirty="0"/>
              <a:t>Priority 2: Justice for Children</a:t>
            </a:r>
            <a:endParaRPr lang="en-US" sz="2900" kern="1200" dirty="0"/>
          </a:p>
        </p:txBody>
      </p:sp>
      <p:sp>
        <p:nvSpPr>
          <p:cNvPr id="116" name="Oval 115">
            <a:extLst>
              <a:ext uri="{FF2B5EF4-FFF2-40B4-BE49-F238E27FC236}">
                <a16:creationId xmlns:a16="http://schemas.microsoft.com/office/drawing/2014/main" id="{DB3C2BE0-64EA-4D76-AAB3-ED6B529266B0}"/>
              </a:ext>
            </a:extLst>
          </p:cNvPr>
          <p:cNvSpPr/>
          <p:nvPr/>
        </p:nvSpPr>
        <p:spPr>
          <a:xfrm>
            <a:off x="2863099" y="7368508"/>
            <a:ext cx="734785" cy="73478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7" name="TextBox 116">
            <a:extLst>
              <a:ext uri="{FF2B5EF4-FFF2-40B4-BE49-F238E27FC236}">
                <a16:creationId xmlns:a16="http://schemas.microsoft.com/office/drawing/2014/main" id="{EF8D5D63-403D-4687-803A-60DDFDB04F26}"/>
              </a:ext>
            </a:extLst>
          </p:cNvPr>
          <p:cNvSpPr txBox="1"/>
          <p:nvPr/>
        </p:nvSpPr>
        <p:spPr>
          <a:xfrm>
            <a:off x="3041867" y="7457653"/>
            <a:ext cx="367393" cy="584775"/>
          </a:xfrm>
          <a:prstGeom prst="rect">
            <a:avLst/>
          </a:prstGeom>
          <a:noFill/>
        </p:spPr>
        <p:txBody>
          <a:bodyPr wrap="square" rtlCol="0">
            <a:spAutoFit/>
          </a:bodyPr>
          <a:lstStyle/>
          <a:p>
            <a:r>
              <a:rPr lang="en-US" sz="3200" dirty="0">
                <a:solidFill>
                  <a:schemeClr val="bg2">
                    <a:lumMod val="75000"/>
                  </a:schemeClr>
                </a:solidFill>
              </a:rPr>
              <a:t>3</a:t>
            </a:r>
          </a:p>
        </p:txBody>
      </p:sp>
      <p:sp>
        <p:nvSpPr>
          <p:cNvPr id="8" name="Freeform: Shape 7">
            <a:extLst>
              <a:ext uri="{FF2B5EF4-FFF2-40B4-BE49-F238E27FC236}">
                <a16:creationId xmlns:a16="http://schemas.microsoft.com/office/drawing/2014/main" id="{459CB783-6966-4CD7-823A-FDF5E84FFEC2}"/>
              </a:ext>
            </a:extLst>
          </p:cNvPr>
          <p:cNvSpPr/>
          <p:nvPr/>
        </p:nvSpPr>
        <p:spPr>
          <a:xfrm>
            <a:off x="529034" y="-4428082"/>
            <a:ext cx="10854825" cy="448672"/>
          </a:xfrm>
          <a:custGeom>
            <a:avLst/>
            <a:gdLst>
              <a:gd name="connsiteX0" fmla="*/ 0 w 10854825"/>
              <a:gd name="connsiteY0" fmla="*/ 0 h 448672"/>
              <a:gd name="connsiteX1" fmla="*/ 10854825 w 10854825"/>
              <a:gd name="connsiteY1" fmla="*/ 0 h 448672"/>
              <a:gd name="connsiteX2" fmla="*/ 10854825 w 10854825"/>
              <a:gd name="connsiteY2" fmla="*/ 448672 h 448672"/>
              <a:gd name="connsiteX3" fmla="*/ 0 w 10854825"/>
              <a:gd name="connsiteY3" fmla="*/ 448672 h 448672"/>
              <a:gd name="connsiteX4" fmla="*/ 0 w 10854825"/>
              <a:gd name="connsiteY4" fmla="*/ 0 h 4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4825" h="448672">
                <a:moveTo>
                  <a:pt x="0" y="0"/>
                </a:moveTo>
                <a:lnTo>
                  <a:pt x="10854825" y="0"/>
                </a:lnTo>
                <a:lnTo>
                  <a:pt x="10854825" y="448672"/>
                </a:lnTo>
                <a:lnTo>
                  <a:pt x="0" y="448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464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dirty="0"/>
              <a:t>An FCI Communications task team has been formed to develop materials in line with FCI guidance</a:t>
            </a:r>
          </a:p>
          <a:p>
            <a:pPr marL="114300" lvl="1" indent="-114300" algn="l" defTabSz="577850">
              <a:lnSpc>
                <a:spcPct val="90000"/>
              </a:lnSpc>
              <a:spcBef>
                <a:spcPct val="0"/>
              </a:spcBef>
              <a:spcAft>
                <a:spcPct val="20000"/>
              </a:spcAft>
              <a:buChar char="•"/>
            </a:pPr>
            <a:r>
              <a:rPr lang="en-US" dirty="0"/>
              <a:t>Ministry of Health prevention materials have been made available in electronic flyer format for Community Carer distribution on electronic platforms such as WhatsApp, Facebook, Instagram, etc. </a:t>
            </a:r>
          </a:p>
          <a:p>
            <a:pPr marL="114300" lvl="1" indent="-114300" algn="l" defTabSz="577850">
              <a:lnSpc>
                <a:spcPct val="90000"/>
              </a:lnSpc>
              <a:spcBef>
                <a:spcPct val="0"/>
              </a:spcBef>
              <a:spcAft>
                <a:spcPct val="20000"/>
              </a:spcAft>
              <a:buChar char="•"/>
            </a:pPr>
            <a:r>
              <a:rPr lang="en-US" kern="1200" dirty="0"/>
              <a:t>Messages of Hope have been adapted into small electronic flyers (to reduce data-costs) and keep the national conversations ongoing. </a:t>
            </a:r>
          </a:p>
          <a:p>
            <a:pPr marL="0" lvl="1" algn="l" defTabSz="577850">
              <a:lnSpc>
                <a:spcPct val="90000"/>
              </a:lnSpc>
              <a:spcBef>
                <a:spcPct val="0"/>
              </a:spcBef>
              <a:spcAft>
                <a:spcPct val="20000"/>
              </a:spcAft>
            </a:pPr>
            <a:endParaRPr lang="en-US" kern="1200" dirty="0"/>
          </a:p>
        </p:txBody>
      </p:sp>
      <p:sp>
        <p:nvSpPr>
          <p:cNvPr id="10" name="Freeform: Shape 9">
            <a:extLst>
              <a:ext uri="{FF2B5EF4-FFF2-40B4-BE49-F238E27FC236}">
                <a16:creationId xmlns:a16="http://schemas.microsoft.com/office/drawing/2014/main" id="{147A3865-8EA5-4DFE-9603-0A9C5C2BCEF1}"/>
              </a:ext>
            </a:extLst>
          </p:cNvPr>
          <p:cNvSpPr/>
          <p:nvPr/>
        </p:nvSpPr>
        <p:spPr>
          <a:xfrm>
            <a:off x="529034" y="-3451927"/>
            <a:ext cx="10854825" cy="448672"/>
          </a:xfrm>
          <a:custGeom>
            <a:avLst/>
            <a:gdLst>
              <a:gd name="connsiteX0" fmla="*/ 0 w 10854825"/>
              <a:gd name="connsiteY0" fmla="*/ 0 h 448672"/>
              <a:gd name="connsiteX1" fmla="*/ 10854825 w 10854825"/>
              <a:gd name="connsiteY1" fmla="*/ 0 h 448672"/>
              <a:gd name="connsiteX2" fmla="*/ 10854825 w 10854825"/>
              <a:gd name="connsiteY2" fmla="*/ 448672 h 448672"/>
              <a:gd name="connsiteX3" fmla="*/ 0 w 10854825"/>
              <a:gd name="connsiteY3" fmla="*/ 448672 h 448672"/>
              <a:gd name="connsiteX4" fmla="*/ 0 w 10854825"/>
              <a:gd name="connsiteY4" fmla="*/ 0 h 4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4825" h="448672">
                <a:moveTo>
                  <a:pt x="0" y="0"/>
                </a:moveTo>
                <a:lnTo>
                  <a:pt x="10854825" y="0"/>
                </a:lnTo>
                <a:lnTo>
                  <a:pt x="10854825" y="448672"/>
                </a:lnTo>
                <a:lnTo>
                  <a:pt x="0" y="448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464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dirty="0"/>
              <a:t>Community Carers received e-flyers and guidance (and in some cases, where ongoing trainings occurred, on-site training) on how to keep themselves and their communities (particularly those living with, or at-risk of, HIV) safe from COVID-19 infection.</a:t>
            </a:r>
          </a:p>
          <a:p>
            <a:pPr marL="114300" lvl="1" indent="-114300" algn="l" defTabSz="577850">
              <a:lnSpc>
                <a:spcPct val="90000"/>
              </a:lnSpc>
              <a:spcBef>
                <a:spcPct val="0"/>
              </a:spcBef>
              <a:spcAft>
                <a:spcPct val="20000"/>
              </a:spcAft>
              <a:buChar char="•"/>
            </a:pPr>
            <a:r>
              <a:rPr lang="en-US" dirty="0"/>
              <a:t>Faith Leaders are to be contacted via phone, by implementing partners/subs, to discuss ways in which they can protect their communities from HIV, GBV and COVID during and after the lockdown. </a:t>
            </a:r>
            <a:endParaRPr lang="en-US" kern="1200" dirty="0"/>
          </a:p>
        </p:txBody>
      </p:sp>
      <p:sp>
        <p:nvSpPr>
          <p:cNvPr id="12" name="Freeform: Shape 11">
            <a:extLst>
              <a:ext uri="{FF2B5EF4-FFF2-40B4-BE49-F238E27FC236}">
                <a16:creationId xmlns:a16="http://schemas.microsoft.com/office/drawing/2014/main" id="{3E25368E-D034-44DF-94EF-B56DDC079E54}"/>
              </a:ext>
            </a:extLst>
          </p:cNvPr>
          <p:cNvSpPr/>
          <p:nvPr/>
        </p:nvSpPr>
        <p:spPr>
          <a:xfrm>
            <a:off x="61948" y="1070458"/>
            <a:ext cx="8690165" cy="2979028"/>
          </a:xfrm>
          <a:custGeom>
            <a:avLst/>
            <a:gdLst>
              <a:gd name="connsiteX0" fmla="*/ 0 w 10854825"/>
              <a:gd name="connsiteY0" fmla="*/ 0 h 448672"/>
              <a:gd name="connsiteX1" fmla="*/ 10854825 w 10854825"/>
              <a:gd name="connsiteY1" fmla="*/ 0 h 448672"/>
              <a:gd name="connsiteX2" fmla="*/ 10854825 w 10854825"/>
              <a:gd name="connsiteY2" fmla="*/ 448672 h 448672"/>
              <a:gd name="connsiteX3" fmla="*/ 0 w 10854825"/>
              <a:gd name="connsiteY3" fmla="*/ 448672 h 448672"/>
              <a:gd name="connsiteX4" fmla="*/ 0 w 10854825"/>
              <a:gd name="connsiteY4" fmla="*/ 0 h 4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4825" h="448672">
                <a:moveTo>
                  <a:pt x="0" y="0"/>
                </a:moveTo>
                <a:lnTo>
                  <a:pt x="10854825" y="0"/>
                </a:lnTo>
                <a:lnTo>
                  <a:pt x="10854825" y="448672"/>
                </a:lnTo>
                <a:lnTo>
                  <a:pt x="0" y="448672"/>
                </a:lnTo>
                <a:lnTo>
                  <a:pt x="0" y="0"/>
                </a:lnTo>
                <a:close/>
              </a:path>
            </a:pathLst>
          </a:custGeom>
          <a:ln>
            <a:solidFill>
              <a:schemeClr val="tx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464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2000" kern="1200" dirty="0"/>
              <a:t>Alternate models of HIVST distribution adopted in April by FCI TWG. </a:t>
            </a:r>
          </a:p>
          <a:p>
            <a:pPr marL="800100" lvl="2" indent="-342900" defTabSz="577850">
              <a:lnSpc>
                <a:spcPct val="90000"/>
              </a:lnSpc>
              <a:spcBef>
                <a:spcPct val="0"/>
              </a:spcBef>
              <a:spcAft>
                <a:spcPct val="20000"/>
              </a:spcAft>
              <a:buFont typeface="Wingdings" panose="05000000000000000000" pitchFamily="2" charset="2"/>
              <a:buChar char="ü"/>
            </a:pPr>
            <a:r>
              <a:rPr lang="en-US" sz="2000" dirty="0"/>
              <a:t> responsive to </a:t>
            </a:r>
            <a:r>
              <a:rPr lang="en-US" sz="2000" dirty="0" err="1"/>
              <a:t>MoH</a:t>
            </a:r>
            <a:r>
              <a:rPr lang="en-US" sz="2000" dirty="0"/>
              <a:t> and PEPFAR guidance and </a:t>
            </a:r>
            <a:r>
              <a:rPr lang="en-US" sz="2000" kern="1200" dirty="0"/>
              <a:t>need for PPE for FCI staff</a:t>
            </a:r>
          </a:p>
          <a:p>
            <a:pPr marL="800100" lvl="2" indent="-342900" defTabSz="577850">
              <a:lnSpc>
                <a:spcPct val="90000"/>
              </a:lnSpc>
              <a:spcBef>
                <a:spcPct val="0"/>
              </a:spcBef>
              <a:spcAft>
                <a:spcPct val="20000"/>
              </a:spcAft>
              <a:buFont typeface="Wingdings" panose="05000000000000000000" pitchFamily="2" charset="2"/>
              <a:buChar char="ü"/>
            </a:pPr>
            <a:r>
              <a:rPr lang="en-US" sz="2000" kern="1200" dirty="0"/>
              <a:t> distribution models adapted to include: </a:t>
            </a:r>
          </a:p>
          <a:p>
            <a:pPr marL="1257300" lvl="3" indent="-342900" defTabSz="577850">
              <a:lnSpc>
                <a:spcPct val="90000"/>
              </a:lnSpc>
              <a:spcBef>
                <a:spcPct val="0"/>
              </a:spcBef>
              <a:spcAft>
                <a:spcPct val="20000"/>
              </a:spcAft>
              <a:buFont typeface="Courier New" panose="02070309020205020404" pitchFamily="49" charset="0"/>
              <a:buChar char="o"/>
            </a:pPr>
            <a:r>
              <a:rPr lang="en-US" sz="2000" kern="1200" dirty="0"/>
              <a:t>discreet commodity pick-up, support hours, small shop distribution, PSI’s pharmacy FCI HIVST network.  </a:t>
            </a:r>
          </a:p>
          <a:p>
            <a:pPr marL="114300" lvl="1" indent="-114300" algn="l" defTabSz="577850">
              <a:lnSpc>
                <a:spcPct val="90000"/>
              </a:lnSpc>
              <a:spcBef>
                <a:spcPct val="0"/>
              </a:spcBef>
              <a:spcAft>
                <a:spcPct val="20000"/>
              </a:spcAft>
              <a:buChar char="•"/>
            </a:pPr>
            <a:endParaRPr lang="en-US" sz="2000" kern="1200" dirty="0"/>
          </a:p>
          <a:p>
            <a:pPr marL="114300" lvl="1" indent="-114300" algn="l" defTabSz="577850">
              <a:lnSpc>
                <a:spcPct val="90000"/>
              </a:lnSpc>
              <a:spcBef>
                <a:spcPct val="0"/>
              </a:spcBef>
              <a:spcAft>
                <a:spcPct val="20000"/>
              </a:spcAft>
              <a:buChar char="•"/>
            </a:pPr>
            <a:r>
              <a:rPr lang="en-US" sz="2000" dirty="0"/>
              <a:t>A flyer describing these methods was circulated to IPs, to be sent to all community carers, along with a reminder of the goals of the FCI project.</a:t>
            </a:r>
            <a:endParaRPr lang="en-US" sz="2000" kern="1200" dirty="0"/>
          </a:p>
        </p:txBody>
      </p:sp>
      <p:pic>
        <p:nvPicPr>
          <p:cNvPr id="26" name="Picture 2" descr="Symptoms fever.">
            <a:extLst>
              <a:ext uri="{FF2B5EF4-FFF2-40B4-BE49-F238E27FC236}">
                <a16:creationId xmlns:a16="http://schemas.microsoft.com/office/drawing/2014/main" id="{5B4B4588-3427-4677-AB80-2F66CF55E7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6709" y="-1769903"/>
            <a:ext cx="1908013" cy="13564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Symptoms cough.">
            <a:extLst>
              <a:ext uri="{FF2B5EF4-FFF2-40B4-BE49-F238E27FC236}">
                <a16:creationId xmlns:a16="http://schemas.microsoft.com/office/drawing/2014/main" id="{D83737BB-9969-428C-8C78-6112541651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3144" y="-1787109"/>
            <a:ext cx="1905000" cy="13564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ymptoms shortness of breath">
            <a:extLst>
              <a:ext uri="{FF2B5EF4-FFF2-40B4-BE49-F238E27FC236}">
                <a16:creationId xmlns:a16="http://schemas.microsoft.com/office/drawing/2014/main" id="{C20DBED1-4FA1-4417-8FD7-17FABA6FCD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6566" y="-1769903"/>
            <a:ext cx="1908014" cy="13564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8a319c86-38de-4336-bdf4-94273c33ee63@namprd09">
            <a:extLst>
              <a:ext uri="{FF2B5EF4-FFF2-40B4-BE49-F238E27FC236}">
                <a16:creationId xmlns:a16="http://schemas.microsoft.com/office/drawing/2014/main" id="{FCE77F52-1A73-4222-8884-0F8A81B26B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439"/>
          <a:stretch/>
        </p:blipFill>
        <p:spPr bwMode="auto">
          <a:xfrm>
            <a:off x="1663191" y="4135428"/>
            <a:ext cx="3820684" cy="259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51FDD2D1-1134-438C-A0DC-6EDF2A77C0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8144" y="4135428"/>
            <a:ext cx="3769809" cy="2590224"/>
          </a:xfrm>
          <a:prstGeom prst="rect">
            <a:avLst/>
          </a:prstGeom>
        </p:spPr>
      </p:pic>
      <p:pic>
        <p:nvPicPr>
          <p:cNvPr id="32" name="Picture 2" descr="cb36a365-e2cf-43c6-ad5e-84603ba9b2f9@namprd09">
            <a:extLst>
              <a:ext uri="{FF2B5EF4-FFF2-40B4-BE49-F238E27FC236}">
                <a16:creationId xmlns:a16="http://schemas.microsoft.com/office/drawing/2014/main" id="{1F65C35A-026C-44EF-9F11-F5ACD090F5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6456" y="1063967"/>
            <a:ext cx="2985596" cy="29790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1">
            <a:extLst>
              <a:ext uri="{FF2B5EF4-FFF2-40B4-BE49-F238E27FC236}">
                <a16:creationId xmlns:a16="http://schemas.microsoft.com/office/drawing/2014/main" id="{88BA38ED-F2C8-479E-B925-237CEF627A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87" y="6945153"/>
            <a:ext cx="5472988" cy="3341843"/>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
            <a:extLst>
              <a:ext uri="{FF2B5EF4-FFF2-40B4-BE49-F238E27FC236}">
                <a16:creationId xmlns:a16="http://schemas.microsoft.com/office/drawing/2014/main" id="{8DA2BCF7-0625-4D34-BA07-C2ED07034352}"/>
              </a:ext>
            </a:extLst>
          </p:cNvPr>
          <p:cNvSpPr>
            <a:spLocks noChangeArrowheads="1"/>
          </p:cNvSpPr>
          <p:nvPr/>
        </p:nvSpPr>
        <p:spPr bwMode="auto">
          <a:xfrm>
            <a:off x="4985657" y="9125727"/>
            <a:ext cx="7195457" cy="3242861"/>
          </a:xfrm>
          <a:prstGeom prst="rect">
            <a:avLst/>
          </a:prstGeom>
          <a:solidFill>
            <a:srgbClr val="4472C4"/>
          </a:solidFill>
          <a:ln w="12700">
            <a:solidFill>
              <a:srgbClr val="1F3763"/>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14400" algn="l"/>
              </a:tabLst>
            </a:pPr>
            <a:r>
              <a:rPr kumimoji="0" lang="en-US" altLang="en-US" sz="1800" b="1" i="0" u="none" strike="noStrike" cap="none" normalizeH="0" baseline="0" dirty="0">
                <a:ln>
                  <a:noFill/>
                </a:ln>
                <a:solidFill>
                  <a:srgbClr val="FFFFFF"/>
                </a:solidFill>
                <a:effectLst/>
                <a:latin typeface="Centaur" panose="02030504050205020304" pitchFamily="18" charset="0"/>
                <a:ea typeface="Calibri" panose="020F0502020204030204" pitchFamily="34" charset="0"/>
                <a:cs typeface="Times New Roman" panose="02020603050405020304" pitchFamily="18" charset="0"/>
              </a:rPr>
              <a:t>SUGGESTIONS ON HOW CARERS CAN HELP THEIR COMMUNITIES DURING THE COVID-19 LOCKDOWN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2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Learn and share information on how people can protect themselves from COVID-19. Minimize risk to yourself and other congregants by encouraging worship from home, regular handwashing and social distancing.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2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Send Messages of Hope and HIV prevention materials to congregants on different virtual platforms.</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2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Be available on the phone, WhatsApp or other platform to provide prevention, testing or adherence support.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2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Communicate often with your church support partner to be aware of the resources available in your community for those experiencing any kind of abuse or insecurity, communicate these resources to the congregants you support.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2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Ensure people can receive HIVST kits in a way that reduces COVID-19 risk exposure, some options include:</a:t>
            </a:r>
            <a:endParaRPr kumimoji="0" lang="en-US" altLang="en-US" sz="12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2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Make vouchers available for pharmacy pick-up of HIVSTs, share the list of participating pharmacies</a:t>
            </a:r>
            <a:endParaRPr kumimoji="0" lang="en-US" altLang="en-US" sz="12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2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If possible, have set weekly hours at pre-determined location where people can pick up HIVSTs (using risk prevention measures such as social distancing and masks)</a:t>
            </a:r>
            <a:endParaRPr kumimoji="0" lang="en-US" altLang="en-US" sz="12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2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Leave HIVSTs and IEC materials in a secure area (such as your church) for people to collect for themselves. Leave a sign with your name and number instructing people to message you with what they took. </a:t>
            </a:r>
            <a:endParaRPr kumimoji="0" lang="en-US" altLang="en-US" sz="12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2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Make sure you have the contact info of anyone who received a HIVST, so you can link them to care based on their results.</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6344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2995C47A-185E-4A37-A3D3-C611D0F8D6B5}"/>
              </a:ext>
            </a:extLst>
          </p:cNvPr>
          <p:cNvGrpSpPr/>
          <p:nvPr/>
        </p:nvGrpSpPr>
        <p:grpSpPr>
          <a:xfrm>
            <a:off x="2863099" y="-1087771"/>
            <a:ext cx="5535908" cy="734785"/>
            <a:chOff x="2863099" y="2179863"/>
            <a:chExt cx="5535908" cy="734785"/>
          </a:xfrm>
        </p:grpSpPr>
        <p:sp>
          <p:nvSpPr>
            <p:cNvPr id="108" name="Freeform: Shape 107">
              <a:extLst>
                <a:ext uri="{FF2B5EF4-FFF2-40B4-BE49-F238E27FC236}">
                  <a16:creationId xmlns:a16="http://schemas.microsoft.com/office/drawing/2014/main" id="{09F825C0-CF00-4998-A73E-7EC4D7CDB44F}"/>
                </a:ext>
              </a:extLst>
            </p:cNvPr>
            <p:cNvSpPr/>
            <p:nvPr/>
          </p:nvSpPr>
          <p:spPr>
            <a:xfrm>
              <a:off x="3230492" y="2253342"/>
              <a:ext cx="5168515"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Priority 1: Finding the Missing</a:t>
              </a:r>
            </a:p>
          </p:txBody>
        </p:sp>
        <p:sp>
          <p:nvSpPr>
            <p:cNvPr id="109" name="Oval 108">
              <a:extLst>
                <a:ext uri="{FF2B5EF4-FFF2-40B4-BE49-F238E27FC236}">
                  <a16:creationId xmlns:a16="http://schemas.microsoft.com/office/drawing/2014/main" id="{35F864E2-24AC-4874-9FD5-606E36C7CA4F}"/>
                </a:ext>
              </a:extLst>
            </p:cNvPr>
            <p:cNvSpPr/>
            <p:nvPr/>
          </p:nvSpPr>
          <p:spPr>
            <a:xfrm>
              <a:off x="2863099" y="2179863"/>
              <a:ext cx="734785" cy="73478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0" name="TextBox 109">
              <a:extLst>
                <a:ext uri="{FF2B5EF4-FFF2-40B4-BE49-F238E27FC236}">
                  <a16:creationId xmlns:a16="http://schemas.microsoft.com/office/drawing/2014/main" id="{ED42603B-57E5-4F18-83E8-EB586C35FB33}"/>
                </a:ext>
              </a:extLst>
            </p:cNvPr>
            <p:cNvSpPr txBox="1"/>
            <p:nvPr/>
          </p:nvSpPr>
          <p:spPr>
            <a:xfrm>
              <a:off x="3055003" y="2264228"/>
              <a:ext cx="367393" cy="584775"/>
            </a:xfrm>
            <a:prstGeom prst="rect">
              <a:avLst/>
            </a:prstGeom>
            <a:noFill/>
          </p:spPr>
          <p:txBody>
            <a:bodyPr wrap="square" rtlCol="0">
              <a:spAutoFit/>
            </a:bodyPr>
            <a:lstStyle/>
            <a:p>
              <a:r>
                <a:rPr lang="en-US" sz="3200" dirty="0">
                  <a:solidFill>
                    <a:schemeClr val="bg2">
                      <a:lumMod val="75000"/>
                    </a:schemeClr>
                  </a:solidFill>
                </a:rPr>
                <a:t>1</a:t>
              </a:r>
            </a:p>
          </p:txBody>
        </p:sp>
      </p:grpSp>
      <p:sp>
        <p:nvSpPr>
          <p:cNvPr id="115" name="Freeform: Shape 114">
            <a:extLst>
              <a:ext uri="{FF2B5EF4-FFF2-40B4-BE49-F238E27FC236}">
                <a16:creationId xmlns:a16="http://schemas.microsoft.com/office/drawing/2014/main" id="{D2EFBDF9-D8A9-485C-A27F-1C4AD015D26C}"/>
              </a:ext>
            </a:extLst>
          </p:cNvPr>
          <p:cNvSpPr/>
          <p:nvPr/>
        </p:nvSpPr>
        <p:spPr>
          <a:xfrm>
            <a:off x="3230492" y="7441987"/>
            <a:ext cx="5168515"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dirty="0"/>
              <a:t>Priority 2: Justice for Children</a:t>
            </a:r>
            <a:endParaRPr lang="en-US" sz="2900" kern="1200" dirty="0"/>
          </a:p>
        </p:txBody>
      </p:sp>
      <p:sp>
        <p:nvSpPr>
          <p:cNvPr id="116" name="Oval 115">
            <a:extLst>
              <a:ext uri="{FF2B5EF4-FFF2-40B4-BE49-F238E27FC236}">
                <a16:creationId xmlns:a16="http://schemas.microsoft.com/office/drawing/2014/main" id="{DB3C2BE0-64EA-4D76-AAB3-ED6B529266B0}"/>
              </a:ext>
            </a:extLst>
          </p:cNvPr>
          <p:cNvSpPr/>
          <p:nvPr/>
        </p:nvSpPr>
        <p:spPr>
          <a:xfrm>
            <a:off x="2863099" y="7368508"/>
            <a:ext cx="734785" cy="73478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7" name="TextBox 116">
            <a:extLst>
              <a:ext uri="{FF2B5EF4-FFF2-40B4-BE49-F238E27FC236}">
                <a16:creationId xmlns:a16="http://schemas.microsoft.com/office/drawing/2014/main" id="{EF8D5D63-403D-4687-803A-60DDFDB04F26}"/>
              </a:ext>
            </a:extLst>
          </p:cNvPr>
          <p:cNvSpPr txBox="1"/>
          <p:nvPr/>
        </p:nvSpPr>
        <p:spPr>
          <a:xfrm>
            <a:off x="3041867" y="7457653"/>
            <a:ext cx="367393" cy="584775"/>
          </a:xfrm>
          <a:prstGeom prst="rect">
            <a:avLst/>
          </a:prstGeom>
          <a:noFill/>
        </p:spPr>
        <p:txBody>
          <a:bodyPr wrap="square" rtlCol="0">
            <a:spAutoFit/>
          </a:bodyPr>
          <a:lstStyle/>
          <a:p>
            <a:r>
              <a:rPr lang="en-US" sz="3200" dirty="0">
                <a:solidFill>
                  <a:schemeClr val="bg2">
                    <a:lumMod val="75000"/>
                  </a:schemeClr>
                </a:solidFill>
              </a:rPr>
              <a:t>3</a:t>
            </a:r>
          </a:p>
        </p:txBody>
      </p:sp>
      <p:sp>
        <p:nvSpPr>
          <p:cNvPr id="2" name="TextBox 1">
            <a:extLst>
              <a:ext uri="{FF2B5EF4-FFF2-40B4-BE49-F238E27FC236}">
                <a16:creationId xmlns:a16="http://schemas.microsoft.com/office/drawing/2014/main" id="{AC0639A8-A9D5-4533-B9F5-458F24D322AE}"/>
              </a:ext>
            </a:extLst>
          </p:cNvPr>
          <p:cNvSpPr txBox="1"/>
          <p:nvPr/>
        </p:nvSpPr>
        <p:spPr>
          <a:xfrm>
            <a:off x="161641" y="-2322500"/>
            <a:ext cx="11794040" cy="707886"/>
          </a:xfrm>
          <a:prstGeom prst="rect">
            <a:avLst/>
          </a:prstGeom>
          <a:noFill/>
        </p:spPr>
        <p:txBody>
          <a:bodyPr wrap="square" rtlCol="0">
            <a:spAutoFit/>
          </a:bodyPr>
          <a:lstStyle/>
          <a:p>
            <a:r>
              <a:rPr lang="en-US" sz="2000" dirty="0"/>
              <a:t>FCI priority 1 activities were paused in March during the national lockdown, in order to limit exposure to Faith Leaders, Community Carers and congregants. In response, several program modifications were made:</a:t>
            </a:r>
          </a:p>
        </p:txBody>
      </p:sp>
      <p:sp>
        <p:nvSpPr>
          <p:cNvPr id="7" name="Freeform: Shape 6">
            <a:extLst>
              <a:ext uri="{FF2B5EF4-FFF2-40B4-BE49-F238E27FC236}">
                <a16:creationId xmlns:a16="http://schemas.microsoft.com/office/drawing/2014/main" id="{8A7A4D53-BCF0-43CC-9F0B-5C7B1B8407B0}"/>
              </a:ext>
            </a:extLst>
          </p:cNvPr>
          <p:cNvSpPr/>
          <p:nvPr/>
        </p:nvSpPr>
        <p:spPr>
          <a:xfrm>
            <a:off x="529034" y="-1385060"/>
            <a:ext cx="10854825" cy="407745"/>
          </a:xfrm>
          <a:custGeom>
            <a:avLst/>
            <a:gdLst>
              <a:gd name="connsiteX0" fmla="*/ 0 w 10854825"/>
              <a:gd name="connsiteY0" fmla="*/ 67959 h 407745"/>
              <a:gd name="connsiteX1" fmla="*/ 67959 w 10854825"/>
              <a:gd name="connsiteY1" fmla="*/ 0 h 407745"/>
              <a:gd name="connsiteX2" fmla="*/ 10786866 w 10854825"/>
              <a:gd name="connsiteY2" fmla="*/ 0 h 407745"/>
              <a:gd name="connsiteX3" fmla="*/ 10854825 w 10854825"/>
              <a:gd name="connsiteY3" fmla="*/ 67959 h 407745"/>
              <a:gd name="connsiteX4" fmla="*/ 10854825 w 10854825"/>
              <a:gd name="connsiteY4" fmla="*/ 339786 h 407745"/>
              <a:gd name="connsiteX5" fmla="*/ 10786866 w 10854825"/>
              <a:gd name="connsiteY5" fmla="*/ 407745 h 407745"/>
              <a:gd name="connsiteX6" fmla="*/ 67959 w 10854825"/>
              <a:gd name="connsiteY6" fmla="*/ 407745 h 407745"/>
              <a:gd name="connsiteX7" fmla="*/ 0 w 10854825"/>
              <a:gd name="connsiteY7" fmla="*/ 339786 h 407745"/>
              <a:gd name="connsiteX8" fmla="*/ 0 w 10854825"/>
              <a:gd name="connsiteY8" fmla="*/ 67959 h 40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4825" h="407745">
                <a:moveTo>
                  <a:pt x="0" y="67959"/>
                </a:moveTo>
                <a:cubicBezTo>
                  <a:pt x="0" y="30426"/>
                  <a:pt x="30426" y="0"/>
                  <a:pt x="67959" y="0"/>
                </a:cubicBezTo>
                <a:lnTo>
                  <a:pt x="10786866" y="0"/>
                </a:lnTo>
                <a:cubicBezTo>
                  <a:pt x="10824399" y="0"/>
                  <a:pt x="10854825" y="30426"/>
                  <a:pt x="10854825" y="67959"/>
                </a:cubicBezTo>
                <a:lnTo>
                  <a:pt x="10854825" y="339786"/>
                </a:lnTo>
                <a:cubicBezTo>
                  <a:pt x="10854825" y="377319"/>
                  <a:pt x="10824399" y="407745"/>
                  <a:pt x="10786866" y="407745"/>
                </a:cubicBezTo>
                <a:lnTo>
                  <a:pt x="67959" y="407745"/>
                </a:lnTo>
                <a:cubicBezTo>
                  <a:pt x="30426" y="407745"/>
                  <a:pt x="0" y="377319"/>
                  <a:pt x="0" y="339786"/>
                </a:cubicBezTo>
                <a:lnTo>
                  <a:pt x="0" y="6795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4674" tIns="84674" rIns="84674" bIns="84674" numCol="1" spcCol="1270" anchor="ctr" anchorCtr="0">
            <a:noAutofit/>
          </a:bodyPr>
          <a:lstStyle/>
          <a:p>
            <a:pPr marL="0" lvl="0" indent="0" algn="l" defTabSz="755650">
              <a:lnSpc>
                <a:spcPct val="90000"/>
              </a:lnSpc>
              <a:spcBef>
                <a:spcPct val="0"/>
              </a:spcBef>
              <a:spcAft>
                <a:spcPct val="35000"/>
              </a:spcAft>
              <a:buNone/>
            </a:pPr>
            <a:r>
              <a:rPr lang="en-US" kern="1200" dirty="0"/>
              <a:t>A conscious shift towards electronic delivery of FCI materials and prevention IEC materials</a:t>
            </a:r>
          </a:p>
        </p:txBody>
      </p:sp>
      <p:sp>
        <p:nvSpPr>
          <p:cNvPr id="8" name="Freeform: Shape 7">
            <a:extLst>
              <a:ext uri="{FF2B5EF4-FFF2-40B4-BE49-F238E27FC236}">
                <a16:creationId xmlns:a16="http://schemas.microsoft.com/office/drawing/2014/main" id="{459CB783-6966-4CD7-823A-FDF5E84FFEC2}"/>
              </a:ext>
            </a:extLst>
          </p:cNvPr>
          <p:cNvSpPr/>
          <p:nvPr/>
        </p:nvSpPr>
        <p:spPr>
          <a:xfrm>
            <a:off x="529034" y="-4428082"/>
            <a:ext cx="10854825" cy="448672"/>
          </a:xfrm>
          <a:custGeom>
            <a:avLst/>
            <a:gdLst>
              <a:gd name="connsiteX0" fmla="*/ 0 w 10854825"/>
              <a:gd name="connsiteY0" fmla="*/ 0 h 448672"/>
              <a:gd name="connsiteX1" fmla="*/ 10854825 w 10854825"/>
              <a:gd name="connsiteY1" fmla="*/ 0 h 448672"/>
              <a:gd name="connsiteX2" fmla="*/ 10854825 w 10854825"/>
              <a:gd name="connsiteY2" fmla="*/ 448672 h 448672"/>
              <a:gd name="connsiteX3" fmla="*/ 0 w 10854825"/>
              <a:gd name="connsiteY3" fmla="*/ 448672 h 448672"/>
              <a:gd name="connsiteX4" fmla="*/ 0 w 10854825"/>
              <a:gd name="connsiteY4" fmla="*/ 0 h 4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4825" h="448672">
                <a:moveTo>
                  <a:pt x="0" y="0"/>
                </a:moveTo>
                <a:lnTo>
                  <a:pt x="10854825" y="0"/>
                </a:lnTo>
                <a:lnTo>
                  <a:pt x="10854825" y="448672"/>
                </a:lnTo>
                <a:lnTo>
                  <a:pt x="0" y="448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464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dirty="0"/>
              <a:t>An FCI Communications task team has been formed to develop materials in line with FCI guidance</a:t>
            </a:r>
          </a:p>
          <a:p>
            <a:pPr marL="114300" lvl="1" indent="-114300" algn="l" defTabSz="577850">
              <a:lnSpc>
                <a:spcPct val="90000"/>
              </a:lnSpc>
              <a:spcBef>
                <a:spcPct val="0"/>
              </a:spcBef>
              <a:spcAft>
                <a:spcPct val="20000"/>
              </a:spcAft>
              <a:buChar char="•"/>
            </a:pPr>
            <a:r>
              <a:rPr lang="en-US" dirty="0"/>
              <a:t>Ministry of Health prevention materials have been made available in electronic flyer format for Community Carer distribution on electronic platforms such as WhatsApp, Facebook, Instagram, etc. </a:t>
            </a:r>
          </a:p>
          <a:p>
            <a:pPr marL="114300" lvl="1" indent="-114300" algn="l" defTabSz="577850">
              <a:lnSpc>
                <a:spcPct val="90000"/>
              </a:lnSpc>
              <a:spcBef>
                <a:spcPct val="0"/>
              </a:spcBef>
              <a:spcAft>
                <a:spcPct val="20000"/>
              </a:spcAft>
              <a:buChar char="•"/>
            </a:pPr>
            <a:r>
              <a:rPr lang="en-US" kern="1200" dirty="0"/>
              <a:t>Messages of Hope have been adapted into small electronic flyers (to reduce data-costs) and keep the national conversations ongoing. </a:t>
            </a:r>
          </a:p>
          <a:p>
            <a:pPr marL="0" lvl="1" algn="l" defTabSz="577850">
              <a:lnSpc>
                <a:spcPct val="90000"/>
              </a:lnSpc>
              <a:spcBef>
                <a:spcPct val="0"/>
              </a:spcBef>
              <a:spcAft>
                <a:spcPct val="20000"/>
              </a:spcAft>
            </a:pPr>
            <a:endParaRPr lang="en-US" kern="1200" dirty="0"/>
          </a:p>
        </p:txBody>
      </p:sp>
      <p:sp>
        <p:nvSpPr>
          <p:cNvPr id="9" name="Freeform: Shape 8">
            <a:extLst>
              <a:ext uri="{FF2B5EF4-FFF2-40B4-BE49-F238E27FC236}">
                <a16:creationId xmlns:a16="http://schemas.microsoft.com/office/drawing/2014/main" id="{C6C4AD15-760A-4EB3-ADF3-3EBCA9C840A9}"/>
              </a:ext>
            </a:extLst>
          </p:cNvPr>
          <p:cNvSpPr/>
          <p:nvPr/>
        </p:nvSpPr>
        <p:spPr>
          <a:xfrm>
            <a:off x="529034" y="-822557"/>
            <a:ext cx="10854825" cy="407745"/>
          </a:xfrm>
          <a:custGeom>
            <a:avLst/>
            <a:gdLst>
              <a:gd name="connsiteX0" fmla="*/ 0 w 10854825"/>
              <a:gd name="connsiteY0" fmla="*/ 67959 h 407745"/>
              <a:gd name="connsiteX1" fmla="*/ 67959 w 10854825"/>
              <a:gd name="connsiteY1" fmla="*/ 0 h 407745"/>
              <a:gd name="connsiteX2" fmla="*/ 10786866 w 10854825"/>
              <a:gd name="connsiteY2" fmla="*/ 0 h 407745"/>
              <a:gd name="connsiteX3" fmla="*/ 10854825 w 10854825"/>
              <a:gd name="connsiteY3" fmla="*/ 67959 h 407745"/>
              <a:gd name="connsiteX4" fmla="*/ 10854825 w 10854825"/>
              <a:gd name="connsiteY4" fmla="*/ 339786 h 407745"/>
              <a:gd name="connsiteX5" fmla="*/ 10786866 w 10854825"/>
              <a:gd name="connsiteY5" fmla="*/ 407745 h 407745"/>
              <a:gd name="connsiteX6" fmla="*/ 67959 w 10854825"/>
              <a:gd name="connsiteY6" fmla="*/ 407745 h 407745"/>
              <a:gd name="connsiteX7" fmla="*/ 0 w 10854825"/>
              <a:gd name="connsiteY7" fmla="*/ 339786 h 407745"/>
              <a:gd name="connsiteX8" fmla="*/ 0 w 10854825"/>
              <a:gd name="connsiteY8" fmla="*/ 67959 h 40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4825" h="407745">
                <a:moveTo>
                  <a:pt x="0" y="67959"/>
                </a:moveTo>
                <a:cubicBezTo>
                  <a:pt x="0" y="30426"/>
                  <a:pt x="30426" y="0"/>
                  <a:pt x="67959" y="0"/>
                </a:cubicBezTo>
                <a:lnTo>
                  <a:pt x="10786866" y="0"/>
                </a:lnTo>
                <a:cubicBezTo>
                  <a:pt x="10824399" y="0"/>
                  <a:pt x="10854825" y="30426"/>
                  <a:pt x="10854825" y="67959"/>
                </a:cubicBezTo>
                <a:lnTo>
                  <a:pt x="10854825" y="339786"/>
                </a:lnTo>
                <a:cubicBezTo>
                  <a:pt x="10854825" y="377319"/>
                  <a:pt x="10824399" y="407745"/>
                  <a:pt x="10786866" y="407745"/>
                </a:cubicBezTo>
                <a:lnTo>
                  <a:pt x="67959" y="407745"/>
                </a:lnTo>
                <a:cubicBezTo>
                  <a:pt x="30426" y="407745"/>
                  <a:pt x="0" y="377319"/>
                  <a:pt x="0" y="339786"/>
                </a:cubicBezTo>
                <a:lnTo>
                  <a:pt x="0" y="67959"/>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84674" tIns="84674" rIns="84674" bIns="84674" numCol="1" spcCol="1270" anchor="ctr" anchorCtr="0">
            <a:noAutofit/>
          </a:bodyPr>
          <a:lstStyle/>
          <a:p>
            <a:pPr marL="0" lvl="0" indent="0" algn="l" defTabSz="755650">
              <a:lnSpc>
                <a:spcPct val="90000"/>
              </a:lnSpc>
              <a:spcBef>
                <a:spcPct val="0"/>
              </a:spcBef>
              <a:spcAft>
                <a:spcPct val="35000"/>
              </a:spcAft>
              <a:buNone/>
            </a:pPr>
            <a:r>
              <a:rPr lang="en-US" kern="1200" dirty="0"/>
              <a:t>Incorporation and delivery of COVID-19 prevention materials</a:t>
            </a:r>
          </a:p>
        </p:txBody>
      </p:sp>
      <p:sp>
        <p:nvSpPr>
          <p:cNvPr id="10" name="Freeform: Shape 9">
            <a:extLst>
              <a:ext uri="{FF2B5EF4-FFF2-40B4-BE49-F238E27FC236}">
                <a16:creationId xmlns:a16="http://schemas.microsoft.com/office/drawing/2014/main" id="{147A3865-8EA5-4DFE-9603-0A9C5C2BCEF1}"/>
              </a:ext>
            </a:extLst>
          </p:cNvPr>
          <p:cNvSpPr/>
          <p:nvPr/>
        </p:nvSpPr>
        <p:spPr>
          <a:xfrm>
            <a:off x="529034" y="-3451927"/>
            <a:ext cx="10854825" cy="448672"/>
          </a:xfrm>
          <a:custGeom>
            <a:avLst/>
            <a:gdLst>
              <a:gd name="connsiteX0" fmla="*/ 0 w 10854825"/>
              <a:gd name="connsiteY0" fmla="*/ 0 h 448672"/>
              <a:gd name="connsiteX1" fmla="*/ 10854825 w 10854825"/>
              <a:gd name="connsiteY1" fmla="*/ 0 h 448672"/>
              <a:gd name="connsiteX2" fmla="*/ 10854825 w 10854825"/>
              <a:gd name="connsiteY2" fmla="*/ 448672 h 448672"/>
              <a:gd name="connsiteX3" fmla="*/ 0 w 10854825"/>
              <a:gd name="connsiteY3" fmla="*/ 448672 h 448672"/>
              <a:gd name="connsiteX4" fmla="*/ 0 w 10854825"/>
              <a:gd name="connsiteY4" fmla="*/ 0 h 4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4825" h="448672">
                <a:moveTo>
                  <a:pt x="0" y="0"/>
                </a:moveTo>
                <a:lnTo>
                  <a:pt x="10854825" y="0"/>
                </a:lnTo>
                <a:lnTo>
                  <a:pt x="10854825" y="448672"/>
                </a:lnTo>
                <a:lnTo>
                  <a:pt x="0" y="448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464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dirty="0"/>
              <a:t>Community Carers received e-flyers and guidance (and in some cases, where ongoing trainings occurred, on-site training) on how to keep themselves and their communities (particularly those living with, or at-risk of, HIV) safe from COVID-19 infection.</a:t>
            </a:r>
          </a:p>
          <a:p>
            <a:pPr marL="114300" lvl="1" indent="-114300" algn="l" defTabSz="577850">
              <a:lnSpc>
                <a:spcPct val="90000"/>
              </a:lnSpc>
              <a:spcBef>
                <a:spcPct val="0"/>
              </a:spcBef>
              <a:spcAft>
                <a:spcPct val="20000"/>
              </a:spcAft>
              <a:buChar char="•"/>
            </a:pPr>
            <a:r>
              <a:rPr lang="en-US" dirty="0"/>
              <a:t>Faith Leaders are to be contacted via phone, by implementing partners/subs, to discuss ways in which they can protect their communities from HIV, GBV and COVID during and after the lockdown. </a:t>
            </a:r>
            <a:endParaRPr lang="en-US" kern="1200" dirty="0"/>
          </a:p>
        </p:txBody>
      </p:sp>
      <p:sp>
        <p:nvSpPr>
          <p:cNvPr id="12" name="Freeform: Shape 11">
            <a:extLst>
              <a:ext uri="{FF2B5EF4-FFF2-40B4-BE49-F238E27FC236}">
                <a16:creationId xmlns:a16="http://schemas.microsoft.com/office/drawing/2014/main" id="{3E25368E-D034-44DF-94EF-B56DDC079E54}"/>
              </a:ext>
            </a:extLst>
          </p:cNvPr>
          <p:cNvSpPr/>
          <p:nvPr/>
        </p:nvSpPr>
        <p:spPr>
          <a:xfrm>
            <a:off x="529034" y="7277830"/>
            <a:ext cx="10854825" cy="448672"/>
          </a:xfrm>
          <a:custGeom>
            <a:avLst/>
            <a:gdLst>
              <a:gd name="connsiteX0" fmla="*/ 0 w 10854825"/>
              <a:gd name="connsiteY0" fmla="*/ 0 h 448672"/>
              <a:gd name="connsiteX1" fmla="*/ 10854825 w 10854825"/>
              <a:gd name="connsiteY1" fmla="*/ 0 h 448672"/>
              <a:gd name="connsiteX2" fmla="*/ 10854825 w 10854825"/>
              <a:gd name="connsiteY2" fmla="*/ 448672 h 448672"/>
              <a:gd name="connsiteX3" fmla="*/ 0 w 10854825"/>
              <a:gd name="connsiteY3" fmla="*/ 448672 h 448672"/>
              <a:gd name="connsiteX4" fmla="*/ 0 w 10854825"/>
              <a:gd name="connsiteY4" fmla="*/ 0 h 4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4825" h="448672">
                <a:moveTo>
                  <a:pt x="0" y="0"/>
                </a:moveTo>
                <a:lnTo>
                  <a:pt x="10854825" y="0"/>
                </a:lnTo>
                <a:lnTo>
                  <a:pt x="10854825" y="448672"/>
                </a:lnTo>
                <a:lnTo>
                  <a:pt x="0" y="448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464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kern="1200" dirty="0"/>
              <a:t>Alternate models of HIVST distribution for Community Carers were presented in the April FCI TWG. The presentation included </a:t>
            </a:r>
            <a:r>
              <a:rPr lang="en-US" dirty="0"/>
              <a:t>a review of MoH and PEPFAR guidance, the </a:t>
            </a:r>
            <a:r>
              <a:rPr lang="en-US" kern="1200" dirty="0"/>
              <a:t>need for PPE for FCI staff, distribution models that Community Carers could utilize, including: discreet commodity pick-up, support hours, small shop distribution, utilization of PSI’s pharmacy FCI HIVST distribution network.  </a:t>
            </a:r>
          </a:p>
          <a:p>
            <a:pPr marL="114300" lvl="1" indent="-114300" algn="l" defTabSz="577850">
              <a:lnSpc>
                <a:spcPct val="90000"/>
              </a:lnSpc>
              <a:spcBef>
                <a:spcPct val="0"/>
              </a:spcBef>
              <a:spcAft>
                <a:spcPct val="20000"/>
              </a:spcAft>
              <a:buChar char="•"/>
            </a:pPr>
            <a:r>
              <a:rPr lang="en-US" dirty="0"/>
              <a:t>A flyer describing these methods was circulated to IPs, to be sent to all of their respective community carers, along with a reminder of the goals of the FCI project.</a:t>
            </a:r>
            <a:endParaRPr lang="en-US" kern="1200" dirty="0"/>
          </a:p>
        </p:txBody>
      </p:sp>
      <p:pic>
        <p:nvPicPr>
          <p:cNvPr id="26" name="Picture 2" descr="Symptoms fever.">
            <a:extLst>
              <a:ext uri="{FF2B5EF4-FFF2-40B4-BE49-F238E27FC236}">
                <a16:creationId xmlns:a16="http://schemas.microsoft.com/office/drawing/2014/main" id="{5B4B4588-3427-4677-AB80-2F66CF55E7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6709" y="-1769903"/>
            <a:ext cx="1908013" cy="13564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Symptoms cough.">
            <a:extLst>
              <a:ext uri="{FF2B5EF4-FFF2-40B4-BE49-F238E27FC236}">
                <a16:creationId xmlns:a16="http://schemas.microsoft.com/office/drawing/2014/main" id="{D83737BB-9969-428C-8C78-6112541651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144" y="-1787109"/>
            <a:ext cx="1905000" cy="13564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ymptoms shortness of breath">
            <a:extLst>
              <a:ext uri="{FF2B5EF4-FFF2-40B4-BE49-F238E27FC236}">
                <a16:creationId xmlns:a16="http://schemas.microsoft.com/office/drawing/2014/main" id="{C20DBED1-4FA1-4417-8FD7-17FABA6FCD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6566" y="-1769903"/>
            <a:ext cx="1908014" cy="13564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8a319c86-38de-4336-bdf4-94273c33ee63@namprd09">
            <a:extLst>
              <a:ext uri="{FF2B5EF4-FFF2-40B4-BE49-F238E27FC236}">
                <a16:creationId xmlns:a16="http://schemas.microsoft.com/office/drawing/2014/main" id="{FCE77F52-1A73-4222-8884-0F8A81B26B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439"/>
          <a:stretch/>
        </p:blipFill>
        <p:spPr bwMode="auto">
          <a:xfrm>
            <a:off x="944006" y="8954745"/>
            <a:ext cx="2038996" cy="126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8e29cf3f-529e-4d0f-8470-70b7beda67fd@namprd09">
            <a:extLst>
              <a:ext uri="{FF2B5EF4-FFF2-40B4-BE49-F238E27FC236}">
                <a16:creationId xmlns:a16="http://schemas.microsoft.com/office/drawing/2014/main" id="{272DBC39-530F-4F37-B2CD-3CEE91F5FB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344" r="30072" b="34169"/>
          <a:stretch/>
        </p:blipFill>
        <p:spPr bwMode="auto">
          <a:xfrm>
            <a:off x="3759854" y="8890341"/>
            <a:ext cx="1872341" cy="149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51FDD2D1-1134-438C-A0DC-6EDF2A77C0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2018" y="8890341"/>
            <a:ext cx="2162043" cy="1485533"/>
          </a:xfrm>
          <a:prstGeom prst="rect">
            <a:avLst/>
          </a:prstGeom>
        </p:spPr>
      </p:pic>
      <p:pic>
        <p:nvPicPr>
          <p:cNvPr id="32" name="Picture 2" descr="cb36a365-e2cf-43c6-ad5e-84603ba9b2f9@namprd09">
            <a:extLst>
              <a:ext uri="{FF2B5EF4-FFF2-40B4-BE49-F238E27FC236}">
                <a16:creationId xmlns:a16="http://schemas.microsoft.com/office/drawing/2014/main" id="{1F65C35A-026C-44EF-9F11-F5ACD090F5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7038" y="8720691"/>
            <a:ext cx="1644878" cy="164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 name="Picture 1">
            <a:extLst>
              <a:ext uri="{FF2B5EF4-FFF2-40B4-BE49-F238E27FC236}">
                <a16:creationId xmlns:a16="http://schemas.microsoft.com/office/drawing/2014/main" id="{74482907-BE3B-4E6B-B089-46B2CD270E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221" y="1272169"/>
            <a:ext cx="5472988" cy="33418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67FB23DA-646B-486E-8C6D-B8923BEBA97E}"/>
              </a:ext>
            </a:extLst>
          </p:cNvPr>
          <p:cNvSpPr>
            <a:spLocks noChangeArrowheads="1"/>
          </p:cNvSpPr>
          <p:nvPr/>
        </p:nvSpPr>
        <p:spPr bwMode="auto">
          <a:xfrm>
            <a:off x="5719310" y="950927"/>
            <a:ext cx="6236372" cy="5700448"/>
          </a:xfrm>
          <a:prstGeom prst="rect">
            <a:avLst/>
          </a:prstGeom>
          <a:solidFill>
            <a:srgbClr val="4472C4"/>
          </a:solidFill>
          <a:ln w="12700">
            <a:solidFill>
              <a:srgbClr val="1F3763"/>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14400" algn="l"/>
              </a:tabLst>
            </a:pPr>
            <a:r>
              <a:rPr kumimoji="0" lang="en-US" altLang="en-US" sz="2000" b="1" i="0" u="none" strike="noStrike" cap="none" normalizeH="0" baseline="0" dirty="0">
                <a:ln>
                  <a:noFill/>
                </a:ln>
                <a:solidFill>
                  <a:srgbClr val="FFFFFF"/>
                </a:solidFill>
                <a:effectLst/>
                <a:latin typeface="Centaur" panose="02030504050205020304" pitchFamily="18" charset="0"/>
                <a:ea typeface="Calibri" panose="020F0502020204030204" pitchFamily="34" charset="0"/>
                <a:cs typeface="Times New Roman" panose="02020603050405020304" pitchFamily="18" charset="0"/>
              </a:rPr>
              <a:t>SUGGESTIONS ON HOW CARERS CAN HELP THEIR COMMUNITIES DURING THE COVID-19 LOCKDOWN</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5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Learn and share information on how people can protect themselves from COVID-19. Minimize risk to yourself and other congregants by encouraging worship from home, regular handwashing and social distancing. </a:t>
            </a:r>
            <a:endParaRPr kumimoji="0" lang="en-US" altLang="en-US" sz="1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5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Send Messages of Hope and HIV prevention materials to congregants on different virtual platforms.</a:t>
            </a:r>
            <a:endParaRPr kumimoji="0" lang="en-US" altLang="en-US" sz="1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5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Be available on the phone, WhatsApp or other platform to provide prevention, testing or adherence support. </a:t>
            </a:r>
            <a:endParaRPr kumimoji="0" lang="en-US" altLang="en-US" sz="1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5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Communicate often with your church support partner to be aware of the resources available in your community for those experiencing any kind of abuse or insecurity, communicate these resources to the congregants you support. </a:t>
            </a:r>
            <a:endParaRPr kumimoji="0" lang="en-US" altLang="en-US" sz="1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5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Ensure people can receive HIVST kits in a way that reduces COVID-19 risk exposure, some options include:</a:t>
            </a:r>
            <a:endParaRPr kumimoji="0" lang="en-US" altLang="en-US" sz="15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5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Make vouchers available for pharmacy pick-up of HIVSTs, share the list of participating pharmacies</a:t>
            </a:r>
            <a:endParaRPr kumimoji="0" lang="en-US" altLang="en-US" sz="15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5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If possible, have set weekly hours at pre-determined location where people can pick up HIVSTs (using risk prevention measures such as social distancing and masks)</a:t>
            </a:r>
            <a:endParaRPr kumimoji="0" lang="en-US" altLang="en-US" sz="15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5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Leave HIVSTs and IEC materials in a secure area (such as your church) for people to collect for themselves. Leave a sign with your name and number instructing people to message you with what they took. </a:t>
            </a:r>
            <a:endParaRPr kumimoji="0" lang="en-US" altLang="en-US" sz="15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500" b="0" i="0" u="none" strike="noStrike" cap="none" normalizeH="0" baseline="0" dirty="0">
                <a:ln>
                  <a:noFill/>
                </a:ln>
                <a:solidFill>
                  <a:srgbClr val="FFFFFF"/>
                </a:solidFill>
                <a:effectLst/>
                <a:latin typeface="Centaur" panose="02030504050205020304" pitchFamily="18" charset="0"/>
                <a:ea typeface="Times New Roman" panose="02020603050405020304" pitchFamily="18" charset="0"/>
                <a:cs typeface="Times New Roman" panose="02020603050405020304" pitchFamily="18" charset="0"/>
              </a:rPr>
              <a:t>Make sure you have the contact info of anyone who received a HIVST, so you can link them to care based on their results.</a:t>
            </a:r>
            <a:endParaRPr kumimoji="0" lang="en-US" altLang="en-US" sz="1500" b="0" i="0" u="none" strike="noStrike" cap="none" normalizeH="0" baseline="0" dirty="0">
              <a:ln>
                <a:noFill/>
              </a:ln>
              <a:solidFill>
                <a:schemeClr val="tx1"/>
              </a:solidFill>
              <a:effectLst/>
              <a:latin typeface="Arial" panose="020B0604020202020204" pitchFamily="34" charset="0"/>
            </a:endParaRPr>
          </a:p>
        </p:txBody>
      </p:sp>
      <p:pic>
        <p:nvPicPr>
          <p:cNvPr id="6146" name="Picture 2">
            <a:extLst>
              <a:ext uri="{FF2B5EF4-FFF2-40B4-BE49-F238E27FC236}">
                <a16:creationId xmlns:a16="http://schemas.microsoft.com/office/drawing/2014/main" id="{B5B7AAAE-7ED3-49EC-A61F-920CDE98B3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7289" y="9373508"/>
            <a:ext cx="1438275" cy="10620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26D36BF0-42F8-4AD2-BF07-E3B9B8BEEF3E}"/>
              </a:ext>
            </a:extLst>
          </p:cNvPr>
          <p:cNvSpPr>
            <a:spLocks noChangeArrowheads="1"/>
          </p:cNvSpPr>
          <p:nvPr/>
        </p:nvSpPr>
        <p:spPr bwMode="auto">
          <a:xfrm>
            <a:off x="-10886" y="3265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3" name="Rectangle 6">
            <a:extLst>
              <a:ext uri="{FF2B5EF4-FFF2-40B4-BE49-F238E27FC236}">
                <a16:creationId xmlns:a16="http://schemas.microsoft.com/office/drawing/2014/main" id="{9D875F72-4681-477F-80DE-5649FBC58CD7}"/>
              </a:ext>
            </a:extLst>
          </p:cNvPr>
          <p:cNvSpPr>
            <a:spLocks noChangeArrowheads="1"/>
          </p:cNvSpPr>
          <p:nvPr/>
        </p:nvSpPr>
        <p:spPr bwMode="auto">
          <a:xfrm>
            <a:off x="-10886" y="4898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36" name="Group 35">
            <a:extLst>
              <a:ext uri="{FF2B5EF4-FFF2-40B4-BE49-F238E27FC236}">
                <a16:creationId xmlns:a16="http://schemas.microsoft.com/office/drawing/2014/main" id="{51E964FC-A5D0-4780-BCE6-0756683019CC}"/>
              </a:ext>
            </a:extLst>
          </p:cNvPr>
          <p:cNvGrpSpPr/>
          <p:nvPr/>
        </p:nvGrpSpPr>
        <p:grpSpPr>
          <a:xfrm>
            <a:off x="3209105" y="-1749113"/>
            <a:ext cx="5535908" cy="734785"/>
            <a:chOff x="2863099" y="2179863"/>
            <a:chExt cx="5535908" cy="734785"/>
          </a:xfrm>
        </p:grpSpPr>
        <p:sp>
          <p:nvSpPr>
            <p:cNvPr id="37" name="Freeform: Shape 36">
              <a:extLst>
                <a:ext uri="{FF2B5EF4-FFF2-40B4-BE49-F238E27FC236}">
                  <a16:creationId xmlns:a16="http://schemas.microsoft.com/office/drawing/2014/main" id="{09687898-43A5-426E-938B-7E32093601ED}"/>
                </a:ext>
              </a:extLst>
            </p:cNvPr>
            <p:cNvSpPr/>
            <p:nvPr/>
          </p:nvSpPr>
          <p:spPr>
            <a:xfrm>
              <a:off x="3230492" y="2253342"/>
              <a:ext cx="5168515"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Priority 1: Finding the Missing</a:t>
              </a:r>
            </a:p>
          </p:txBody>
        </p:sp>
        <p:sp>
          <p:nvSpPr>
            <p:cNvPr id="38" name="Oval 37">
              <a:extLst>
                <a:ext uri="{FF2B5EF4-FFF2-40B4-BE49-F238E27FC236}">
                  <a16:creationId xmlns:a16="http://schemas.microsoft.com/office/drawing/2014/main" id="{B5DFFE36-1B93-4EE9-BD8F-7C36D8E20E24}"/>
                </a:ext>
              </a:extLst>
            </p:cNvPr>
            <p:cNvSpPr/>
            <p:nvPr/>
          </p:nvSpPr>
          <p:spPr>
            <a:xfrm>
              <a:off x="2863099" y="2179863"/>
              <a:ext cx="734785" cy="73478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9" name="TextBox 38">
              <a:extLst>
                <a:ext uri="{FF2B5EF4-FFF2-40B4-BE49-F238E27FC236}">
                  <a16:creationId xmlns:a16="http://schemas.microsoft.com/office/drawing/2014/main" id="{A91B2F9C-4D0B-4A61-A86F-E5382CFD8075}"/>
                </a:ext>
              </a:extLst>
            </p:cNvPr>
            <p:cNvSpPr txBox="1"/>
            <p:nvPr/>
          </p:nvSpPr>
          <p:spPr>
            <a:xfrm>
              <a:off x="3055003" y="2264228"/>
              <a:ext cx="367393" cy="584775"/>
            </a:xfrm>
            <a:prstGeom prst="rect">
              <a:avLst/>
            </a:prstGeom>
            <a:noFill/>
          </p:spPr>
          <p:txBody>
            <a:bodyPr wrap="square" rtlCol="0">
              <a:spAutoFit/>
            </a:bodyPr>
            <a:lstStyle/>
            <a:p>
              <a:r>
                <a:rPr lang="en-US" sz="3200" dirty="0">
                  <a:solidFill>
                    <a:schemeClr val="bg2">
                      <a:lumMod val="75000"/>
                    </a:schemeClr>
                  </a:solidFill>
                </a:rPr>
                <a:t>1</a:t>
              </a:r>
            </a:p>
          </p:txBody>
        </p:sp>
      </p:grpSp>
      <p:sp>
        <p:nvSpPr>
          <p:cNvPr id="41" name="Freeform: Shape 40">
            <a:extLst>
              <a:ext uri="{FF2B5EF4-FFF2-40B4-BE49-F238E27FC236}">
                <a16:creationId xmlns:a16="http://schemas.microsoft.com/office/drawing/2014/main" id="{E084E905-5FF6-4BC3-AEE2-C1ECCF08736C}"/>
              </a:ext>
            </a:extLst>
          </p:cNvPr>
          <p:cNvSpPr/>
          <p:nvPr/>
        </p:nvSpPr>
        <p:spPr>
          <a:xfrm>
            <a:off x="460804" y="97849"/>
            <a:ext cx="11208682" cy="587828"/>
          </a:xfrm>
          <a:custGeom>
            <a:avLst/>
            <a:gdLst>
              <a:gd name="connsiteX0" fmla="*/ 0 w 4954840"/>
              <a:gd name="connsiteY0" fmla="*/ 0 h 587828"/>
              <a:gd name="connsiteX1" fmla="*/ 4954840 w 4954840"/>
              <a:gd name="connsiteY1" fmla="*/ 0 h 587828"/>
              <a:gd name="connsiteX2" fmla="*/ 4954840 w 4954840"/>
              <a:gd name="connsiteY2" fmla="*/ 587828 h 587828"/>
              <a:gd name="connsiteX3" fmla="*/ 0 w 4954840"/>
              <a:gd name="connsiteY3" fmla="*/ 587828 h 587828"/>
              <a:gd name="connsiteX4" fmla="*/ 0 w 4954840"/>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840" h="587828">
                <a:moveTo>
                  <a:pt x="0" y="0"/>
                </a:moveTo>
                <a:lnTo>
                  <a:pt x="4954840" y="0"/>
                </a:lnTo>
                <a:lnTo>
                  <a:pt x="4954840"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defTabSz="1289050">
              <a:lnSpc>
                <a:spcPct val="90000"/>
              </a:lnSpc>
              <a:spcBef>
                <a:spcPct val="0"/>
              </a:spcBef>
              <a:spcAft>
                <a:spcPct val="35000"/>
              </a:spcAft>
            </a:pPr>
            <a:r>
              <a:rPr lang="en-US" sz="2800" b="1" dirty="0">
                <a:latin typeface="Arial" panose="020B0604020202020204" pitchFamily="34" charset="0"/>
                <a:cs typeface="Arial" panose="020B0604020202020204" pitchFamily="34" charset="0"/>
              </a:rPr>
              <a:t>COVID-19 Adaptations: Modified HIVST Distribution (2/2)</a:t>
            </a:r>
          </a:p>
        </p:txBody>
      </p:sp>
      <p:sp>
        <p:nvSpPr>
          <p:cNvPr id="44" name="Freeform: Shape 43">
            <a:extLst>
              <a:ext uri="{FF2B5EF4-FFF2-40B4-BE49-F238E27FC236}">
                <a16:creationId xmlns:a16="http://schemas.microsoft.com/office/drawing/2014/main" id="{881BF5E8-2EB3-4591-A919-625A68C57F0E}"/>
              </a:ext>
            </a:extLst>
          </p:cNvPr>
          <p:cNvSpPr/>
          <p:nvPr/>
        </p:nvSpPr>
        <p:spPr>
          <a:xfrm>
            <a:off x="3576498" y="7511903"/>
            <a:ext cx="5168515" cy="587828"/>
          </a:xfrm>
          <a:custGeom>
            <a:avLst/>
            <a:gdLst>
              <a:gd name="connsiteX0" fmla="*/ 0 w 5168515"/>
              <a:gd name="connsiteY0" fmla="*/ 0 h 587828"/>
              <a:gd name="connsiteX1" fmla="*/ 5168515 w 5168515"/>
              <a:gd name="connsiteY1" fmla="*/ 0 h 587828"/>
              <a:gd name="connsiteX2" fmla="*/ 5168515 w 5168515"/>
              <a:gd name="connsiteY2" fmla="*/ 587828 h 587828"/>
              <a:gd name="connsiteX3" fmla="*/ 0 w 5168515"/>
              <a:gd name="connsiteY3" fmla="*/ 587828 h 587828"/>
              <a:gd name="connsiteX4" fmla="*/ 0 w 5168515"/>
              <a:gd name="connsiteY4" fmla="*/ 0 h 58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515" h="587828">
                <a:moveTo>
                  <a:pt x="0" y="0"/>
                </a:moveTo>
                <a:lnTo>
                  <a:pt x="5168515" y="0"/>
                </a:lnTo>
                <a:lnTo>
                  <a:pt x="5168515" y="587828"/>
                </a:lnTo>
                <a:lnTo>
                  <a:pt x="0" y="587828"/>
                </a:lnTo>
                <a:lnTo>
                  <a:pt x="0" y="0"/>
                </a:lnTo>
                <a:close/>
              </a:path>
            </a:pathLst>
          </a:custGeom>
          <a:solidFill>
            <a:srgbClr val="44546A"/>
          </a:solidFill>
          <a:ln>
            <a:solidFill>
              <a:srgbClr val="44546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589" tIns="73660" rIns="73660" bIns="73660" numCol="1" spcCol="1270" anchor="ctr" anchorCtr="0">
            <a:noAutofit/>
          </a:bodyPr>
          <a:lstStyle/>
          <a:p>
            <a:pPr lvl="0" defTabSz="1289050">
              <a:lnSpc>
                <a:spcPct val="90000"/>
              </a:lnSpc>
              <a:spcBef>
                <a:spcPct val="0"/>
              </a:spcBef>
              <a:spcAft>
                <a:spcPct val="35000"/>
              </a:spcAft>
            </a:pPr>
            <a:r>
              <a:rPr lang="en-US" sz="2900" dirty="0"/>
              <a:t>Priority 2: Justice for Children</a:t>
            </a:r>
          </a:p>
        </p:txBody>
      </p:sp>
      <p:sp>
        <p:nvSpPr>
          <p:cNvPr id="45" name="Oval 44">
            <a:extLst>
              <a:ext uri="{FF2B5EF4-FFF2-40B4-BE49-F238E27FC236}">
                <a16:creationId xmlns:a16="http://schemas.microsoft.com/office/drawing/2014/main" id="{204C1DB9-928C-49C8-92D4-DD73C4B7015D}"/>
              </a:ext>
            </a:extLst>
          </p:cNvPr>
          <p:cNvSpPr/>
          <p:nvPr/>
        </p:nvSpPr>
        <p:spPr>
          <a:xfrm>
            <a:off x="3209105" y="7438424"/>
            <a:ext cx="734785" cy="73478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6" name="TextBox 45">
            <a:extLst>
              <a:ext uri="{FF2B5EF4-FFF2-40B4-BE49-F238E27FC236}">
                <a16:creationId xmlns:a16="http://schemas.microsoft.com/office/drawing/2014/main" id="{5F91E931-94C1-455B-8B47-E95235477227}"/>
              </a:ext>
            </a:extLst>
          </p:cNvPr>
          <p:cNvSpPr txBox="1"/>
          <p:nvPr/>
        </p:nvSpPr>
        <p:spPr>
          <a:xfrm>
            <a:off x="3387873" y="7527569"/>
            <a:ext cx="367393" cy="584775"/>
          </a:xfrm>
          <a:prstGeom prst="rect">
            <a:avLst/>
          </a:prstGeom>
          <a:noFill/>
        </p:spPr>
        <p:txBody>
          <a:bodyPr wrap="square" rtlCol="0">
            <a:spAutoFit/>
          </a:bodyPr>
          <a:lstStyle/>
          <a:p>
            <a:r>
              <a:rPr lang="en-US" sz="3200" dirty="0">
                <a:solidFill>
                  <a:schemeClr val="bg2">
                    <a:lumMod val="75000"/>
                  </a:schemeClr>
                </a:solidFill>
              </a:rPr>
              <a:t>3</a:t>
            </a:r>
          </a:p>
        </p:txBody>
      </p:sp>
    </p:spTree>
    <p:extLst>
      <p:ext uri="{BB962C8B-B14F-4D97-AF65-F5344CB8AC3E}">
        <p14:creationId xmlns:p14="http://schemas.microsoft.com/office/powerpoint/2010/main" val="556259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24B760-932B-46FA-AA64-2FFBC0CC73AA}"/>
              </a:ext>
            </a:extLst>
          </p:cNvPr>
          <p:cNvSpPr>
            <a:spLocks noGrp="1"/>
          </p:cNvSpPr>
          <p:nvPr>
            <p:ph type="body" sz="quarter" idx="13"/>
          </p:nvPr>
        </p:nvSpPr>
        <p:spPr/>
        <p:txBody>
          <a:bodyPr/>
          <a:lstStyle/>
          <a:p>
            <a:r>
              <a:rPr lang="en-US" b="1" dirty="0"/>
              <a:t>FCI Success Stories</a:t>
            </a:r>
          </a:p>
        </p:txBody>
      </p:sp>
      <p:sp>
        <p:nvSpPr>
          <p:cNvPr id="3" name="Text Placeholder 2">
            <a:extLst>
              <a:ext uri="{FF2B5EF4-FFF2-40B4-BE49-F238E27FC236}">
                <a16:creationId xmlns:a16="http://schemas.microsoft.com/office/drawing/2014/main" id="{9A323D66-8564-4ADC-A661-8F258F0EBA97}"/>
              </a:ext>
            </a:extLst>
          </p:cNvPr>
          <p:cNvSpPr>
            <a:spLocks noGrp="1"/>
          </p:cNvSpPr>
          <p:nvPr>
            <p:ph type="body" sz="quarter" idx="14"/>
          </p:nvPr>
        </p:nvSpPr>
        <p:spPr>
          <a:xfrm>
            <a:off x="194268" y="1193309"/>
            <a:ext cx="7027568" cy="4650504"/>
          </a:xfrm>
        </p:spPr>
        <p:txBody>
          <a:bodyPr/>
          <a:lstStyle/>
          <a:p>
            <a:r>
              <a:rPr lang="en-US" sz="3200" dirty="0"/>
              <a:t>N. G., a 26 year-old church caregiver says: </a:t>
            </a:r>
          </a:p>
          <a:p>
            <a:r>
              <a:rPr lang="en-US" sz="3200" dirty="0"/>
              <a:t>“</a:t>
            </a:r>
            <a:r>
              <a:rPr lang="en-US" sz="3200" i="1" dirty="0"/>
              <a:t>Following the training, I have been able to deliver messages of hope to my fellow congregants, especially on treatment adherence….. Those who didn’t know their HIV status requested self-test kits which I have duly distributed to them”. </a:t>
            </a:r>
          </a:p>
          <a:p>
            <a:endParaRPr lang="en-US" sz="3200" i="1" dirty="0">
              <a:solidFill>
                <a:schemeClr val="accent1"/>
              </a:solidFill>
            </a:endParaRPr>
          </a:p>
          <a:p>
            <a:r>
              <a:rPr lang="en-US" sz="2000" dirty="0">
                <a:solidFill>
                  <a:schemeClr val="accent1"/>
                </a:solidFill>
              </a:rPr>
              <a:t>Result: four men screened HIV positive, were referred/confirmed, and initiated treatment</a:t>
            </a:r>
            <a:r>
              <a:rPr lang="en-US" sz="3200" dirty="0"/>
              <a:t>.</a:t>
            </a:r>
          </a:p>
        </p:txBody>
      </p:sp>
      <p:pic>
        <p:nvPicPr>
          <p:cNvPr id="7" name="Picture 6" descr="A person walking down a dirt road&#10;&#10;Description automatically generated">
            <a:extLst>
              <a:ext uri="{FF2B5EF4-FFF2-40B4-BE49-F238E27FC236}">
                <a16:creationId xmlns:a16="http://schemas.microsoft.com/office/drawing/2014/main" id="{51EC3008-F166-4B19-9FAB-120FFAFC8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533" y="929835"/>
            <a:ext cx="4362833" cy="4960051"/>
          </a:xfrm>
          <a:prstGeom prst="rect">
            <a:avLst/>
          </a:prstGeom>
        </p:spPr>
      </p:pic>
      <p:sp>
        <p:nvSpPr>
          <p:cNvPr id="8" name="TextBox 7">
            <a:extLst>
              <a:ext uri="{FF2B5EF4-FFF2-40B4-BE49-F238E27FC236}">
                <a16:creationId xmlns:a16="http://schemas.microsoft.com/office/drawing/2014/main" id="{B9EDFEF8-41BA-4019-9C85-D7EEBD9138C7}"/>
              </a:ext>
            </a:extLst>
          </p:cNvPr>
          <p:cNvSpPr txBox="1"/>
          <p:nvPr/>
        </p:nvSpPr>
        <p:spPr>
          <a:xfrm>
            <a:off x="7416533" y="6026727"/>
            <a:ext cx="45811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Nelisiwe Gumbi. Community Carer 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Emseni Church in Zion, Nsingizini Chiefdom, Hosea Inkhundla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878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9805</TotalTime>
  <Words>1668</Words>
  <Application>Microsoft Office PowerPoint</Application>
  <PresentationFormat>Widescreen</PresentationFormat>
  <Paragraphs>152</Paragraphs>
  <Slides>10</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Calibri</vt:lpstr>
      <vt:lpstr>Calibri Light</vt:lpstr>
      <vt:lpstr>Centaur</vt:lpstr>
      <vt:lpstr>Century Gothic</vt:lpstr>
      <vt:lpstr>Courier New</vt:lpstr>
      <vt:lpstr>Muli</vt:lpstr>
      <vt:lpstr>Muli ExtraLight</vt:lpstr>
      <vt:lpstr>Segoe UI</vt:lpstr>
      <vt:lpstr>Wingdings</vt:lpstr>
      <vt:lpstr>Office Theme</vt:lpstr>
      <vt:lpstr>PEPFAR Eswatini FCI:  HIVST Kit Activities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Galloway, Katelyn (CDC/DDPHSIS/CGH/DGHT)</dc:creator>
  <cp:lastModifiedBy>Hillis, Susan (CDC/DDNID/NCIPC/DVP)</cp:lastModifiedBy>
  <cp:revision>173</cp:revision>
  <dcterms:created xsi:type="dcterms:W3CDTF">2020-06-09T07:54:26Z</dcterms:created>
  <dcterms:modified xsi:type="dcterms:W3CDTF">2020-07-14T15:27:22Z</dcterms:modified>
</cp:coreProperties>
</file>